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7"/>
  </p:notesMasterIdLst>
  <p:sldIdLst>
    <p:sldId id="289" r:id="rId2"/>
    <p:sldId id="287" r:id="rId3"/>
    <p:sldId id="290" r:id="rId4"/>
    <p:sldId id="291" r:id="rId5"/>
    <p:sldId id="292" r:id="rId6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34" autoAdjust="0"/>
    <p:restoredTop sz="94660"/>
  </p:normalViewPr>
  <p:slideViewPr>
    <p:cSldViewPr>
      <p:cViewPr varScale="1">
        <p:scale>
          <a:sx n="84" d="100"/>
          <a:sy n="84" d="100"/>
        </p:scale>
        <p:origin x="1267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63A5B5FE-82F3-4C58-87F0-4DEBE2A49C1B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7AA8F01C-026E-4498-BD4B-CCE395375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353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8F01C-026E-4498-BD4B-CCE3953751A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404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9169-4EFD-492C-AAA6-2660169327B5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C10D-117D-4E4C-859E-183BB8A880D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7555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9169-4EFD-492C-AAA6-2660169327B5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C10D-117D-4E4C-859E-183BB8A88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894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9169-4EFD-492C-AAA6-2660169327B5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C10D-117D-4E4C-859E-183BB8A88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620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9169-4EFD-492C-AAA6-2660169327B5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C10D-117D-4E4C-859E-183BB8A88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777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9169-4EFD-492C-AAA6-2660169327B5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C10D-117D-4E4C-859E-183BB8A880D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090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9169-4EFD-492C-AAA6-2660169327B5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C10D-117D-4E4C-859E-183BB8A88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344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9169-4EFD-492C-AAA6-2660169327B5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C10D-117D-4E4C-859E-183BB8A88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652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9169-4EFD-492C-AAA6-2660169327B5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C10D-117D-4E4C-859E-183BB8A88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917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9169-4EFD-492C-AAA6-2660169327B5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C10D-117D-4E4C-859E-183BB8A88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025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29419169-4EFD-492C-AAA6-2660169327B5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36C10D-117D-4E4C-859E-183BB8A88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520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9169-4EFD-492C-AAA6-2660169327B5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C10D-117D-4E4C-859E-183BB8A88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189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9419169-4EFD-492C-AAA6-2660169327B5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C36C10D-117D-4E4C-859E-183BB8A880D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4884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084996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Climate Advisory Team Recommendations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28800"/>
            <a:ext cx="7543801" cy="4419600"/>
          </a:xfrm>
        </p:spPr>
        <p:txBody>
          <a:bodyPr>
            <a:normAutofit fontScale="92500" lnSpcReduction="10000"/>
          </a:bodyPr>
          <a:lstStyle/>
          <a:p>
            <a:pPr marL="658368" lvl="1" indent="-457200">
              <a:buFont typeface="+mj-lt"/>
              <a:buAutoNum type="arabicPeriod"/>
            </a:pPr>
            <a:r>
              <a:rPr lang="en-US" sz="2000" dirty="0" smtClean="0"/>
              <a:t>Increase Organizational Accountability</a:t>
            </a:r>
            <a:endParaRPr lang="en-US" sz="1600" dirty="0" smtClean="0"/>
          </a:p>
          <a:p>
            <a:pPr lvl="3"/>
            <a:r>
              <a:rPr lang="en-US" sz="1700" dirty="0" smtClean="0"/>
              <a:t>Take </a:t>
            </a:r>
            <a:r>
              <a:rPr lang="en-US" sz="1700" dirty="0"/>
              <a:t>personal responsibility for success of the organization</a:t>
            </a:r>
          </a:p>
          <a:p>
            <a:pPr lvl="3"/>
            <a:r>
              <a:rPr lang="en-US" sz="1700" dirty="0"/>
              <a:t>Clarify roles, responsibilities, expectations</a:t>
            </a:r>
          </a:p>
          <a:p>
            <a:pPr lvl="3"/>
            <a:r>
              <a:rPr lang="en-US" sz="1700" dirty="0"/>
              <a:t>Improve respectful communications</a:t>
            </a:r>
          </a:p>
          <a:p>
            <a:pPr lvl="3"/>
            <a:r>
              <a:rPr lang="en-US" sz="1700" dirty="0"/>
              <a:t>Improve quality of work </a:t>
            </a:r>
            <a:r>
              <a:rPr lang="en-US" sz="1700" dirty="0" smtClean="0"/>
              <a:t>products</a:t>
            </a:r>
          </a:p>
          <a:p>
            <a:pPr lvl="3"/>
            <a:r>
              <a:rPr lang="en-US" sz="1700" i="1" dirty="0" smtClean="0"/>
              <a:t>Actions:  Emphasize Code 210 Guiding Principles; review all Performance Plans to ensure priorities are appropriately captured; establish more structured mentoring system; emphasize accessibility of managers/senior staff; expand project management approach to non-SEB actions to define roles/responsibilities</a:t>
            </a:r>
          </a:p>
          <a:p>
            <a:pPr marL="566928" lvl="3" indent="0">
              <a:buNone/>
            </a:pPr>
            <a:endParaRPr lang="en-US" sz="1600" i="1" dirty="0" smtClean="0"/>
          </a:p>
          <a:p>
            <a:pPr marL="658368" lvl="1" indent="-457200">
              <a:buFont typeface="+mj-lt"/>
              <a:buAutoNum type="arabicPeriod"/>
            </a:pPr>
            <a:r>
              <a:rPr lang="en-US" sz="2000" dirty="0" smtClean="0"/>
              <a:t>Improve Division-led Training</a:t>
            </a:r>
          </a:p>
          <a:p>
            <a:pPr marL="818388" lvl="2" indent="-342900"/>
            <a:r>
              <a:rPr lang="en-US" sz="1700" dirty="0" smtClean="0"/>
              <a:t>Actively </a:t>
            </a:r>
            <a:r>
              <a:rPr lang="en-US" sz="1700" dirty="0"/>
              <a:t>encourage </a:t>
            </a:r>
            <a:r>
              <a:rPr lang="en-US" sz="1700" dirty="0" smtClean="0"/>
              <a:t>attendance; focus on specific day-to-day activities/processes</a:t>
            </a:r>
            <a:endParaRPr lang="en-US" sz="1700" dirty="0"/>
          </a:p>
          <a:p>
            <a:pPr lvl="3"/>
            <a:r>
              <a:rPr lang="en-US" sz="1700" dirty="0" smtClean="0"/>
              <a:t> Make </a:t>
            </a:r>
            <a:r>
              <a:rPr lang="en-US" sz="1700" dirty="0"/>
              <a:t>interactive vs. </a:t>
            </a:r>
            <a:r>
              <a:rPr lang="en-US" sz="1700" dirty="0" smtClean="0"/>
              <a:t>one-way, and </a:t>
            </a:r>
            <a:r>
              <a:rPr lang="en-US" sz="1700" dirty="0"/>
              <a:t>“retribution free</a:t>
            </a:r>
            <a:r>
              <a:rPr lang="en-US" sz="1700" dirty="0" smtClean="0"/>
              <a:t>”</a:t>
            </a:r>
            <a:endParaRPr lang="en-US" sz="1700" dirty="0"/>
          </a:p>
          <a:p>
            <a:pPr lvl="3"/>
            <a:r>
              <a:rPr lang="en-US" sz="1700" dirty="0" smtClean="0"/>
              <a:t> Use </a:t>
            </a:r>
            <a:r>
              <a:rPr lang="en-US" sz="1700" dirty="0"/>
              <a:t>real-time feedback methods to determine value of </a:t>
            </a:r>
            <a:r>
              <a:rPr lang="en-US" sz="1700" dirty="0" smtClean="0"/>
              <a:t>training</a:t>
            </a:r>
          </a:p>
          <a:p>
            <a:pPr lvl="3"/>
            <a:r>
              <a:rPr lang="en-US" sz="1700" i="1" dirty="0" smtClean="0"/>
              <a:t>Actions:  Survey training needs by office; adjust training formats; clarify attendance expectations; establish Code of Conduct for meetings; use feedback tools</a:t>
            </a:r>
            <a:endParaRPr lang="en-US" sz="1700" i="1" dirty="0"/>
          </a:p>
          <a:p>
            <a:pPr lvl="1"/>
            <a:endParaRPr lang="en-US" sz="1700" dirty="0" smtClean="0"/>
          </a:p>
          <a:p>
            <a:pPr marL="201168" lvl="1" indent="0">
              <a:buNone/>
            </a:pPr>
            <a:endParaRPr lang="en-US" sz="2200" dirty="0" smtClean="0"/>
          </a:p>
          <a:p>
            <a:pPr marL="201168" lvl="1" indent="0">
              <a:buNone/>
            </a:pPr>
            <a:endParaRPr lang="en-US" sz="2200" dirty="0" smtClean="0"/>
          </a:p>
          <a:p>
            <a:pPr marL="201168" lvl="1" indent="0">
              <a:buNone/>
            </a:pPr>
            <a:endParaRPr lang="en-US" sz="19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01168" lvl="1" indent="0">
              <a:buNone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sz="22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0" indent="0">
              <a:buNone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888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084996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Climate Advisory Team Recommendations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402666"/>
          </a:xfrm>
        </p:spPr>
        <p:txBody>
          <a:bodyPr>
            <a:normAutofit fontScale="92500" lnSpcReduction="10000"/>
          </a:bodyPr>
          <a:lstStyle/>
          <a:p>
            <a:pPr marL="658368" lvl="1" indent="-457200">
              <a:buAutoNum type="arabicPeriod" startAt="3"/>
            </a:pPr>
            <a:r>
              <a:rPr lang="en-US" sz="2000" dirty="0" smtClean="0"/>
              <a:t>Assess Procurement-related knowledge of workforce to improve quality</a:t>
            </a:r>
          </a:p>
          <a:p>
            <a:pPr lvl="3"/>
            <a:r>
              <a:rPr lang="en-US" sz="1800" dirty="0"/>
              <a:t>Assess competency </a:t>
            </a:r>
            <a:r>
              <a:rPr lang="en-US" sz="1800" dirty="0" smtClean="0"/>
              <a:t>at </a:t>
            </a:r>
            <a:r>
              <a:rPr lang="en-US" sz="1800" dirty="0"/>
              <a:t>all levels of </a:t>
            </a:r>
            <a:r>
              <a:rPr lang="en-US" sz="1800" dirty="0" smtClean="0"/>
              <a:t>organization  </a:t>
            </a:r>
          </a:p>
          <a:p>
            <a:pPr lvl="3"/>
            <a:r>
              <a:rPr lang="en-US" sz="1800" dirty="0" smtClean="0"/>
              <a:t>Use techniques such as discussions over file content as well as </a:t>
            </a:r>
            <a:r>
              <a:rPr lang="en-US" sz="1800" dirty="0"/>
              <a:t>alternatives </a:t>
            </a:r>
            <a:r>
              <a:rPr lang="en-US" sz="1800" dirty="0" smtClean="0"/>
              <a:t>that assess competency without </a:t>
            </a:r>
            <a:r>
              <a:rPr lang="en-US" sz="1800" dirty="0"/>
              <a:t>sacrificing </a:t>
            </a:r>
            <a:r>
              <a:rPr lang="en-US" sz="1800" dirty="0" smtClean="0"/>
              <a:t>anonymity</a:t>
            </a:r>
          </a:p>
          <a:p>
            <a:pPr lvl="3"/>
            <a:r>
              <a:rPr lang="en-US" sz="1800" i="1" dirty="0" smtClean="0"/>
              <a:t>Actions:  Look for competency trends using performance </a:t>
            </a:r>
            <a:r>
              <a:rPr lang="en-US" sz="1800" i="1" dirty="0"/>
              <a:t>management </a:t>
            </a:r>
            <a:r>
              <a:rPr lang="en-US" sz="1800" i="1" dirty="0" smtClean="0"/>
              <a:t>processes; emphasize positive working relationships that improve knowledge sharing; establish mentor/buddy system (see Recommendation #1)</a:t>
            </a:r>
          </a:p>
          <a:p>
            <a:pPr lvl="3"/>
            <a:endParaRPr lang="en-US" sz="1600" i="1" dirty="0"/>
          </a:p>
          <a:p>
            <a:pPr marL="544068" lvl="1" indent="-342900">
              <a:buFont typeface="+mj-lt"/>
              <a:buAutoNum type="arabicPeriod" startAt="3"/>
            </a:pPr>
            <a:r>
              <a:rPr lang="en-US" sz="2000" dirty="0" smtClean="0"/>
              <a:t>Raise awareness of probationary period for new supervisors</a:t>
            </a:r>
          </a:p>
          <a:p>
            <a:pPr lvl="3"/>
            <a:r>
              <a:rPr lang="en-US" sz="1800" dirty="0" smtClean="0"/>
              <a:t>Ensure focus on Code 210 Guiding Principles, completion of required and optional training to improve communication skills for new supervisors</a:t>
            </a:r>
          </a:p>
          <a:p>
            <a:pPr lvl="3"/>
            <a:r>
              <a:rPr lang="en-US" sz="1800" dirty="0" smtClean="0"/>
              <a:t>Ensure coordination with OHCM, including assessment by PO that probationary period successfully completed</a:t>
            </a:r>
          </a:p>
          <a:p>
            <a:pPr lvl="3"/>
            <a:r>
              <a:rPr lang="en-US" sz="1800" i="1" dirty="0" smtClean="0"/>
              <a:t>Actions:  </a:t>
            </a:r>
            <a:r>
              <a:rPr lang="en-US" sz="1800" i="1" dirty="0"/>
              <a:t>M</a:t>
            </a:r>
            <a:r>
              <a:rPr lang="en-US" sz="1800" i="1" dirty="0" smtClean="0"/>
              <a:t>ore frequent check-ins with new supervisors; solicit feedback; coordinate with OHCM; establish mentors for new managers</a:t>
            </a:r>
            <a:endParaRPr lang="en-US" sz="1800" i="1" dirty="0"/>
          </a:p>
          <a:p>
            <a:pPr lvl="3"/>
            <a:endParaRPr lang="en-US" sz="1600" dirty="0"/>
          </a:p>
          <a:p>
            <a:pPr lvl="3"/>
            <a:endParaRPr lang="en-US" sz="1600" dirty="0" smtClean="0"/>
          </a:p>
          <a:p>
            <a:pPr lvl="1"/>
            <a:endParaRPr lang="en-US" sz="2000" dirty="0" smtClean="0"/>
          </a:p>
          <a:p>
            <a:pPr marL="201168" lvl="1" indent="0">
              <a:buNone/>
            </a:pPr>
            <a:endParaRPr lang="en-US" sz="2200" dirty="0" smtClean="0"/>
          </a:p>
          <a:p>
            <a:pPr marL="201168" lvl="1" indent="0">
              <a:buNone/>
            </a:pPr>
            <a:endParaRPr lang="en-US" sz="2200" dirty="0" smtClean="0"/>
          </a:p>
          <a:p>
            <a:pPr marL="201168" lvl="1" indent="0">
              <a:buNone/>
            </a:pPr>
            <a:endParaRPr lang="en-US" sz="19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01168" lvl="1" indent="0">
              <a:buNone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sz="22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0" indent="0">
              <a:buNone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491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084996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Climate Advisory Team Recommendations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402666"/>
          </a:xfrm>
        </p:spPr>
        <p:txBody>
          <a:bodyPr>
            <a:normAutofit lnSpcReduction="10000"/>
          </a:bodyPr>
          <a:lstStyle/>
          <a:p>
            <a:pPr marL="658368" lvl="1" indent="-457200">
              <a:buAutoNum type="arabicPeriod" startAt="5"/>
            </a:pPr>
            <a:r>
              <a:rPr lang="en-US" sz="2000" dirty="0" smtClean="0"/>
              <a:t>Improve communications during file reviews</a:t>
            </a:r>
          </a:p>
          <a:p>
            <a:pPr lvl="3"/>
            <a:r>
              <a:rPr lang="en-US" sz="1700" dirty="0"/>
              <a:t>Develop review </a:t>
            </a:r>
            <a:r>
              <a:rPr lang="en-US" sz="1700" dirty="0" smtClean="0"/>
              <a:t>guidelines; communicate </a:t>
            </a:r>
            <a:r>
              <a:rPr lang="en-US" sz="1700" dirty="0"/>
              <a:t>distinctions between comments based on </a:t>
            </a:r>
            <a:r>
              <a:rPr lang="en-US" sz="1700" dirty="0" smtClean="0"/>
              <a:t>regulatory/statutory requirements </a:t>
            </a:r>
            <a:r>
              <a:rPr lang="en-US" sz="1700" dirty="0"/>
              <a:t>vs</a:t>
            </a:r>
            <a:r>
              <a:rPr lang="en-US" sz="1700" dirty="0" smtClean="0"/>
              <a:t>. </a:t>
            </a:r>
            <a:r>
              <a:rPr lang="en-US" sz="1700" dirty="0"/>
              <a:t>recommended/style-based</a:t>
            </a:r>
          </a:p>
          <a:p>
            <a:pPr lvl="3"/>
            <a:r>
              <a:rPr lang="en-US" sz="1700" dirty="0"/>
              <a:t>Provide </a:t>
            </a:r>
            <a:r>
              <a:rPr lang="en-US" sz="1700" dirty="0" smtClean="0"/>
              <a:t>clear </a:t>
            </a:r>
            <a:r>
              <a:rPr lang="en-US" sz="1700" dirty="0"/>
              <a:t>rationale for </a:t>
            </a:r>
            <a:r>
              <a:rPr lang="en-US" sz="1700" dirty="0" smtClean="0"/>
              <a:t>comment</a:t>
            </a:r>
          </a:p>
          <a:p>
            <a:pPr lvl="3"/>
            <a:r>
              <a:rPr lang="en-US" sz="1700" i="1" dirty="0" smtClean="0"/>
              <a:t>Actions:  </a:t>
            </a:r>
            <a:r>
              <a:rPr lang="en-US" sz="1700" i="1" dirty="0"/>
              <a:t>Review process and procedures to be re-examined as part of potential use of </a:t>
            </a:r>
            <a:r>
              <a:rPr lang="en-US" sz="1700" i="1" dirty="0" err="1"/>
              <a:t>Sharepoint</a:t>
            </a:r>
            <a:r>
              <a:rPr lang="en-US" sz="1700" i="1" dirty="0"/>
              <a:t> for virtual file </a:t>
            </a:r>
            <a:r>
              <a:rPr lang="en-US" sz="1700" i="1" dirty="0" smtClean="0"/>
              <a:t>reviews; ensure that reviews consistently provide </a:t>
            </a:r>
            <a:r>
              <a:rPr lang="en-US" sz="1700" i="1" dirty="0"/>
              <a:t>context/explanation for </a:t>
            </a:r>
            <a:r>
              <a:rPr lang="en-US" sz="1700" i="1" dirty="0" smtClean="0"/>
              <a:t>comments; encourage face-to-face discussion if comments not understood</a:t>
            </a:r>
          </a:p>
          <a:p>
            <a:pPr marL="566928" lvl="3" indent="0">
              <a:buNone/>
            </a:pPr>
            <a:endParaRPr lang="en-US" sz="1600" i="1" dirty="0"/>
          </a:p>
          <a:p>
            <a:pPr marL="658368" lvl="1" indent="-457200">
              <a:buAutoNum type="arabicPeriod" startAt="6"/>
            </a:pPr>
            <a:r>
              <a:rPr lang="en-US" sz="2000" dirty="0" smtClean="0"/>
              <a:t>Improve orientation for employees during office reassignments</a:t>
            </a:r>
          </a:p>
          <a:p>
            <a:pPr lvl="3"/>
            <a:r>
              <a:rPr lang="en-US" sz="1700" dirty="0" smtClean="0"/>
              <a:t>Ensure </a:t>
            </a:r>
            <a:r>
              <a:rPr lang="en-US" sz="1700" dirty="0"/>
              <a:t>receiving manager </a:t>
            </a:r>
            <a:r>
              <a:rPr lang="en-US" sz="1700" dirty="0" smtClean="0"/>
              <a:t>meets </a:t>
            </a:r>
            <a:r>
              <a:rPr lang="en-US" sz="1700" dirty="0"/>
              <a:t>with moving employee prior to </a:t>
            </a:r>
            <a:r>
              <a:rPr lang="en-US" sz="1700" dirty="0" smtClean="0"/>
              <a:t>announcement</a:t>
            </a:r>
            <a:endParaRPr lang="en-US" sz="1700" dirty="0"/>
          </a:p>
          <a:p>
            <a:pPr lvl="3"/>
            <a:r>
              <a:rPr lang="en-US" sz="1700" dirty="0"/>
              <a:t>New manager designate office “buddy” for new employee to help </a:t>
            </a:r>
            <a:r>
              <a:rPr lang="en-US" sz="1700" dirty="0" smtClean="0"/>
              <a:t>with transition</a:t>
            </a:r>
          </a:p>
          <a:p>
            <a:pPr lvl="3"/>
            <a:r>
              <a:rPr lang="en-US" sz="1700" i="1" dirty="0" smtClean="0"/>
              <a:t>Actions:   Reinforce current expectation that losing and gaining supervisor will meet with employee prior to move announcement; designate “buddy” in new office to help acclimate moving employee</a:t>
            </a:r>
            <a:endParaRPr lang="en-US" sz="1700" i="1" dirty="0"/>
          </a:p>
          <a:p>
            <a:pPr lvl="3"/>
            <a:endParaRPr lang="en-US" sz="1600" dirty="0" smtClean="0"/>
          </a:p>
          <a:p>
            <a:pPr marL="566928" lvl="3" indent="0">
              <a:buNone/>
            </a:pPr>
            <a:endParaRPr lang="en-US" sz="1600" dirty="0"/>
          </a:p>
          <a:p>
            <a:pPr marL="566928" lvl="3" indent="0">
              <a:buNone/>
            </a:pPr>
            <a:endParaRPr lang="en-US" sz="1600" dirty="0" smtClean="0"/>
          </a:p>
          <a:p>
            <a:pPr marL="201168" lvl="1" indent="0">
              <a:buNone/>
            </a:pPr>
            <a:endParaRPr lang="en-US" sz="2000" dirty="0" smtClean="0"/>
          </a:p>
          <a:p>
            <a:pPr marL="201168" lvl="1" indent="0">
              <a:buNone/>
            </a:pPr>
            <a:endParaRPr lang="en-US" sz="2200" dirty="0" smtClean="0"/>
          </a:p>
          <a:p>
            <a:pPr marL="201168" lvl="1" indent="0">
              <a:buNone/>
            </a:pPr>
            <a:endParaRPr lang="en-US" sz="2200" dirty="0" smtClean="0"/>
          </a:p>
          <a:p>
            <a:pPr marL="201168" lvl="1" indent="0">
              <a:buNone/>
            </a:pPr>
            <a:endParaRPr lang="en-US" sz="1900" dirty="0"/>
          </a:p>
          <a:p>
            <a:pPr marL="201168" lvl="1" indent="0">
              <a:buNone/>
            </a:pPr>
            <a:endParaRPr lang="en-US" sz="2200" dirty="0"/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endParaRPr lang="en-US" sz="2200" dirty="0"/>
          </a:p>
          <a:p>
            <a:pPr marL="384048" lvl="2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041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084996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Climate Advisory Team Recommendations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402666"/>
          </a:xfrm>
        </p:spPr>
        <p:txBody>
          <a:bodyPr>
            <a:normAutofit lnSpcReduction="10000"/>
          </a:bodyPr>
          <a:lstStyle/>
          <a:p>
            <a:pPr marL="201168" lvl="1" indent="0">
              <a:buNone/>
            </a:pPr>
            <a:r>
              <a:rPr lang="en-US" sz="2000" dirty="0" smtClean="0"/>
              <a:t>7.  Improve physical work environment of offices</a:t>
            </a:r>
          </a:p>
          <a:p>
            <a:pPr lvl="3"/>
            <a:r>
              <a:rPr lang="en-US" sz="1700" dirty="0" smtClean="0"/>
              <a:t>Perform routine office surveys/inspections to determine needs  </a:t>
            </a:r>
            <a:endParaRPr lang="en-US" sz="1700" dirty="0"/>
          </a:p>
          <a:p>
            <a:pPr lvl="3"/>
            <a:r>
              <a:rPr lang="en-US" sz="1700" dirty="0"/>
              <a:t>Office should provide prioritized list of needed items to Associates/PO.  </a:t>
            </a:r>
          </a:p>
          <a:p>
            <a:pPr lvl="3"/>
            <a:r>
              <a:rPr lang="en-US" sz="1700" dirty="0"/>
              <a:t>Associates/PO to advocate for requested items to Center management, to extent </a:t>
            </a:r>
            <a:r>
              <a:rPr lang="en-US" sz="1700" dirty="0" smtClean="0"/>
              <a:t>feasible</a:t>
            </a:r>
          </a:p>
          <a:p>
            <a:pPr lvl="3"/>
            <a:r>
              <a:rPr lang="en-US" sz="1700" i="1" dirty="0" smtClean="0"/>
              <a:t>Actions:  Establish requirement for </a:t>
            </a:r>
            <a:r>
              <a:rPr lang="en-US" sz="1700" i="1" dirty="0"/>
              <a:t>Associates/PM’s </a:t>
            </a:r>
            <a:r>
              <a:rPr lang="en-US" sz="1700" i="1" dirty="0" smtClean="0"/>
              <a:t>to perform annual assessment and </a:t>
            </a:r>
            <a:r>
              <a:rPr lang="en-US" sz="1700" i="1" dirty="0"/>
              <a:t>report to </a:t>
            </a:r>
            <a:r>
              <a:rPr lang="en-US" sz="1700" i="1" dirty="0" smtClean="0"/>
              <a:t>PO;  Code 210 to ensure improvements are included in annual Code 200 budget call</a:t>
            </a:r>
          </a:p>
          <a:p>
            <a:pPr lvl="3"/>
            <a:endParaRPr lang="en-US" sz="1600" dirty="0"/>
          </a:p>
          <a:p>
            <a:pPr marL="201168" lvl="1" indent="0">
              <a:buNone/>
            </a:pPr>
            <a:r>
              <a:rPr lang="en-US" sz="2000" dirty="0" smtClean="0"/>
              <a:t>8.  Ensure Wallops and IV&amp;V training/travel needs are accommodated</a:t>
            </a:r>
          </a:p>
          <a:p>
            <a:pPr lvl="3"/>
            <a:r>
              <a:rPr lang="en-US" sz="1200" dirty="0" smtClean="0"/>
              <a:t> </a:t>
            </a:r>
            <a:r>
              <a:rPr lang="en-US" sz="1700" dirty="0" smtClean="0"/>
              <a:t>Allocate </a:t>
            </a:r>
            <a:r>
              <a:rPr lang="en-US" sz="1700" dirty="0"/>
              <a:t>budget for WFF and IV&amp;V employees to travel to Greenbelt for training</a:t>
            </a:r>
          </a:p>
          <a:p>
            <a:pPr lvl="3"/>
            <a:r>
              <a:rPr lang="en-US" sz="1700" dirty="0"/>
              <a:t>Cognizant Associate </a:t>
            </a:r>
            <a:r>
              <a:rPr lang="en-US" sz="1700" dirty="0" smtClean="0"/>
              <a:t>advocate </a:t>
            </a:r>
            <a:r>
              <a:rPr lang="en-US" sz="1700" dirty="0"/>
              <a:t>for budget to Center/200 </a:t>
            </a:r>
            <a:r>
              <a:rPr lang="en-US" sz="1700" dirty="0" smtClean="0"/>
              <a:t>management</a:t>
            </a:r>
            <a:endParaRPr lang="en-US" sz="1700" dirty="0"/>
          </a:p>
          <a:p>
            <a:pPr lvl="3"/>
            <a:r>
              <a:rPr lang="en-US" sz="1700" dirty="0" smtClean="0"/>
              <a:t> </a:t>
            </a:r>
            <a:r>
              <a:rPr lang="en-US" sz="1700" i="1" dirty="0" smtClean="0"/>
              <a:t>Actions:  </a:t>
            </a:r>
            <a:r>
              <a:rPr lang="en-US" sz="1700" i="1" dirty="0"/>
              <a:t>Associates </a:t>
            </a:r>
            <a:r>
              <a:rPr lang="en-US" sz="1700" i="1" dirty="0" smtClean="0"/>
              <a:t>perform </a:t>
            </a:r>
            <a:r>
              <a:rPr lang="en-US" sz="1700" i="1" dirty="0"/>
              <a:t>detailed review of </a:t>
            </a:r>
            <a:r>
              <a:rPr lang="en-US" sz="1700" i="1" dirty="0" smtClean="0"/>
              <a:t>WFF/IV&amp;V </a:t>
            </a:r>
            <a:r>
              <a:rPr lang="en-US" sz="1700" i="1" dirty="0"/>
              <a:t>travel needs on annual basis, and report to </a:t>
            </a:r>
            <a:r>
              <a:rPr lang="en-US" sz="1700" i="1" dirty="0" smtClean="0"/>
              <a:t>PO; ensure </a:t>
            </a:r>
            <a:r>
              <a:rPr lang="en-US" sz="1700" i="1" dirty="0"/>
              <a:t>Division submittal to annual </a:t>
            </a:r>
            <a:r>
              <a:rPr lang="en-US" sz="1700" i="1" dirty="0" smtClean="0"/>
              <a:t>Code 200 travel </a:t>
            </a:r>
            <a:r>
              <a:rPr lang="en-US" sz="1700" i="1" dirty="0"/>
              <a:t>budget call </a:t>
            </a:r>
            <a:r>
              <a:rPr lang="en-US" sz="1700" i="1" dirty="0" smtClean="0"/>
              <a:t>includes </a:t>
            </a:r>
            <a:r>
              <a:rPr lang="en-US" sz="1700" i="1" dirty="0"/>
              <a:t>adequate estimates for WFF and IV&amp;V travel </a:t>
            </a:r>
          </a:p>
          <a:p>
            <a:pPr marL="566928" lvl="3" indent="0">
              <a:buNone/>
            </a:pPr>
            <a:endParaRPr lang="en-US" sz="1600" dirty="0"/>
          </a:p>
          <a:p>
            <a:pPr marL="566928" lvl="3" indent="0">
              <a:buNone/>
            </a:pPr>
            <a:endParaRPr lang="en-US" sz="1600" dirty="0"/>
          </a:p>
          <a:p>
            <a:pPr lvl="3"/>
            <a:endParaRPr lang="en-US" sz="1600" dirty="0"/>
          </a:p>
          <a:p>
            <a:pPr lvl="1"/>
            <a:endParaRPr lang="en-US" sz="2000" dirty="0"/>
          </a:p>
          <a:p>
            <a:pPr lvl="3"/>
            <a:endParaRPr lang="en-US" sz="1600" dirty="0" smtClean="0"/>
          </a:p>
          <a:p>
            <a:pPr marL="566928" lvl="3" indent="0">
              <a:buNone/>
            </a:pPr>
            <a:endParaRPr lang="en-US" sz="1600" dirty="0"/>
          </a:p>
          <a:p>
            <a:pPr marL="566928" lvl="3" indent="0">
              <a:buNone/>
            </a:pPr>
            <a:endParaRPr lang="en-US" sz="1600" dirty="0" smtClean="0"/>
          </a:p>
          <a:p>
            <a:pPr marL="201168" lvl="1" indent="0">
              <a:buNone/>
            </a:pPr>
            <a:endParaRPr lang="en-US" sz="2000" dirty="0" smtClean="0"/>
          </a:p>
          <a:p>
            <a:pPr marL="201168" lvl="1" indent="0">
              <a:buNone/>
            </a:pPr>
            <a:endParaRPr lang="en-US" sz="2200" dirty="0" smtClean="0"/>
          </a:p>
          <a:p>
            <a:pPr marL="201168" lvl="1" indent="0">
              <a:buNone/>
            </a:pPr>
            <a:endParaRPr lang="en-US" sz="2200" dirty="0" smtClean="0"/>
          </a:p>
          <a:p>
            <a:pPr marL="201168" lvl="1" indent="0">
              <a:buNone/>
            </a:pPr>
            <a:endParaRPr lang="en-US" sz="1900" dirty="0"/>
          </a:p>
          <a:p>
            <a:pPr marL="201168" lvl="1" indent="0">
              <a:buNone/>
            </a:pPr>
            <a:endParaRPr lang="en-US" sz="2200" dirty="0"/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endParaRPr lang="en-US" sz="2200" dirty="0"/>
          </a:p>
          <a:p>
            <a:pPr marL="384048" lvl="2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004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084996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Climate Advisory Team Recommendations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402666"/>
          </a:xfrm>
        </p:spPr>
        <p:txBody>
          <a:bodyPr>
            <a:normAutofit fontScale="92500"/>
          </a:bodyPr>
          <a:lstStyle/>
          <a:p>
            <a:pPr marL="658368" lvl="1" indent="-457200">
              <a:buAutoNum type="arabicPeriod" startAt="9"/>
            </a:pPr>
            <a:r>
              <a:rPr lang="en-US" sz="2200" dirty="0" smtClean="0"/>
              <a:t>Improve communication of personnel movement/reassignments</a:t>
            </a:r>
          </a:p>
          <a:p>
            <a:pPr lvl="4"/>
            <a:r>
              <a:rPr lang="en-US" sz="1900" dirty="0" smtClean="0"/>
              <a:t>Advertise opportunities </a:t>
            </a:r>
            <a:r>
              <a:rPr lang="en-US" sz="1900" dirty="0"/>
              <a:t>for inter-office moves, </a:t>
            </a:r>
            <a:r>
              <a:rPr lang="en-US" sz="1900" dirty="0" smtClean="0"/>
              <a:t>special assignments, to </a:t>
            </a:r>
            <a:r>
              <a:rPr lang="en-US" sz="1900" dirty="0"/>
              <a:t>maximum extent practicable</a:t>
            </a:r>
          </a:p>
          <a:p>
            <a:pPr lvl="4"/>
            <a:r>
              <a:rPr lang="en-US" sz="1900" dirty="0" smtClean="0"/>
              <a:t>Examples include </a:t>
            </a:r>
            <a:r>
              <a:rPr lang="en-US" sz="1900" dirty="0"/>
              <a:t>advertising in Division newsletter, </a:t>
            </a:r>
            <a:r>
              <a:rPr lang="en-US" sz="1900" dirty="0" smtClean="0"/>
              <a:t>Management </a:t>
            </a:r>
            <a:r>
              <a:rPr lang="en-US" sz="1900" dirty="0"/>
              <a:t>Team meeting </a:t>
            </a:r>
            <a:r>
              <a:rPr lang="en-US" sz="1900" dirty="0" smtClean="0"/>
              <a:t>notes, </a:t>
            </a:r>
            <a:r>
              <a:rPr lang="en-US" sz="1900" dirty="0"/>
              <a:t>or </a:t>
            </a:r>
            <a:r>
              <a:rPr lang="en-US" sz="1900" dirty="0" smtClean="0"/>
              <a:t>internal </a:t>
            </a:r>
            <a:r>
              <a:rPr lang="en-US" sz="1900" dirty="0"/>
              <a:t>ads</a:t>
            </a:r>
          </a:p>
          <a:p>
            <a:pPr lvl="4"/>
            <a:r>
              <a:rPr lang="en-US" sz="1900" i="1" dirty="0" smtClean="0"/>
              <a:t>Actions:  Now </a:t>
            </a:r>
            <a:r>
              <a:rPr lang="en-US" sz="1900" i="1" dirty="0"/>
              <a:t>emphasizing more frequent open calls to 210 All via email for </a:t>
            </a:r>
            <a:r>
              <a:rPr lang="en-US" sz="1900" i="1" dirty="0" smtClean="0"/>
              <a:t>opportunities; </a:t>
            </a:r>
            <a:r>
              <a:rPr lang="en-US" sz="1900" i="1" dirty="0"/>
              <a:t>e.g., Call for Self-Assessment review </a:t>
            </a:r>
            <a:r>
              <a:rPr lang="en-US" sz="1900" i="1" dirty="0" smtClean="0"/>
              <a:t>members; advertise Shadowing Program;  pursue semi-annual </a:t>
            </a:r>
            <a:r>
              <a:rPr lang="en-US" sz="1900" i="1" dirty="0"/>
              <a:t>calls for opportunities, such as SEB support, to establish pool of employees who have expressed interest in performing certain </a:t>
            </a:r>
            <a:r>
              <a:rPr lang="en-US" sz="1900" i="1" dirty="0" smtClean="0"/>
              <a:t>actions</a:t>
            </a:r>
            <a:endParaRPr lang="en-US" sz="2000" dirty="0" smtClean="0"/>
          </a:p>
          <a:p>
            <a:pPr marL="201168" lvl="1" indent="0">
              <a:buNone/>
            </a:pPr>
            <a:endParaRPr lang="en-US" sz="1600" dirty="0" smtClean="0"/>
          </a:p>
          <a:p>
            <a:pPr marL="658368" lvl="1" indent="-457200">
              <a:buAutoNum type="arabicPeriod" startAt="10"/>
            </a:pPr>
            <a:r>
              <a:rPr lang="en-US" sz="2000" dirty="0" smtClean="0"/>
              <a:t>Clarify Code 210 Telework/Core Hour Policy</a:t>
            </a:r>
          </a:p>
          <a:p>
            <a:pPr lvl="4"/>
            <a:r>
              <a:rPr lang="en-US" sz="1900" i="1" dirty="0"/>
              <a:t>Code 210 Telework Guidance presented at February All Hands Meeting, and guidance and FAQ’s posted on 210 home </a:t>
            </a:r>
            <a:r>
              <a:rPr lang="en-US" sz="1900" i="1" dirty="0" smtClean="0"/>
              <a:t>page</a:t>
            </a:r>
          </a:p>
          <a:p>
            <a:pPr marL="566928" lvl="3" indent="0">
              <a:buNone/>
            </a:pPr>
            <a:r>
              <a:rPr lang="en-US" sz="1200" dirty="0" smtClean="0"/>
              <a:t> </a:t>
            </a:r>
            <a:endParaRPr lang="en-US" sz="1600" dirty="0"/>
          </a:p>
          <a:p>
            <a:pPr marL="566928" lvl="3" indent="0">
              <a:buNone/>
            </a:pPr>
            <a:endParaRPr lang="en-US" sz="1600" dirty="0"/>
          </a:p>
          <a:p>
            <a:pPr lvl="3"/>
            <a:endParaRPr lang="en-US" sz="1600" dirty="0"/>
          </a:p>
          <a:p>
            <a:pPr lvl="1"/>
            <a:endParaRPr lang="en-US" sz="2000" dirty="0"/>
          </a:p>
          <a:p>
            <a:pPr lvl="3"/>
            <a:endParaRPr lang="en-US" sz="1600" dirty="0" smtClean="0"/>
          </a:p>
          <a:p>
            <a:pPr marL="566928" lvl="3" indent="0">
              <a:buNone/>
            </a:pPr>
            <a:endParaRPr lang="en-US" sz="1600" dirty="0"/>
          </a:p>
          <a:p>
            <a:pPr marL="566928" lvl="3" indent="0">
              <a:buNone/>
            </a:pPr>
            <a:endParaRPr lang="en-US" sz="1600" dirty="0" smtClean="0"/>
          </a:p>
          <a:p>
            <a:pPr marL="201168" lvl="1" indent="0">
              <a:buNone/>
            </a:pPr>
            <a:endParaRPr lang="en-US" sz="2000" dirty="0" smtClean="0"/>
          </a:p>
          <a:p>
            <a:pPr marL="201168" lvl="1" indent="0">
              <a:buNone/>
            </a:pPr>
            <a:endParaRPr lang="en-US" sz="2200" dirty="0" smtClean="0"/>
          </a:p>
          <a:p>
            <a:pPr marL="201168" lvl="1" indent="0">
              <a:buNone/>
            </a:pPr>
            <a:endParaRPr lang="en-US" sz="2200" dirty="0" smtClean="0"/>
          </a:p>
          <a:p>
            <a:pPr marL="201168" lvl="1" indent="0">
              <a:buNone/>
            </a:pPr>
            <a:endParaRPr lang="en-US" sz="1900" dirty="0"/>
          </a:p>
          <a:p>
            <a:pPr marL="201168" lvl="1" indent="0">
              <a:buNone/>
            </a:pPr>
            <a:endParaRPr lang="en-US" sz="2200" dirty="0"/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endParaRPr lang="en-US" sz="2200" dirty="0"/>
          </a:p>
          <a:p>
            <a:pPr marL="384048" lvl="2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02852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16533</TotalTime>
  <Words>646</Words>
  <Application>Microsoft Office PowerPoint</Application>
  <PresentationFormat>On-screen Show (4:3)</PresentationFormat>
  <Paragraphs>112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Retrospect</vt:lpstr>
      <vt:lpstr>Climate Advisory Team Recommendations</vt:lpstr>
      <vt:lpstr>Climate Advisory Team Recommendations</vt:lpstr>
      <vt:lpstr>Climate Advisory Team Recommendations</vt:lpstr>
      <vt:lpstr>Climate Advisory Team Recommendations</vt:lpstr>
      <vt:lpstr>Climate Advisory Team Recommendations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 210 All Hands Meeting</dc:title>
  <dc:creator>memcgrat</dc:creator>
  <cp:lastModifiedBy>Fountain, Dawn M. (GSFC-2100)</cp:lastModifiedBy>
  <cp:revision>45</cp:revision>
  <cp:lastPrinted>2015-08-12T22:44:13Z</cp:lastPrinted>
  <dcterms:created xsi:type="dcterms:W3CDTF">2014-06-21T14:04:17Z</dcterms:created>
  <dcterms:modified xsi:type="dcterms:W3CDTF">2016-10-27T14:33:43Z</dcterms:modified>
</cp:coreProperties>
</file>