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13" r:id="rId1"/>
  </p:sldMasterIdLst>
  <p:notesMasterIdLst>
    <p:notesMasterId r:id="rId37"/>
  </p:notesMasterIdLst>
  <p:handoutMasterIdLst>
    <p:handoutMasterId r:id="rId38"/>
  </p:handoutMasterIdLst>
  <p:sldIdLst>
    <p:sldId id="823" r:id="rId2"/>
    <p:sldId id="825" r:id="rId3"/>
    <p:sldId id="871" r:id="rId4"/>
    <p:sldId id="875" r:id="rId5"/>
    <p:sldId id="876" r:id="rId6"/>
    <p:sldId id="853" r:id="rId7"/>
    <p:sldId id="851" r:id="rId8"/>
    <p:sldId id="829" r:id="rId9"/>
    <p:sldId id="864" r:id="rId10"/>
    <p:sldId id="865" r:id="rId11"/>
    <p:sldId id="866" r:id="rId12"/>
    <p:sldId id="868" r:id="rId13"/>
    <p:sldId id="869" r:id="rId14"/>
    <p:sldId id="877" r:id="rId15"/>
    <p:sldId id="836" r:id="rId16"/>
    <p:sldId id="872" r:id="rId17"/>
    <p:sldId id="878" r:id="rId18"/>
    <p:sldId id="879" r:id="rId19"/>
    <p:sldId id="880" r:id="rId20"/>
    <p:sldId id="845" r:id="rId21"/>
    <p:sldId id="881" r:id="rId22"/>
    <p:sldId id="817" r:id="rId23"/>
    <p:sldId id="855" r:id="rId24"/>
    <p:sldId id="856" r:id="rId25"/>
    <p:sldId id="873" r:id="rId26"/>
    <p:sldId id="2145708341" r:id="rId27"/>
    <p:sldId id="2145708326" r:id="rId28"/>
    <p:sldId id="477" r:id="rId29"/>
    <p:sldId id="484" r:id="rId30"/>
    <p:sldId id="476" r:id="rId31"/>
    <p:sldId id="2145708325" r:id="rId32"/>
    <p:sldId id="2145708340" r:id="rId33"/>
    <p:sldId id="2145708345" r:id="rId34"/>
    <p:sldId id="2145708334" r:id="rId35"/>
    <p:sldId id="854" r:id="rId36"/>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rra, Suzanne (GSFC-2100)" initials="SS(" lastIdx="1" clrIdx="0">
    <p:extLst>
      <p:ext uri="{19B8F6BF-5375-455C-9EA6-DF929625EA0E}">
        <p15:presenceInfo xmlns:p15="http://schemas.microsoft.com/office/powerpoint/2012/main" userId="S::ssierra@ndc.nasa.gov::06ae2ac0-4328-4acd-937a-1440768e6b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D9B69"/>
    <a:srgbClr val="996633"/>
    <a:srgbClr val="660033"/>
    <a:srgbClr val="CC3300"/>
    <a:srgbClr val="EAAD00"/>
    <a:srgbClr val="C00000"/>
    <a:srgbClr val="993366"/>
    <a:srgbClr val="C28548"/>
    <a:srgbClr val="2A0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3" autoAdjust="0"/>
    <p:restoredTop sz="96357" autoAdjust="0"/>
  </p:normalViewPr>
  <p:slideViewPr>
    <p:cSldViewPr>
      <p:cViewPr varScale="1">
        <p:scale>
          <a:sx n="67" d="100"/>
          <a:sy n="67" d="100"/>
        </p:scale>
        <p:origin x="1188" y="44"/>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93" d="100"/>
          <a:sy n="93" d="100"/>
        </p:scale>
        <p:origin x="-2076" y="-9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tolodzi\Documents\Data\Data%20Calls\4-2019%20MAP%20GSFC%20Activity\FY18%20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4400" b="1">
                <a:solidFill>
                  <a:srgbClr val="663300"/>
                </a:solidFill>
                <a:latin typeface="Calibri" panose="020F0502020204030204" pitchFamily="34" charset="0"/>
                <a:cs typeface="Calibri" panose="020F0502020204030204" pitchFamily="34" charset="0"/>
              </a:rPr>
              <a:t>FY23 </a:t>
            </a:r>
            <a:r>
              <a:rPr lang="en-US" sz="4400" b="1" dirty="0">
                <a:solidFill>
                  <a:srgbClr val="663300"/>
                </a:solidFill>
                <a:latin typeface="Calibri" panose="020F0502020204030204" pitchFamily="34" charset="0"/>
                <a:cs typeface="Calibri" panose="020F0502020204030204" pitchFamily="34" charset="0"/>
              </a:rPr>
              <a:t>Actions</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218739167038089E-2"/>
          <c:y val="0.16708333333333336"/>
          <c:w val="0.89196540880503128"/>
          <c:h val="0.67062242089921897"/>
        </c:manualLayout>
      </c:layout>
      <c:bar3DChart>
        <c:barDir val="col"/>
        <c:grouping val="clustered"/>
        <c:varyColors val="0"/>
        <c:ser>
          <c:idx val="0"/>
          <c:order val="0"/>
          <c:tx>
            <c:strRef>
              <c:f>Summary!$A$4</c:f>
              <c:strCache>
                <c:ptCount val="1"/>
                <c:pt idx="0">
                  <c:v>Base</c:v>
                </c:pt>
              </c:strCache>
            </c:strRef>
          </c:tx>
          <c:spPr>
            <a:solidFill>
              <a:schemeClr val="accent1"/>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Summary!$B$4:$G$4</c:f>
              <c:numCache>
                <c:formatCode>General</c:formatCode>
                <c:ptCount val="6"/>
                <c:pt idx="0">
                  <c:v>68</c:v>
                </c:pt>
                <c:pt idx="1">
                  <c:v>4</c:v>
                </c:pt>
                <c:pt idx="2">
                  <c:v>0</c:v>
                </c:pt>
                <c:pt idx="3">
                  <c:v>10</c:v>
                </c:pt>
                <c:pt idx="4">
                  <c:v>216</c:v>
                </c:pt>
                <c:pt idx="5">
                  <c:v>39</c:v>
                </c:pt>
              </c:numCache>
            </c:numRef>
          </c:val>
          <c:extLst>
            <c:ext xmlns:c16="http://schemas.microsoft.com/office/drawing/2014/chart" uri="{C3380CC4-5D6E-409C-BE32-E72D297353CC}">
              <c16:uniqueId val="{00000000-C6F6-43E7-BD9A-079B96DE9B9B}"/>
            </c:ext>
          </c:extLst>
        </c:ser>
        <c:ser>
          <c:idx val="1"/>
          <c:order val="1"/>
          <c:tx>
            <c:strRef>
              <c:f>Summary!$A$5</c:f>
              <c:strCache>
                <c:ptCount val="1"/>
                <c:pt idx="0">
                  <c:v>Mod</c:v>
                </c:pt>
              </c:strCache>
            </c:strRef>
          </c:tx>
          <c:spPr>
            <a:solidFill>
              <a:schemeClr val="accent2"/>
            </a:solidFill>
            <a:ln>
              <a:noFill/>
            </a:ln>
            <a:effectLst/>
            <a:sp3d/>
          </c:spPr>
          <c:invertIfNegative val="0"/>
          <c:cat>
            <c:strRef>
              <c:f>Summary!$B$3:$G$3</c:f>
              <c:strCache>
                <c:ptCount val="6"/>
                <c:pt idx="0">
                  <c:v>Contracts</c:v>
                </c:pt>
                <c:pt idx="1">
                  <c:v>BPAs</c:v>
                </c:pt>
                <c:pt idx="2">
                  <c:v>CA's</c:v>
                </c:pt>
                <c:pt idx="3">
                  <c:v>PO's</c:v>
                </c:pt>
                <c:pt idx="4">
                  <c:v>Calls/Orders</c:v>
                </c:pt>
                <c:pt idx="5">
                  <c:v>IAAs</c:v>
                </c:pt>
              </c:strCache>
            </c:strRef>
          </c:cat>
          <c:val>
            <c:numRef>
              <c:f>Summary!$B$5:$G$5</c:f>
              <c:numCache>
                <c:formatCode>General</c:formatCode>
                <c:ptCount val="6"/>
                <c:pt idx="0" formatCode="#,##0">
                  <c:v>1984</c:v>
                </c:pt>
                <c:pt idx="1">
                  <c:v>136</c:v>
                </c:pt>
                <c:pt idx="2">
                  <c:v>13</c:v>
                </c:pt>
                <c:pt idx="3">
                  <c:v>24</c:v>
                </c:pt>
                <c:pt idx="4" formatCode="#,##0">
                  <c:v>1216</c:v>
                </c:pt>
                <c:pt idx="5">
                  <c:v>295</c:v>
                </c:pt>
              </c:numCache>
            </c:numRef>
          </c:val>
          <c:extLst>
            <c:ext xmlns:c16="http://schemas.microsoft.com/office/drawing/2014/chart" uri="{C3380CC4-5D6E-409C-BE32-E72D297353CC}">
              <c16:uniqueId val="{00000001-C6F6-43E7-BD9A-079B96DE9B9B}"/>
            </c:ext>
          </c:extLst>
        </c:ser>
        <c:dLbls>
          <c:showLegendKey val="0"/>
          <c:showVal val="0"/>
          <c:showCatName val="0"/>
          <c:showSerName val="0"/>
          <c:showPercent val="0"/>
          <c:showBubbleSize val="0"/>
        </c:dLbls>
        <c:gapWidth val="150"/>
        <c:shape val="box"/>
        <c:axId val="406498640"/>
        <c:axId val="406499032"/>
        <c:axId val="0"/>
      </c:bar3DChart>
      <c:catAx>
        <c:axId val="406498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06499032"/>
        <c:crosses val="autoZero"/>
        <c:auto val="1"/>
        <c:lblAlgn val="ctr"/>
        <c:lblOffset val="100"/>
        <c:noMultiLvlLbl val="0"/>
      </c:catAx>
      <c:valAx>
        <c:axId val="406499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6498640"/>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4001353"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5234724" y="1"/>
            <a:ext cx="4001352"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6659564"/>
            <a:ext cx="400135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5234724" y="6659564"/>
            <a:ext cx="4001352"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atin typeface="Times New Roman" pitchFamily="18" charset="0"/>
              </a:defRPr>
            </a:lvl1pPr>
          </a:lstStyle>
          <a:p>
            <a:pPr>
              <a:defRPr/>
            </a:pPr>
            <a:fld id="{068B50C6-34E8-4CD6-8F53-8645DFC03F58}" type="slidenum">
              <a:rPr lang="en-US"/>
              <a:pPr>
                <a:defRPr/>
              </a:pPr>
              <a:t>‹#›</a:t>
            </a:fld>
            <a:endParaRPr lang="en-US"/>
          </a:p>
        </p:txBody>
      </p:sp>
    </p:spTree>
    <p:extLst>
      <p:ext uri="{BB962C8B-B14F-4D97-AF65-F5344CB8AC3E}">
        <p14:creationId xmlns:p14="http://schemas.microsoft.com/office/powerpoint/2010/main" val="1108414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4001353"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5234724" y="1"/>
            <a:ext cx="4001352" cy="3508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31798" y="3330578"/>
            <a:ext cx="6772491" cy="3154363"/>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659564"/>
            <a:ext cx="400135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5234724" y="6659564"/>
            <a:ext cx="4001352"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atin typeface="Times New Roman" pitchFamily="18" charset="0"/>
              </a:defRPr>
            </a:lvl1pPr>
          </a:lstStyle>
          <a:p>
            <a:pPr>
              <a:defRPr/>
            </a:pPr>
            <a:fld id="{D8B86214-D2C7-47A5-BE92-E44325E3C0A6}" type="slidenum">
              <a:rPr lang="en-US"/>
              <a:pPr>
                <a:defRPr/>
              </a:pPr>
              <a:t>‹#›</a:t>
            </a:fld>
            <a:endParaRPr lang="en-US"/>
          </a:p>
        </p:txBody>
      </p:sp>
    </p:spTree>
    <p:extLst>
      <p:ext uri="{BB962C8B-B14F-4D97-AF65-F5344CB8AC3E}">
        <p14:creationId xmlns:p14="http://schemas.microsoft.com/office/powerpoint/2010/main" val="294326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1</a:t>
            </a:fld>
            <a:endParaRPr lang="en-US"/>
          </a:p>
        </p:txBody>
      </p:sp>
    </p:spTree>
    <p:extLst>
      <p:ext uri="{BB962C8B-B14F-4D97-AF65-F5344CB8AC3E}">
        <p14:creationId xmlns:p14="http://schemas.microsoft.com/office/powerpoint/2010/main" val="332389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D8B86214-D2C7-47A5-BE92-E44325E3C0A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8399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9</a:t>
            </a:fld>
            <a:endParaRPr lang="en-US"/>
          </a:p>
        </p:txBody>
      </p:sp>
    </p:spTree>
    <p:extLst>
      <p:ext uri="{BB962C8B-B14F-4D97-AF65-F5344CB8AC3E}">
        <p14:creationId xmlns:p14="http://schemas.microsoft.com/office/powerpoint/2010/main" val="410810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8B86214-D2C7-47A5-BE92-E44325E3C0A6}" type="slidenum">
              <a:rPr lang="en-US" smtClean="0"/>
              <a:pPr>
                <a:defRPr/>
              </a:pPr>
              <a:t>10</a:t>
            </a:fld>
            <a:endParaRPr lang="en-US"/>
          </a:p>
        </p:txBody>
      </p:sp>
    </p:spTree>
    <p:extLst>
      <p:ext uri="{BB962C8B-B14F-4D97-AF65-F5344CB8AC3E}">
        <p14:creationId xmlns:p14="http://schemas.microsoft.com/office/powerpoint/2010/main" val="105934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Alphabetical and doublecheck names/awards</a:t>
            </a:r>
          </a:p>
        </p:txBody>
      </p:sp>
      <p:sp>
        <p:nvSpPr>
          <p:cNvPr id="4" name="Slide Number Placeholder 3"/>
          <p:cNvSpPr>
            <a:spLocks noGrp="1"/>
          </p:cNvSpPr>
          <p:nvPr>
            <p:ph type="sldNum" sz="quarter" idx="5"/>
          </p:nvPr>
        </p:nvSpPr>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D8B86214-D2C7-47A5-BE92-E44325E3C0A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4720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2261BEC-4192-4099-BDEE-522394E9BCCB}" type="datetime1">
              <a:rPr lang="en-US" smtClean="0">
                <a:solidFill>
                  <a:prstClr val="black">
                    <a:tint val="75000"/>
                  </a:prstClr>
                </a:solidFill>
              </a:rPr>
              <a:t>2/13/2024</a:t>
            </a:fld>
            <a:endParaRPr lang="en-US">
              <a:solidFill>
                <a:prstClr val="black">
                  <a:tint val="75000"/>
                </a:prstClr>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78458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37912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4001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750803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77456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34287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64090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708951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529298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1972647" y="6108173"/>
            <a:ext cx="5314517" cy="365125"/>
          </a:xfrm>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8258967" y="6108173"/>
            <a:ext cx="427833" cy="365125"/>
          </a:xfrm>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22607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1E08B1-A2B2-4CD2-BF63-89DAA853F26F}" type="datetime1">
              <a:rPr lang="en-US" smtClean="0">
                <a:solidFill>
                  <a:prstClr val="black">
                    <a:tint val="75000"/>
                  </a:prstClr>
                </a:solidFill>
              </a:rPr>
              <a:t>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4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6095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65898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9EA8E8-AB6E-4509-8231-D4A9C30812EA}" type="datetime1">
              <a:rPr lang="en-US" smtClean="0">
                <a:solidFill>
                  <a:prstClr val="black">
                    <a:tint val="75000"/>
                  </a:prstClr>
                </a:solidFill>
              </a:rPr>
              <a:t>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65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40307-096B-4286-B57C-A6CB78804EA3}" type="datetime1">
              <a:rPr lang="en-US" smtClean="0">
                <a:solidFill>
                  <a:prstClr val="black">
                    <a:tint val="75000"/>
                  </a:prstClr>
                </a:solidFill>
              </a:rPr>
              <a:t>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48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pPr eaLnBrk="1" fontAlgn="auto" hangingPunct="1">
              <a:spcBef>
                <a:spcPts val="0"/>
              </a:spcBef>
              <a:spcAft>
                <a:spcPts val="0"/>
              </a:spcAft>
            </a:pP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39309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7E59F-3A7A-4011-B01A-6A1FF45A4F18}" type="datetime1">
              <a:rPr lang="en-US" smtClean="0">
                <a:solidFill>
                  <a:prstClr val="black">
                    <a:tint val="75000"/>
                  </a:prstClr>
                </a:solidFill>
              </a:rPr>
              <a:t>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44384-5B48-4D43-AD48-2F31A162A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1" fontAlgn="auto" hangingPunct="1">
              <a:spcBef>
                <a:spcPts val="0"/>
              </a:spcBef>
              <a:spcAft>
                <a:spcPts val="0"/>
              </a:spcAft>
            </a:pPr>
            <a:fld id="{548F38CE-A480-4FD2-B9E6-08F295716FA8}" type="datetime1">
              <a:rPr lang="en-US" smtClean="0">
                <a:solidFill>
                  <a:prstClr val="black">
                    <a:tint val="75000"/>
                  </a:prstClr>
                </a:solidFill>
                <a:latin typeface="Calibri"/>
              </a:rPr>
              <a:t>2/13/2024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eaLnBrk="1" fontAlgn="auto" hangingPunct="1">
              <a:spcBef>
                <a:spcPts val="0"/>
              </a:spcBef>
              <a:spcAft>
                <a:spcPts val="0"/>
              </a:spcAft>
            </a:pPr>
            <a:fld id="{53044384-5B48-4D43-AD48-2F31A162A5BB}"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3506705"/>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6859406-1D63-4766-BCC4-89F2C111140A}"/>
              </a:ext>
            </a:extLst>
          </p:cNvPr>
          <p:cNvSpPr>
            <a:spLocks noChangeArrowheads="1"/>
          </p:cNvSpPr>
          <p:nvPr/>
        </p:nvSpPr>
        <p:spPr bwMode="auto">
          <a:xfrm>
            <a:off x="990600" y="1664660"/>
            <a:ext cx="8114615" cy="2618588"/>
          </a:xfrm>
          <a:prstGeom prst="rect">
            <a:avLst/>
          </a:prstGeom>
          <a:noFill/>
          <a:ln w="9525">
            <a:noFill/>
            <a:miter lim="800000"/>
            <a:headEnd/>
            <a:tailEnd/>
          </a:ln>
        </p:spPr>
        <p:txBody>
          <a:bodyPr lIns="0" tIns="0" rIns="0" bIns="0" anchor="ctr"/>
          <a:lstStyle/>
          <a:p>
            <a:pPr algn="l"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a:p>
            <a:pPr algn="l"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a:p>
            <a:pPr algn="ctr" eaLnBrk="1" hangingPunct="1">
              <a:spcAft>
                <a:spcPts val="1800"/>
              </a:spcAft>
            </a:pPr>
            <a:endParaRPr lang="en-US" sz="2400" b="1" cap="all" normalizeH="1" dirty="0">
              <a:solidFill>
                <a:srgbClr val="663300"/>
              </a:solidFill>
              <a:latin typeface="+mj-lt"/>
              <a:cs typeface="Calibri" panose="020F0502020204030204" pitchFamily="34" charset="0"/>
            </a:endParaRPr>
          </a:p>
          <a:p>
            <a:pPr algn="ctr" eaLnBrk="1" hangingPunct="1">
              <a:spcAft>
                <a:spcPts val="1800"/>
              </a:spcAft>
            </a:pPr>
            <a:r>
              <a:rPr lang="en-US" sz="3200" b="1" cap="all" normalizeH="1" dirty="0">
                <a:solidFill>
                  <a:srgbClr val="663300"/>
                </a:solidFill>
                <a:latin typeface="Century Schoolbook" panose="02040604050505020304" pitchFamily="18" charset="0"/>
                <a:cs typeface="Calibri" panose="020F0502020204030204" pitchFamily="34" charset="0"/>
              </a:rPr>
              <a:t>Code 170</a:t>
            </a:r>
          </a:p>
          <a:p>
            <a:pPr algn="ctr" eaLnBrk="1" hangingPunct="1">
              <a:spcAft>
                <a:spcPts val="1800"/>
              </a:spcAft>
            </a:pPr>
            <a:r>
              <a:rPr lang="en-US" sz="3200" b="1" cap="all" normalizeH="1" dirty="0">
                <a:solidFill>
                  <a:srgbClr val="663300"/>
                </a:solidFill>
                <a:latin typeface="Century Schoolbook" panose="02040604050505020304" pitchFamily="18" charset="0"/>
                <a:cs typeface="Calibri" panose="020F0502020204030204" pitchFamily="34" charset="0"/>
              </a:rPr>
              <a:t>Office of Procurement</a:t>
            </a:r>
          </a:p>
          <a:p>
            <a:pPr algn="ctr" eaLnBrk="1" hangingPunct="1">
              <a:spcAft>
                <a:spcPts val="1800"/>
              </a:spcAft>
            </a:pPr>
            <a:r>
              <a:rPr lang="en-US" sz="3200" b="1" cap="all" normalizeH="1" dirty="0">
                <a:solidFill>
                  <a:srgbClr val="663300"/>
                </a:solidFill>
                <a:latin typeface="Century Schoolbook" panose="02040604050505020304" pitchFamily="18" charset="0"/>
                <a:cs typeface="Calibri" panose="020F0502020204030204" pitchFamily="34" charset="0"/>
              </a:rPr>
              <a:t>All Hands</a:t>
            </a:r>
          </a:p>
          <a:p>
            <a:pPr algn="ctr"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a:p>
            <a:pPr algn="ctr" eaLnBrk="1" hangingPunct="1">
              <a:spcAft>
                <a:spcPts val="1800"/>
              </a:spcAft>
            </a:pPr>
            <a:r>
              <a:rPr lang="en-US" b="1" cap="all" normalizeH="1" dirty="0">
                <a:solidFill>
                  <a:srgbClr val="663300"/>
                </a:solidFill>
                <a:latin typeface="Calibri" panose="020F0502020204030204" pitchFamily="34" charset="0"/>
                <a:cs typeface="Calibri" panose="020F0502020204030204" pitchFamily="34" charset="0"/>
              </a:rPr>
              <a:t>  </a:t>
            </a:r>
            <a:r>
              <a:rPr lang="en-US" sz="2400" b="1" cap="all" normalizeH="1" dirty="0">
                <a:solidFill>
                  <a:srgbClr val="663300"/>
                </a:solidFill>
                <a:latin typeface="Century Schoolbook" panose="02040604050505020304" pitchFamily="18" charset="0"/>
                <a:cs typeface="Calibri" panose="020F0502020204030204" pitchFamily="34" charset="0"/>
              </a:rPr>
              <a:t>February 2024</a:t>
            </a:r>
          </a:p>
          <a:p>
            <a:pPr algn="l" eaLnBrk="1" hangingPunct="1">
              <a:spcAft>
                <a:spcPts val="1800"/>
              </a:spcAft>
            </a:pPr>
            <a:endParaRPr lang="en-US" b="1" cap="all" normalizeH="1" dirty="0">
              <a:solidFill>
                <a:srgbClr val="663300"/>
              </a:solidFill>
              <a:latin typeface="Calibri" panose="020F0502020204030204" pitchFamily="34" charset="0"/>
              <a:cs typeface="Calibri" panose="020F0502020204030204" pitchFamily="34" charset="0"/>
            </a:endParaRPr>
          </a:p>
        </p:txBody>
      </p:sp>
      <p:sp>
        <p:nvSpPr>
          <p:cNvPr id="9" name="Rectangle 5">
            <a:extLst>
              <a:ext uri="{FF2B5EF4-FFF2-40B4-BE49-F238E27FC236}">
                <a16:creationId xmlns:a16="http://schemas.microsoft.com/office/drawing/2014/main" id="{2CC40E4C-EABC-4151-808F-045584233E09}"/>
              </a:ext>
            </a:extLst>
          </p:cNvPr>
          <p:cNvSpPr>
            <a:spLocks noChangeArrowheads="1"/>
          </p:cNvSpPr>
          <p:nvPr/>
        </p:nvSpPr>
        <p:spPr bwMode="auto">
          <a:xfrm>
            <a:off x="6172199" y="-9525"/>
            <a:ext cx="2971801" cy="876295"/>
          </a:xfrm>
          <a:prstGeom prst="rect">
            <a:avLst/>
          </a:prstGeom>
          <a:noFill/>
          <a:ln w="9525">
            <a:noFill/>
            <a:miter lim="800000"/>
            <a:headEnd/>
            <a:tailEnd/>
          </a:ln>
        </p:spPr>
        <p:txBody>
          <a:bodyPr lIns="0" tIns="0" rIns="0" bIns="0" anchor="ctr"/>
          <a:lstStyle/>
          <a:p>
            <a:pPr algn="l" eaLnBrk="1" hangingPunct="1">
              <a:spcAft>
                <a:spcPts val="1800"/>
              </a:spcAft>
            </a:pPr>
            <a:endParaRPr lang="en-US" sz="1400" dirty="0">
              <a:latin typeface="Calibri" panose="020F0502020204030204" pitchFamily="34" charset="0"/>
              <a:cs typeface="Calibri" panose="020F0502020204030204" pitchFamily="34" charset="0"/>
            </a:endParaRPr>
          </a:p>
          <a:p>
            <a:pPr algn="l" eaLnBrk="1" hangingPunct="1">
              <a:spcAft>
                <a:spcPts val="1800"/>
              </a:spcAft>
            </a:pPr>
            <a:r>
              <a:rPr lang="en-US" sz="1400" dirty="0">
                <a:latin typeface="Calibri" panose="020F0502020204030204" pitchFamily="34" charset="0"/>
                <a:cs typeface="Calibri" panose="020F0502020204030204" pitchFamily="34" charset="0"/>
              </a:rPr>
              <a:t>NASA/Goddard Space Flight Center’s</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Office of Procurement</a:t>
            </a:r>
            <a:br>
              <a:rPr lang="en-US" sz="1400" dirty="0">
                <a:latin typeface="Calibri" panose="020F0502020204030204" pitchFamily="34" charset="0"/>
                <a:cs typeface="Calibri" panose="020F0502020204030204" pitchFamily="34" charset="0"/>
              </a:rPr>
            </a:br>
            <a:endParaRPr lang="en-US" sz="1400" dirty="0">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E1257033-50CC-4D24-965B-B5025D6A53B8}"/>
              </a:ext>
            </a:extLst>
          </p:cNvPr>
          <p:cNvCxnSpPr>
            <a:cxnSpLocks/>
          </p:cNvCxnSpPr>
          <p:nvPr/>
        </p:nvCxnSpPr>
        <p:spPr>
          <a:xfrm>
            <a:off x="6172200" y="827567"/>
            <a:ext cx="2971800" cy="0"/>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4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5959C18-BC3E-43BD-9D6E-B9510D36BFA7}"/>
              </a:ext>
            </a:extLst>
          </p:cNvPr>
          <p:cNvSpPr>
            <a:spLocks noChangeArrowheads="1"/>
          </p:cNvSpPr>
          <p:nvPr/>
        </p:nvSpPr>
        <p:spPr bwMode="auto">
          <a:xfrm>
            <a:off x="161829" y="197503"/>
            <a:ext cx="8982171" cy="932481"/>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4000" b="1" cap="all" normalizeH="1" dirty="0">
                <a:solidFill>
                  <a:srgbClr val="663300"/>
                </a:solidFill>
                <a:latin typeface="Calibri" panose="020F0502020204030204" pitchFamily="34" charset="0"/>
                <a:cs typeface="Calibri" panose="020F0502020204030204" pitchFamily="34" charset="0"/>
              </a:rPr>
              <a:t>Welcome New Code 170 members</a:t>
            </a:r>
          </a:p>
        </p:txBody>
      </p:sp>
      <p:sp>
        <p:nvSpPr>
          <p:cNvPr id="40" name="Rectangle 5">
            <a:extLst>
              <a:ext uri="{FF2B5EF4-FFF2-40B4-BE49-F238E27FC236}">
                <a16:creationId xmlns:a16="http://schemas.microsoft.com/office/drawing/2014/main" id="{FA2823CE-F6C9-49D8-BDA1-F48929086AD1}"/>
              </a:ext>
            </a:extLst>
          </p:cNvPr>
          <p:cNvSpPr>
            <a:spLocks noChangeArrowheads="1"/>
          </p:cNvSpPr>
          <p:nvPr/>
        </p:nvSpPr>
        <p:spPr bwMode="auto">
          <a:xfrm>
            <a:off x="1161288" y="1031552"/>
            <a:ext cx="7601712" cy="1291312"/>
          </a:xfrm>
          <a:prstGeom prst="rect">
            <a:avLst/>
          </a:prstGeom>
          <a:noFill/>
          <a:ln w="9525">
            <a:noFill/>
            <a:miter lim="800000"/>
            <a:headEnd/>
            <a:tailEnd/>
          </a:ln>
        </p:spPr>
        <p:txBody>
          <a:bodyPr lIns="0" tIns="0" rIns="0" bIns="0" anchor="ctr"/>
          <a:lstStyle/>
          <a:p>
            <a:pPr algn="ctr" eaLnBrk="1" hangingPunct="1">
              <a:spcAft>
                <a:spcPts val="800"/>
              </a:spcAft>
            </a:pPr>
            <a:r>
              <a:rPr lang="en-US" sz="2000" dirty="0">
                <a:latin typeface="Calibri" panose="020F0502020204030204" pitchFamily="34" charset="0"/>
                <a:cs typeface="Calibri" panose="020F0502020204030204" pitchFamily="34" charset="0"/>
              </a:rPr>
              <a:t>12  New Employees have joined GSFC since February 2023</a:t>
            </a:r>
            <a:r>
              <a:rPr lang="en-US" sz="2000" dirty="0">
                <a:highlight>
                  <a:srgbClr val="FFFF00"/>
                </a:highlight>
                <a:latin typeface="Calibri" panose="020F0502020204030204" pitchFamily="34" charset="0"/>
                <a:cs typeface="Calibri" panose="020F0502020204030204" pitchFamily="34" charset="0"/>
              </a:rPr>
              <a:t> </a:t>
            </a:r>
          </a:p>
          <a:p>
            <a:pPr algn="ctr" eaLnBrk="1" hangingPunct="1">
              <a:spcAft>
                <a:spcPts val="800"/>
              </a:spcAft>
            </a:pPr>
            <a:r>
              <a:rPr lang="en-US" sz="2000" dirty="0">
                <a:latin typeface="Calibri" panose="020F0502020204030204" pitchFamily="34" charset="0"/>
                <a:cs typeface="Calibri" panose="020F0502020204030204" pitchFamily="34" charset="0"/>
              </a:rPr>
              <a:t>and now support our organization</a:t>
            </a:r>
          </a:p>
        </p:txBody>
      </p:sp>
      <p:sp>
        <p:nvSpPr>
          <p:cNvPr id="41" name="Rectangle 5">
            <a:extLst>
              <a:ext uri="{FF2B5EF4-FFF2-40B4-BE49-F238E27FC236}">
                <a16:creationId xmlns:a16="http://schemas.microsoft.com/office/drawing/2014/main" id="{8E7F77CA-9717-4364-A3DC-6A60EBE8B6DD}"/>
              </a:ext>
            </a:extLst>
          </p:cNvPr>
          <p:cNvSpPr>
            <a:spLocks noChangeArrowheads="1"/>
          </p:cNvSpPr>
          <p:nvPr/>
        </p:nvSpPr>
        <p:spPr bwMode="auto">
          <a:xfrm>
            <a:off x="2318970" y="2439203"/>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Brian Leyda – Code 170</a:t>
            </a:r>
          </a:p>
        </p:txBody>
      </p:sp>
      <p:sp>
        <p:nvSpPr>
          <p:cNvPr id="42" name="Rectangle 5">
            <a:extLst>
              <a:ext uri="{FF2B5EF4-FFF2-40B4-BE49-F238E27FC236}">
                <a16:creationId xmlns:a16="http://schemas.microsoft.com/office/drawing/2014/main" id="{4A20F4FB-5767-4315-99B2-31C71D2530E0}"/>
              </a:ext>
            </a:extLst>
          </p:cNvPr>
          <p:cNvSpPr>
            <a:spLocks noChangeArrowheads="1"/>
          </p:cNvSpPr>
          <p:nvPr/>
        </p:nvSpPr>
        <p:spPr bwMode="auto">
          <a:xfrm>
            <a:off x="2318970" y="2858785"/>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s-ES" sz="1600" dirty="0">
                <a:latin typeface="Calibri" panose="020F0502020204030204" pitchFamily="34" charset="0"/>
                <a:cs typeface="Calibri" panose="020F0502020204030204" pitchFamily="34" charset="0"/>
              </a:rPr>
              <a:t>Travis Hagelberg – </a:t>
            </a:r>
            <a:r>
              <a:rPr lang="es-ES" sz="1600" dirty="0" err="1">
                <a:latin typeface="Calibri" panose="020F0502020204030204" pitchFamily="34" charset="0"/>
                <a:cs typeface="Calibri" panose="020F0502020204030204" pitchFamily="34" charset="0"/>
              </a:rPr>
              <a:t>Code</a:t>
            </a:r>
            <a:r>
              <a:rPr lang="es-ES" sz="1600" dirty="0">
                <a:latin typeface="Calibri" panose="020F0502020204030204" pitchFamily="34" charset="0"/>
                <a:cs typeface="Calibri" panose="020F0502020204030204" pitchFamily="34" charset="0"/>
              </a:rPr>
              <a:t> 171</a:t>
            </a:r>
          </a:p>
        </p:txBody>
      </p:sp>
      <p:sp>
        <p:nvSpPr>
          <p:cNvPr id="43" name="Rectangle 5">
            <a:extLst>
              <a:ext uri="{FF2B5EF4-FFF2-40B4-BE49-F238E27FC236}">
                <a16:creationId xmlns:a16="http://schemas.microsoft.com/office/drawing/2014/main" id="{00495E35-A828-46A9-BEB7-5B64D1F2B69F}"/>
              </a:ext>
            </a:extLst>
          </p:cNvPr>
          <p:cNvSpPr>
            <a:spLocks noChangeArrowheads="1"/>
          </p:cNvSpPr>
          <p:nvPr/>
        </p:nvSpPr>
        <p:spPr bwMode="auto">
          <a:xfrm>
            <a:off x="2318970" y="3257171"/>
            <a:ext cx="2657874" cy="312996"/>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Kevin Cook – Code 172</a:t>
            </a:r>
          </a:p>
        </p:txBody>
      </p:sp>
      <p:sp>
        <p:nvSpPr>
          <p:cNvPr id="44" name="Rectangle 5">
            <a:extLst>
              <a:ext uri="{FF2B5EF4-FFF2-40B4-BE49-F238E27FC236}">
                <a16:creationId xmlns:a16="http://schemas.microsoft.com/office/drawing/2014/main" id="{1EDA18F3-A8FF-49BE-8825-0C252170892C}"/>
              </a:ext>
            </a:extLst>
          </p:cNvPr>
          <p:cNvSpPr>
            <a:spLocks noChangeArrowheads="1"/>
          </p:cNvSpPr>
          <p:nvPr/>
        </p:nvSpPr>
        <p:spPr bwMode="auto">
          <a:xfrm>
            <a:off x="2318970" y="3647486"/>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Eric Hausdorfer – Code 173</a:t>
            </a:r>
          </a:p>
        </p:txBody>
      </p:sp>
      <p:sp>
        <p:nvSpPr>
          <p:cNvPr id="45" name="Rectangle 5">
            <a:extLst>
              <a:ext uri="{FF2B5EF4-FFF2-40B4-BE49-F238E27FC236}">
                <a16:creationId xmlns:a16="http://schemas.microsoft.com/office/drawing/2014/main" id="{8392BC11-9345-4661-A57A-AEF919A574F6}"/>
              </a:ext>
            </a:extLst>
          </p:cNvPr>
          <p:cNvSpPr>
            <a:spLocks noChangeArrowheads="1"/>
          </p:cNvSpPr>
          <p:nvPr/>
        </p:nvSpPr>
        <p:spPr bwMode="auto">
          <a:xfrm>
            <a:off x="2318970" y="4078709"/>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Robert Donohue – Code 174</a:t>
            </a:r>
          </a:p>
        </p:txBody>
      </p:sp>
      <p:sp>
        <p:nvSpPr>
          <p:cNvPr id="46" name="Rectangle 5">
            <a:extLst>
              <a:ext uri="{FF2B5EF4-FFF2-40B4-BE49-F238E27FC236}">
                <a16:creationId xmlns:a16="http://schemas.microsoft.com/office/drawing/2014/main" id="{89ECFF6A-2274-42D6-A6F5-574C2543155E}"/>
              </a:ext>
            </a:extLst>
          </p:cNvPr>
          <p:cNvSpPr>
            <a:spLocks noChangeArrowheads="1"/>
          </p:cNvSpPr>
          <p:nvPr/>
        </p:nvSpPr>
        <p:spPr bwMode="auto">
          <a:xfrm>
            <a:off x="2318970" y="4514297"/>
            <a:ext cx="2742790" cy="312996"/>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Jonathon Diggs – Code 175</a:t>
            </a:r>
          </a:p>
        </p:txBody>
      </p:sp>
      <p:sp>
        <p:nvSpPr>
          <p:cNvPr id="47" name="Rectangle 5">
            <a:extLst>
              <a:ext uri="{FF2B5EF4-FFF2-40B4-BE49-F238E27FC236}">
                <a16:creationId xmlns:a16="http://schemas.microsoft.com/office/drawing/2014/main" id="{F4E442BF-8D87-4D68-8907-AC25885A936C}"/>
              </a:ext>
            </a:extLst>
          </p:cNvPr>
          <p:cNvSpPr>
            <a:spLocks noChangeArrowheads="1"/>
          </p:cNvSpPr>
          <p:nvPr/>
        </p:nvSpPr>
        <p:spPr bwMode="auto">
          <a:xfrm>
            <a:off x="2318970" y="4895186"/>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Nicholas Booth – Code 177</a:t>
            </a:r>
          </a:p>
        </p:txBody>
      </p:sp>
      <p:sp>
        <p:nvSpPr>
          <p:cNvPr id="48" name="Rectangle 5">
            <a:extLst>
              <a:ext uri="{FF2B5EF4-FFF2-40B4-BE49-F238E27FC236}">
                <a16:creationId xmlns:a16="http://schemas.microsoft.com/office/drawing/2014/main" id="{CD839479-68A8-4099-A85E-C7D402FEDE3D}"/>
              </a:ext>
            </a:extLst>
          </p:cNvPr>
          <p:cNvSpPr>
            <a:spLocks noChangeArrowheads="1"/>
          </p:cNvSpPr>
          <p:nvPr/>
        </p:nvSpPr>
        <p:spPr bwMode="auto">
          <a:xfrm>
            <a:off x="2304270" y="5363475"/>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Stephanie Bailey – Code 174</a:t>
            </a:r>
          </a:p>
        </p:txBody>
      </p:sp>
      <p:sp>
        <p:nvSpPr>
          <p:cNvPr id="49" name="Rectangle 5">
            <a:extLst>
              <a:ext uri="{FF2B5EF4-FFF2-40B4-BE49-F238E27FC236}">
                <a16:creationId xmlns:a16="http://schemas.microsoft.com/office/drawing/2014/main" id="{8FCAE25A-8EBF-4FFD-9EB5-0EC34670AD59}"/>
              </a:ext>
            </a:extLst>
          </p:cNvPr>
          <p:cNvSpPr>
            <a:spLocks noChangeArrowheads="1"/>
          </p:cNvSpPr>
          <p:nvPr/>
        </p:nvSpPr>
        <p:spPr bwMode="auto">
          <a:xfrm>
            <a:off x="2309677" y="5744500"/>
            <a:ext cx="2657874" cy="312996"/>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0" name="Rectangle 5">
            <a:extLst>
              <a:ext uri="{FF2B5EF4-FFF2-40B4-BE49-F238E27FC236}">
                <a16:creationId xmlns:a16="http://schemas.microsoft.com/office/drawing/2014/main" id="{79C6ABE6-21CA-45A6-91E6-0A246C9CFA1F}"/>
              </a:ext>
            </a:extLst>
          </p:cNvPr>
          <p:cNvSpPr>
            <a:spLocks noChangeArrowheads="1"/>
          </p:cNvSpPr>
          <p:nvPr/>
        </p:nvSpPr>
        <p:spPr bwMode="auto">
          <a:xfrm>
            <a:off x="5464506" y="2443713"/>
            <a:ext cx="2708970" cy="353904"/>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1" name="Rectangle 5">
            <a:extLst>
              <a:ext uri="{FF2B5EF4-FFF2-40B4-BE49-F238E27FC236}">
                <a16:creationId xmlns:a16="http://schemas.microsoft.com/office/drawing/2014/main" id="{C8BEF6FE-1836-4A3E-A0B9-8FC30283BC11}"/>
              </a:ext>
            </a:extLst>
          </p:cNvPr>
          <p:cNvSpPr>
            <a:spLocks noChangeArrowheads="1"/>
          </p:cNvSpPr>
          <p:nvPr/>
        </p:nvSpPr>
        <p:spPr bwMode="auto">
          <a:xfrm>
            <a:off x="5468390" y="2855193"/>
            <a:ext cx="2657874" cy="321067"/>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Ricardo Perez – Code 171</a:t>
            </a:r>
          </a:p>
        </p:txBody>
      </p:sp>
      <p:sp>
        <p:nvSpPr>
          <p:cNvPr id="52" name="Rectangle 5">
            <a:extLst>
              <a:ext uri="{FF2B5EF4-FFF2-40B4-BE49-F238E27FC236}">
                <a16:creationId xmlns:a16="http://schemas.microsoft.com/office/drawing/2014/main" id="{0E5148CA-D2F9-4940-8B5B-9CED941E8FF5}"/>
              </a:ext>
            </a:extLst>
          </p:cNvPr>
          <p:cNvSpPr>
            <a:spLocks noChangeArrowheads="1"/>
          </p:cNvSpPr>
          <p:nvPr/>
        </p:nvSpPr>
        <p:spPr bwMode="auto">
          <a:xfrm>
            <a:off x="5468390" y="3257529"/>
            <a:ext cx="2657874" cy="312996"/>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Avery Stevenson – Code 178</a:t>
            </a:r>
          </a:p>
        </p:txBody>
      </p:sp>
      <p:sp>
        <p:nvSpPr>
          <p:cNvPr id="53" name="Rectangle 5">
            <a:extLst>
              <a:ext uri="{FF2B5EF4-FFF2-40B4-BE49-F238E27FC236}">
                <a16:creationId xmlns:a16="http://schemas.microsoft.com/office/drawing/2014/main" id="{811F66AD-F88A-4060-B951-6E2E86E612FB}"/>
              </a:ext>
            </a:extLst>
          </p:cNvPr>
          <p:cNvSpPr>
            <a:spLocks noChangeArrowheads="1"/>
          </p:cNvSpPr>
          <p:nvPr/>
        </p:nvSpPr>
        <p:spPr bwMode="auto">
          <a:xfrm>
            <a:off x="5468390" y="3650721"/>
            <a:ext cx="2708970" cy="353904"/>
          </a:xfrm>
          <a:prstGeom prst="rect">
            <a:avLst/>
          </a:prstGeom>
          <a:noFill/>
          <a:ln w="9525">
            <a:noFill/>
            <a:miter lim="800000"/>
            <a:headEnd/>
            <a:tailEnd/>
          </a:ln>
        </p:spPr>
        <p:txBody>
          <a:bodyPr lIns="0" tIns="0" rIns="0" bIns="0" anchor="ctr"/>
          <a:lstStyle/>
          <a:p>
            <a:pPr algn="l" eaLnBrk="1" hangingPunct="1">
              <a:spcAft>
                <a:spcPts val="800"/>
              </a:spcAft>
            </a:pPr>
            <a:r>
              <a:rPr lang="en-US" sz="1600" dirty="0">
                <a:latin typeface="Calibri" panose="020F0502020204030204" pitchFamily="34" charset="0"/>
                <a:cs typeface="Calibri" panose="020F0502020204030204" pitchFamily="34" charset="0"/>
              </a:rPr>
              <a:t>Michelle </a:t>
            </a:r>
            <a:r>
              <a:rPr lang="en-US" sz="1600" dirty="0" err="1">
                <a:latin typeface="Calibri" panose="020F0502020204030204" pitchFamily="34" charset="0"/>
                <a:cs typeface="Calibri" panose="020F0502020204030204" pitchFamily="34" charset="0"/>
              </a:rPr>
              <a:t>Lansberg</a:t>
            </a:r>
            <a:r>
              <a:rPr lang="en-US" sz="1600" dirty="0">
                <a:latin typeface="Calibri" panose="020F0502020204030204" pitchFamily="34" charset="0"/>
                <a:cs typeface="Calibri" panose="020F0502020204030204" pitchFamily="34" charset="0"/>
              </a:rPr>
              <a:t> – Code 174</a:t>
            </a:r>
          </a:p>
        </p:txBody>
      </p:sp>
      <p:sp>
        <p:nvSpPr>
          <p:cNvPr id="54" name="Rectangle 5">
            <a:extLst>
              <a:ext uri="{FF2B5EF4-FFF2-40B4-BE49-F238E27FC236}">
                <a16:creationId xmlns:a16="http://schemas.microsoft.com/office/drawing/2014/main" id="{38589077-CCB9-4031-9C64-E34D06B0096B}"/>
              </a:ext>
            </a:extLst>
          </p:cNvPr>
          <p:cNvSpPr>
            <a:spLocks noChangeArrowheads="1"/>
          </p:cNvSpPr>
          <p:nvPr/>
        </p:nvSpPr>
        <p:spPr bwMode="auto">
          <a:xfrm>
            <a:off x="5355614" y="4102832"/>
            <a:ext cx="2657874" cy="321067"/>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5" name="Rectangle 5">
            <a:extLst>
              <a:ext uri="{FF2B5EF4-FFF2-40B4-BE49-F238E27FC236}">
                <a16:creationId xmlns:a16="http://schemas.microsoft.com/office/drawing/2014/main" id="{7A8CD521-041E-43A1-A956-3756425A4DDD}"/>
              </a:ext>
            </a:extLst>
          </p:cNvPr>
          <p:cNvSpPr>
            <a:spLocks noChangeArrowheads="1"/>
          </p:cNvSpPr>
          <p:nvPr/>
        </p:nvSpPr>
        <p:spPr bwMode="auto">
          <a:xfrm>
            <a:off x="5464506" y="4514871"/>
            <a:ext cx="2548982" cy="312996"/>
          </a:xfrm>
          <a:prstGeom prst="rect">
            <a:avLst/>
          </a:prstGeom>
          <a:noFill/>
          <a:ln w="9525">
            <a:noFill/>
            <a:miter lim="800000"/>
            <a:headEnd/>
            <a:tailEnd/>
          </a:ln>
        </p:spPr>
        <p:txBody>
          <a:bodyPr lIns="0" tIns="0" rIns="0" bIns="0" anchor="ctr"/>
          <a:lstStyle/>
          <a:p>
            <a:pPr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6" name="Rectangle 5">
            <a:extLst>
              <a:ext uri="{FF2B5EF4-FFF2-40B4-BE49-F238E27FC236}">
                <a16:creationId xmlns:a16="http://schemas.microsoft.com/office/drawing/2014/main" id="{D3B7F41F-6096-4549-8D33-3B4844BBFD6A}"/>
              </a:ext>
            </a:extLst>
          </p:cNvPr>
          <p:cNvSpPr>
            <a:spLocks noChangeArrowheads="1"/>
          </p:cNvSpPr>
          <p:nvPr/>
        </p:nvSpPr>
        <p:spPr bwMode="auto">
          <a:xfrm>
            <a:off x="5464506" y="4894305"/>
            <a:ext cx="2708970" cy="353904"/>
          </a:xfrm>
          <a:prstGeom prst="rect">
            <a:avLst/>
          </a:prstGeom>
          <a:noFill/>
          <a:ln w="9525">
            <a:noFill/>
            <a:miter lim="800000"/>
            <a:headEnd/>
            <a:tailEnd/>
          </a:ln>
        </p:spPr>
        <p:txBody>
          <a:bodyPr lIns="0" tIns="0" rIns="0" bIns="0" anchor="ctr"/>
          <a:lstStyle/>
          <a:p>
            <a:pPr eaLnBrk="1" hangingPunct="1">
              <a:spcAft>
                <a:spcPts val="800"/>
              </a:spcAft>
            </a:pPr>
            <a:endParaRPr lang="es-ES" sz="1600" dirty="0">
              <a:latin typeface="Calibri" panose="020F0502020204030204" pitchFamily="34" charset="0"/>
              <a:cs typeface="Calibri" panose="020F0502020204030204" pitchFamily="34" charset="0"/>
            </a:endParaRPr>
          </a:p>
        </p:txBody>
      </p:sp>
      <p:sp>
        <p:nvSpPr>
          <p:cNvPr id="57" name="Rectangle 5">
            <a:extLst>
              <a:ext uri="{FF2B5EF4-FFF2-40B4-BE49-F238E27FC236}">
                <a16:creationId xmlns:a16="http://schemas.microsoft.com/office/drawing/2014/main" id="{E3A68C7D-AA51-41C0-B38C-DAB91CEBF19B}"/>
              </a:ext>
            </a:extLst>
          </p:cNvPr>
          <p:cNvSpPr>
            <a:spLocks noChangeArrowheads="1"/>
          </p:cNvSpPr>
          <p:nvPr/>
        </p:nvSpPr>
        <p:spPr bwMode="auto">
          <a:xfrm>
            <a:off x="5464506" y="5324073"/>
            <a:ext cx="2657874" cy="321067"/>
          </a:xfrm>
          <a:prstGeom prst="rect">
            <a:avLst/>
          </a:prstGeom>
          <a:noFill/>
          <a:ln w="9525">
            <a:noFill/>
            <a:miter lim="800000"/>
            <a:headEnd/>
            <a:tailEnd/>
          </a:ln>
        </p:spPr>
        <p:txBody>
          <a:bodyPr lIns="0" tIns="0" rIns="0" bIns="0" anchor="ctr"/>
          <a:lstStyle/>
          <a:p>
            <a:pPr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24" name="Rectangle 5">
            <a:extLst>
              <a:ext uri="{FF2B5EF4-FFF2-40B4-BE49-F238E27FC236}">
                <a16:creationId xmlns:a16="http://schemas.microsoft.com/office/drawing/2014/main" id="{59AC6427-B130-4523-9990-EF173969A62A}"/>
              </a:ext>
            </a:extLst>
          </p:cNvPr>
          <p:cNvSpPr>
            <a:spLocks noChangeArrowheads="1"/>
          </p:cNvSpPr>
          <p:nvPr/>
        </p:nvSpPr>
        <p:spPr bwMode="auto">
          <a:xfrm>
            <a:off x="2318970" y="5703592"/>
            <a:ext cx="2708970" cy="353904"/>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25" name="Rectangle 5">
            <a:extLst>
              <a:ext uri="{FF2B5EF4-FFF2-40B4-BE49-F238E27FC236}">
                <a16:creationId xmlns:a16="http://schemas.microsoft.com/office/drawing/2014/main" id="{B443AB27-F748-4A59-A0B5-E63660DB07CC}"/>
              </a:ext>
            </a:extLst>
          </p:cNvPr>
          <p:cNvSpPr>
            <a:spLocks noChangeArrowheads="1"/>
          </p:cNvSpPr>
          <p:nvPr/>
        </p:nvSpPr>
        <p:spPr bwMode="auto">
          <a:xfrm>
            <a:off x="5464506" y="4692849"/>
            <a:ext cx="2708970" cy="381611"/>
          </a:xfrm>
          <a:prstGeom prst="rect">
            <a:avLst/>
          </a:prstGeom>
          <a:noFill/>
          <a:ln w="9525">
            <a:noFill/>
            <a:miter lim="800000"/>
            <a:headEnd/>
            <a:tailEnd/>
          </a:ln>
        </p:spPr>
        <p:txBody>
          <a:bodyPr lIns="0" tIns="0" rIns="0" bIns="0" anchor="ctr"/>
          <a:lstStyle/>
          <a:p>
            <a:pPr eaLnBrk="1" hangingPunct="1">
              <a:spcAft>
                <a:spcPts val="800"/>
              </a:spcAft>
            </a:pPr>
            <a:r>
              <a:rPr lang="en-US" sz="1600" dirty="0">
                <a:latin typeface="Calibri" panose="020F0502020204030204" pitchFamily="34" charset="0"/>
                <a:cs typeface="Calibri" panose="020F0502020204030204" pitchFamily="34" charset="0"/>
              </a:rPr>
              <a:t>Mathew Riggs (Detail)</a:t>
            </a:r>
          </a:p>
        </p:txBody>
      </p:sp>
      <p:sp>
        <p:nvSpPr>
          <p:cNvPr id="26" name="Rectangle 5">
            <a:extLst>
              <a:ext uri="{FF2B5EF4-FFF2-40B4-BE49-F238E27FC236}">
                <a16:creationId xmlns:a16="http://schemas.microsoft.com/office/drawing/2014/main" id="{6A368BCF-25A7-4F44-87D9-6677CD725C47}"/>
              </a:ext>
            </a:extLst>
          </p:cNvPr>
          <p:cNvSpPr>
            <a:spLocks noChangeArrowheads="1"/>
          </p:cNvSpPr>
          <p:nvPr/>
        </p:nvSpPr>
        <p:spPr bwMode="auto">
          <a:xfrm>
            <a:off x="5464506" y="6147600"/>
            <a:ext cx="2708970" cy="353904"/>
          </a:xfrm>
          <a:prstGeom prst="rect">
            <a:avLst/>
          </a:prstGeom>
          <a:noFill/>
          <a:ln w="9525">
            <a:noFill/>
            <a:miter lim="800000"/>
            <a:headEnd/>
            <a:tailEnd/>
          </a:ln>
        </p:spPr>
        <p:txBody>
          <a:bodyPr lIns="0" tIns="0" rIns="0" bIns="0" anchor="ctr"/>
          <a:lstStyle/>
          <a:p>
            <a:pPr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438DCC8F-28C5-44ED-0169-155B0FF868FA}"/>
              </a:ext>
            </a:extLst>
          </p:cNvPr>
          <p:cNvSpPr>
            <a:spLocks noChangeArrowheads="1"/>
          </p:cNvSpPr>
          <p:nvPr/>
        </p:nvSpPr>
        <p:spPr bwMode="auto">
          <a:xfrm>
            <a:off x="5464506" y="4125474"/>
            <a:ext cx="2861370" cy="446526"/>
          </a:xfrm>
          <a:prstGeom prst="rect">
            <a:avLst/>
          </a:prstGeom>
          <a:noFill/>
          <a:ln w="9525">
            <a:noFill/>
            <a:miter lim="800000"/>
            <a:headEnd/>
            <a:tailEnd/>
          </a:ln>
        </p:spPr>
        <p:txBody>
          <a:bodyPr lIns="0" tIns="0" rIns="0" bIns="0" anchor="ctr"/>
          <a:lstStyle/>
          <a:p>
            <a:pPr algn="l" eaLnBrk="1" hangingPunct="1">
              <a:spcAft>
                <a:spcPts val="800"/>
              </a:spcAft>
            </a:pPr>
            <a:r>
              <a:rPr lang="en-US" sz="1600" dirty="0" err="1">
                <a:latin typeface="Calibri" panose="020F0502020204030204" pitchFamily="34" charset="0"/>
                <a:cs typeface="Calibri" panose="020F0502020204030204" pitchFamily="34" charset="0"/>
              </a:rPr>
              <a:t>Jeannelle</a:t>
            </a:r>
            <a:r>
              <a:rPr lang="en-US" sz="1600" dirty="0">
                <a:latin typeface="Calibri" panose="020F0502020204030204" pitchFamily="34" charset="0"/>
                <a:cs typeface="Calibri" panose="020F0502020204030204" pitchFamily="34" charset="0"/>
              </a:rPr>
              <a:t> Zayas-Bazan Ayala -  Code 178</a:t>
            </a:r>
          </a:p>
        </p:txBody>
      </p:sp>
    </p:spTree>
    <p:extLst>
      <p:ext uri="{BB962C8B-B14F-4D97-AF65-F5344CB8AC3E}">
        <p14:creationId xmlns:p14="http://schemas.microsoft.com/office/powerpoint/2010/main" val="188029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12C8A0A7-F28E-479D-9E6E-E8F11909B64F}"/>
              </a:ext>
            </a:extLst>
          </p:cNvPr>
          <p:cNvSpPr>
            <a:spLocks noChangeArrowheads="1"/>
          </p:cNvSpPr>
          <p:nvPr/>
        </p:nvSpPr>
        <p:spPr bwMode="auto">
          <a:xfrm>
            <a:off x="5124784" y="4950442"/>
            <a:ext cx="3750791" cy="1754442"/>
          </a:xfrm>
          <a:prstGeom prst="rect">
            <a:avLst/>
          </a:prstGeom>
          <a:noFill/>
          <a:ln w="9525">
            <a:noFill/>
            <a:miter lim="800000"/>
            <a:headEnd/>
            <a:tailEnd/>
          </a:ln>
        </p:spPr>
        <p:txBody>
          <a:bodyPr lIns="0" tIns="0" rIns="0" bIns="0" anchor="ctr"/>
          <a:lstStyle/>
          <a:p>
            <a:pPr marL="182880" lvl="0" algn="l" eaLnBrk="1" hangingPunct="1">
              <a:spcAft>
                <a:spcPts val="600"/>
              </a:spcAft>
              <a:defRPr/>
            </a:pPr>
            <a:endParaRPr lang="en-US" sz="2400" b="1" dirty="0">
              <a:solidFill>
                <a:srgbClr val="C00000"/>
              </a:solidFill>
              <a:latin typeface="Calibri" panose="020F0502020204030204" pitchFamily="34" charset="0"/>
              <a:cs typeface="Calibri" panose="020F0502020204030204" pitchFamily="34" charset="0"/>
            </a:endParaRPr>
          </a:p>
        </p:txBody>
      </p:sp>
      <p:sp>
        <p:nvSpPr>
          <p:cNvPr id="22" name="Rectangle 5">
            <a:extLst>
              <a:ext uri="{FF2B5EF4-FFF2-40B4-BE49-F238E27FC236}">
                <a16:creationId xmlns:a16="http://schemas.microsoft.com/office/drawing/2014/main" id="{7D19F683-1E27-426C-8D72-EE81500893A9}"/>
              </a:ext>
            </a:extLst>
          </p:cNvPr>
          <p:cNvSpPr>
            <a:spLocks noChangeArrowheads="1"/>
          </p:cNvSpPr>
          <p:nvPr/>
        </p:nvSpPr>
        <p:spPr bwMode="auto">
          <a:xfrm>
            <a:off x="5105399" y="3488531"/>
            <a:ext cx="3750791" cy="875312"/>
          </a:xfrm>
          <a:prstGeom prst="rect">
            <a:avLst/>
          </a:prstGeom>
          <a:noFill/>
          <a:ln w="9525">
            <a:noFill/>
            <a:miter lim="800000"/>
            <a:headEnd/>
            <a:tailEnd/>
          </a:ln>
        </p:spPr>
        <p:txBody>
          <a:bodyPr lIns="0" tIns="0" rIns="0" bIns="0" anchor="ctr"/>
          <a:lstStyle/>
          <a:p>
            <a:pPr marL="182880" lvl="0" algn="l" eaLnBrk="1" hangingPunct="1">
              <a:spcAft>
                <a:spcPts val="600"/>
              </a:spcAft>
              <a:defRPr/>
            </a:pPr>
            <a:endParaRPr lang="en-US" sz="2400" b="1" dirty="0">
              <a:solidFill>
                <a:srgbClr val="C00000"/>
              </a:solidFill>
              <a:latin typeface="Calibri" panose="020F0502020204030204" pitchFamily="34" charset="0"/>
              <a:cs typeface="Calibri" panose="020F0502020204030204" pitchFamily="34" charset="0"/>
            </a:endParaRPr>
          </a:p>
        </p:txBody>
      </p:sp>
      <p:sp>
        <p:nvSpPr>
          <p:cNvPr id="62" name="Rectangle 5">
            <a:extLst>
              <a:ext uri="{FF2B5EF4-FFF2-40B4-BE49-F238E27FC236}">
                <a16:creationId xmlns:a16="http://schemas.microsoft.com/office/drawing/2014/main" id="{390BC639-4128-426F-A538-26D9AC380173}"/>
              </a:ext>
            </a:extLst>
          </p:cNvPr>
          <p:cNvSpPr>
            <a:spLocks noChangeArrowheads="1"/>
          </p:cNvSpPr>
          <p:nvPr/>
        </p:nvSpPr>
        <p:spPr bwMode="auto">
          <a:xfrm>
            <a:off x="817439" y="3766915"/>
            <a:ext cx="4263119" cy="2087354"/>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Early Career Contract Specialist of the Year</a:t>
            </a:r>
          </a:p>
        </p:txBody>
      </p:sp>
      <p:sp>
        <p:nvSpPr>
          <p:cNvPr id="60" name="Rectangle 5">
            <a:extLst>
              <a:ext uri="{FF2B5EF4-FFF2-40B4-BE49-F238E27FC236}">
                <a16:creationId xmlns:a16="http://schemas.microsoft.com/office/drawing/2014/main" id="{A9AE0BAE-9396-4489-B6B1-2E8F938F7B57}"/>
              </a:ext>
            </a:extLst>
          </p:cNvPr>
          <p:cNvSpPr>
            <a:spLocks noChangeArrowheads="1"/>
          </p:cNvSpPr>
          <p:nvPr/>
        </p:nvSpPr>
        <p:spPr bwMode="auto">
          <a:xfrm>
            <a:off x="851357" y="1263610"/>
            <a:ext cx="4273427" cy="2087354"/>
          </a:xfrm>
          <a:prstGeom prst="rect">
            <a:avLst/>
          </a:prstGeom>
          <a:solidFill>
            <a:srgbClr val="DDD9C3">
              <a:alpha val="69804"/>
            </a:srgbClr>
          </a:solidFill>
          <a:ln w="9525">
            <a:noFill/>
            <a:miter lim="800000"/>
            <a:headEnd/>
            <a:tailEnd/>
          </a:ln>
        </p:spPr>
        <p:txBody>
          <a:bodyPr lIns="0" tIns="0" rIns="0" bIns="0" anchor="ctr"/>
          <a:lstStyle/>
          <a:p>
            <a:pPr marL="182880" lvl="0" algn="l" eaLnBrk="1" hangingPunct="1">
              <a:spcAft>
                <a:spcPts val="600"/>
              </a:spcAft>
            </a:pPr>
            <a:r>
              <a:rPr lang="en-US" sz="2400" b="1" dirty="0">
                <a:latin typeface="Calibri" panose="020F0502020204030204" pitchFamily="34" charset="0"/>
                <a:cs typeface="Calibri" panose="020F0502020204030204" pitchFamily="34" charset="0"/>
              </a:rPr>
              <a:t>Contract Specialist of the Year (Pre-Award)</a:t>
            </a:r>
          </a:p>
          <a:p>
            <a:pPr marL="182880" lvl="0" algn="l" eaLnBrk="1" hangingPunct="1">
              <a:spcAft>
                <a:spcPts val="600"/>
              </a:spcAft>
            </a:pPr>
            <a:endParaRPr lang="en-US" sz="2400" b="1" dirty="0">
              <a:latin typeface="Calibri" panose="020F0502020204030204" pitchFamily="34" charset="0"/>
              <a:cs typeface="Calibri" panose="020F0502020204030204" pitchFamily="34" charset="0"/>
            </a:endParaRPr>
          </a:p>
        </p:txBody>
      </p:sp>
      <p:sp>
        <p:nvSpPr>
          <p:cNvPr id="41" name="Rectangle 5">
            <a:extLst>
              <a:ext uri="{FF2B5EF4-FFF2-40B4-BE49-F238E27FC236}">
                <a16:creationId xmlns:a16="http://schemas.microsoft.com/office/drawing/2014/main" id="{8E7F77CA-9717-4364-A3DC-6A60EBE8B6DD}"/>
              </a:ext>
            </a:extLst>
          </p:cNvPr>
          <p:cNvSpPr>
            <a:spLocks noChangeArrowheads="1"/>
          </p:cNvSpPr>
          <p:nvPr/>
        </p:nvSpPr>
        <p:spPr bwMode="auto">
          <a:xfrm>
            <a:off x="4685798" y="1697505"/>
            <a:ext cx="4182199" cy="1241684"/>
          </a:xfrm>
          <a:prstGeom prst="rect">
            <a:avLst/>
          </a:prstGeom>
          <a:noFill/>
          <a:ln w="9525">
            <a:noFill/>
            <a:miter lim="800000"/>
            <a:headEnd/>
            <a:tailEnd/>
          </a:ln>
        </p:spPr>
        <p:txBody>
          <a:bodyPr lIns="0" tIns="0" rIns="0" bIns="0" anchor="ctr"/>
          <a:lstStyle/>
          <a:p>
            <a:pPr marL="457200" lvl="0" algn="l" eaLnBrk="1" hangingPunct="1">
              <a:spcAft>
                <a:spcPts val="800"/>
              </a:spcAft>
            </a:pPr>
            <a:r>
              <a:rPr kumimoji="0" lang="en-US"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2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Tiffanie Ferrell</a:t>
            </a:r>
          </a:p>
        </p:txBody>
      </p:sp>
      <p:sp>
        <p:nvSpPr>
          <p:cNvPr id="65" name="Rectangle 5">
            <a:extLst>
              <a:ext uri="{FF2B5EF4-FFF2-40B4-BE49-F238E27FC236}">
                <a16:creationId xmlns:a16="http://schemas.microsoft.com/office/drawing/2014/main" id="{A3BCA45E-7518-446B-AFE6-EECAB64B1EBA}"/>
              </a:ext>
            </a:extLst>
          </p:cNvPr>
          <p:cNvSpPr>
            <a:spLocks noChangeArrowheads="1"/>
          </p:cNvSpPr>
          <p:nvPr/>
        </p:nvSpPr>
        <p:spPr bwMode="auto">
          <a:xfrm>
            <a:off x="4739058" y="3488532"/>
            <a:ext cx="4170394" cy="2302668"/>
          </a:xfrm>
          <a:prstGeom prst="rect">
            <a:avLst/>
          </a:prstGeom>
          <a:noFill/>
          <a:ln w="9525">
            <a:noFill/>
            <a:miter lim="800000"/>
            <a:headEnd/>
            <a:tailEnd/>
          </a:ln>
        </p:spPr>
        <p:txBody>
          <a:bodyPr lIns="0" tIns="0" rIns="0" bIns="0" anchor="ctr"/>
          <a:lstStyle/>
          <a:p>
            <a:pPr marL="457200" algn="l" eaLnBrk="1" hangingPunct="1">
              <a:spcAft>
                <a:spcPts val="0"/>
              </a:spcAft>
            </a:pPr>
            <a:r>
              <a:rPr lang="en-US" sz="2400" b="1" dirty="0">
                <a:latin typeface="Calibri" panose="020F0502020204030204" pitchFamily="34" charset="0"/>
                <a:cs typeface="Calibri" panose="020F0502020204030204" pitchFamily="34" charset="0"/>
              </a:rPr>
              <a:t>	James Kim</a:t>
            </a:r>
          </a:p>
        </p:txBody>
      </p:sp>
      <p:sp>
        <p:nvSpPr>
          <p:cNvPr id="70" name="Rectangle 5">
            <a:extLst>
              <a:ext uri="{FF2B5EF4-FFF2-40B4-BE49-F238E27FC236}">
                <a16:creationId xmlns:a16="http://schemas.microsoft.com/office/drawing/2014/main" id="{62323EAD-FF20-4FCF-BD02-22A74C3A3235}"/>
              </a:ext>
            </a:extLst>
          </p:cNvPr>
          <p:cNvSpPr>
            <a:spLocks noChangeArrowheads="1"/>
          </p:cNvSpPr>
          <p:nvPr/>
        </p:nvSpPr>
        <p:spPr bwMode="auto">
          <a:xfrm>
            <a:off x="4744361" y="4274510"/>
            <a:ext cx="4159789" cy="347979"/>
          </a:xfrm>
          <a:prstGeom prst="rect">
            <a:avLst/>
          </a:prstGeom>
          <a:noFill/>
          <a:ln w="9525">
            <a:noFill/>
            <a:miter lim="800000"/>
            <a:headEnd/>
            <a:tailEnd/>
          </a:ln>
        </p:spPr>
        <p:txBody>
          <a:bodyPr lIns="0" tIns="0" rIns="0" bIns="0" anchor="ctr"/>
          <a:lstStyle/>
          <a:p>
            <a:pPr marL="457200" lvl="0" algn="l" eaLnBrk="1" hangingPunct="1">
              <a:spcAft>
                <a:spcPts val="600"/>
              </a:spcAft>
            </a:pPr>
            <a:endParaRPr kumimoji="0" lang="en-US" sz="18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72" name="Rectangle 5">
            <a:extLst>
              <a:ext uri="{FF2B5EF4-FFF2-40B4-BE49-F238E27FC236}">
                <a16:creationId xmlns:a16="http://schemas.microsoft.com/office/drawing/2014/main" id="{994D81DD-E554-436B-AED1-B0AC9002EC87}"/>
              </a:ext>
            </a:extLst>
          </p:cNvPr>
          <p:cNvSpPr>
            <a:spLocks noChangeArrowheads="1"/>
          </p:cNvSpPr>
          <p:nvPr/>
        </p:nvSpPr>
        <p:spPr bwMode="auto">
          <a:xfrm>
            <a:off x="4724400" y="4626380"/>
            <a:ext cx="4159789" cy="678546"/>
          </a:xfrm>
          <a:prstGeom prst="rect">
            <a:avLst/>
          </a:prstGeom>
          <a:noFill/>
          <a:ln w="9525">
            <a:noFill/>
            <a:miter lim="800000"/>
            <a:headEnd/>
            <a:tailEnd/>
          </a:ln>
        </p:spPr>
        <p:txBody>
          <a:bodyPr lIns="0" tIns="0" rIns="0" bIns="0" anchor="ctr"/>
          <a:lstStyle/>
          <a:p>
            <a:pPr marL="457200">
              <a:spcAft>
                <a:spcPts val="800"/>
              </a:spcAft>
            </a:pPr>
            <a:r>
              <a:rPr lang="en-US" sz="2000" b="1" dirty="0">
                <a:latin typeface="Calibri" panose="020F0502020204030204" pitchFamily="34" charset="0"/>
                <a:cs typeface="Calibri" panose="020F0502020204030204" pitchFamily="34" charset="0"/>
              </a:rPr>
              <a:t>	</a:t>
            </a:r>
          </a:p>
          <a:p>
            <a:pPr marL="457200" lvl="0" algn="l" eaLnBrk="1" hangingPunct="1">
              <a:spcAft>
                <a:spcPts val="800"/>
              </a:spcAft>
            </a:pPr>
            <a:endParaRPr lang="en-US" sz="1800" b="1" dirty="0">
              <a:latin typeface="Calibri" panose="020F0502020204030204" pitchFamily="34" charset="0"/>
              <a:cs typeface="Calibri" panose="020F0502020204030204" pitchFamily="34" charset="0"/>
            </a:endParaRPr>
          </a:p>
        </p:txBody>
      </p:sp>
      <p:sp>
        <p:nvSpPr>
          <p:cNvPr id="74" name="Rectangle 5">
            <a:extLst>
              <a:ext uri="{FF2B5EF4-FFF2-40B4-BE49-F238E27FC236}">
                <a16:creationId xmlns:a16="http://schemas.microsoft.com/office/drawing/2014/main" id="{6278D1EC-F7EF-4687-9190-5F1C98B3772A}"/>
              </a:ext>
            </a:extLst>
          </p:cNvPr>
          <p:cNvSpPr>
            <a:spLocks noChangeArrowheads="1"/>
          </p:cNvSpPr>
          <p:nvPr/>
        </p:nvSpPr>
        <p:spPr bwMode="auto">
          <a:xfrm>
            <a:off x="508558" y="330721"/>
            <a:ext cx="9144000" cy="678547"/>
          </a:xfrm>
          <a:prstGeom prst="rect">
            <a:avLst/>
          </a:prstGeom>
          <a:noFill/>
          <a:ln w="9525">
            <a:noFill/>
            <a:miter lim="800000"/>
            <a:headEnd/>
            <a:tailEnd/>
          </a:ln>
        </p:spPr>
        <p:txBody>
          <a:bodyPr lIns="0" tIns="0" rIns="0" bIns="0" anchor="ctr"/>
          <a:lstStyle/>
          <a:p>
            <a:pPr algn="ctr" defTabSz="914400" fontAlgn="base">
              <a:spcBef>
                <a:spcPct val="0"/>
              </a:spcBef>
              <a:spcAft>
                <a:spcPts val="1800"/>
              </a:spcAft>
              <a:defRPr/>
            </a:pPr>
            <a:r>
              <a:rPr lang="en-US" sz="3200" b="1" i="0" u="none" strike="noStrike" dirty="0">
                <a:solidFill>
                  <a:srgbClr val="000000"/>
                </a:solidFill>
                <a:effectLst/>
                <a:latin typeface="Calibri" panose="020F0502020204030204" pitchFamily="34" charset="0"/>
              </a:rPr>
              <a:t>FY23 Office of Procurement Enterprise Awards</a:t>
            </a:r>
            <a:endParaRPr lang="en-US" sz="3200" b="1" i="0" dirty="0">
              <a:solidFill>
                <a:srgbClr val="3B3B3B"/>
              </a:solidFill>
              <a:effectLst/>
              <a:latin typeface="Verdana" panose="020B0604030504040204" pitchFamily="34" charset="0"/>
            </a:endParaRPr>
          </a:p>
          <a:p>
            <a:pPr marL="0" marR="0" lvl="0" indent="0" defTabSz="914400" rtl="0" eaLnBrk="1" fontAlgn="base" latinLnBrk="0" hangingPunct="1">
              <a:lnSpc>
                <a:spcPct val="100000"/>
              </a:lnSpc>
              <a:spcBef>
                <a:spcPct val="0"/>
              </a:spcBef>
              <a:spcAft>
                <a:spcPts val="1800"/>
              </a:spcAft>
              <a:buClrTx/>
              <a:buSzTx/>
              <a:buFontTx/>
              <a:buNone/>
              <a:tabLst/>
              <a:defRPr/>
            </a:pPr>
            <a:r>
              <a:rPr lang="en-US" b="1" cap="all" normalizeH="1" dirty="0">
                <a:latin typeface="Calibri" panose="020F0502020204030204" pitchFamily="34" charset="0"/>
                <a:cs typeface="Calibri" panose="020F0502020204030204" pitchFamily="34" charset="0"/>
              </a:rPr>
              <a:t> </a:t>
            </a:r>
            <a:endParaRPr kumimoji="0" lang="en-US"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11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E8E1BB88-325A-4B66-85CD-AC75EE8FFB62}"/>
              </a:ext>
            </a:extLst>
          </p:cNvPr>
          <p:cNvSpPr>
            <a:spLocks noChangeArrowheads="1"/>
          </p:cNvSpPr>
          <p:nvPr/>
        </p:nvSpPr>
        <p:spPr bwMode="auto">
          <a:xfrm>
            <a:off x="1264373" y="381001"/>
            <a:ext cx="6736628" cy="652156"/>
          </a:xfrm>
          <a:prstGeom prst="rect">
            <a:avLst/>
          </a:prstGeom>
          <a:noFill/>
          <a:ln w="9525">
            <a:noFill/>
            <a:miter lim="800000"/>
            <a:headEnd/>
            <a:tailEnd/>
          </a:ln>
        </p:spPr>
        <p:txBody>
          <a:bodyPr lIns="0" tIns="0" rIns="0" bIns="0" anchor="ctr"/>
          <a:lstStyle/>
          <a:p>
            <a:pPr fontAlgn="base">
              <a:spcBef>
                <a:spcPct val="0"/>
              </a:spcBef>
              <a:spcAft>
                <a:spcPts val="1350"/>
              </a:spcAft>
              <a:defRPr/>
            </a:pPr>
            <a:r>
              <a:rPr lang="en-US" sz="3000" b="1" cap="all" normalizeH="1" dirty="0">
                <a:solidFill>
                  <a:srgbClr val="663300"/>
                </a:solidFill>
                <a:latin typeface="Calibri" panose="020F0502020204030204" pitchFamily="34" charset="0"/>
                <a:cs typeface="Calibri" panose="020F0502020204030204" pitchFamily="34" charset="0"/>
              </a:rPr>
              <a:t>HIGHLIGHTS</a:t>
            </a:r>
            <a:r>
              <a:rPr lang="en-US" sz="4050" b="1" cap="all" dirty="0">
                <a:solidFill>
                  <a:srgbClr val="663300"/>
                </a:solidFill>
                <a:latin typeface="Calibri" panose="020F0502020204030204" pitchFamily="34" charset="0"/>
                <a:cs typeface="Calibri" panose="020F0502020204030204" pitchFamily="34" charset="0"/>
              </a:rPr>
              <a:t>:</a:t>
            </a:r>
            <a:r>
              <a:rPr lang="en-US" sz="3000" b="1" cap="all" normalizeH="1" dirty="0">
                <a:solidFill>
                  <a:srgbClr val="663300"/>
                </a:solidFill>
                <a:latin typeface="Calibri" panose="020F0502020204030204" pitchFamily="34" charset="0"/>
                <a:cs typeface="Calibri" panose="020F0502020204030204" pitchFamily="34" charset="0"/>
              </a:rPr>
              <a:t> OUR PEOPLE</a:t>
            </a:r>
          </a:p>
        </p:txBody>
      </p:sp>
      <p:sp>
        <p:nvSpPr>
          <p:cNvPr id="6" name="Content Placeholder 3">
            <a:extLst>
              <a:ext uri="{FF2B5EF4-FFF2-40B4-BE49-F238E27FC236}">
                <a16:creationId xmlns:a16="http://schemas.microsoft.com/office/drawing/2014/main" id="{1F209330-DC6C-4EFC-9A24-A9DBB524E304}"/>
              </a:ext>
            </a:extLst>
          </p:cNvPr>
          <p:cNvSpPr txBox="1">
            <a:spLocks/>
          </p:cNvSpPr>
          <p:nvPr/>
        </p:nvSpPr>
        <p:spPr>
          <a:xfrm>
            <a:off x="1371601" y="2057400"/>
            <a:ext cx="7467600" cy="4495800"/>
          </a:xfrm>
          <a:prstGeom prst="rect">
            <a:avLst/>
          </a:prstGeom>
        </p:spPr>
        <p:txBody>
          <a:bodyPr>
            <a:normAutofit fontScale="8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defTabSz="342900">
              <a:spcAft>
                <a:spcPts val="1350"/>
              </a:spcAft>
              <a:buClrTx/>
              <a:buSzPct val="100000"/>
              <a:buFont typeface="Arial" panose="020B0604020202020204" pitchFamily="34" charset="0"/>
              <a:buChar char="•"/>
            </a:pPr>
            <a:r>
              <a:rPr lang="en-US" sz="1300" b="1" dirty="0">
                <a:solidFill>
                  <a:prstClr val="black"/>
                </a:solidFill>
                <a:latin typeface="Calibri" panose="020F0502020204030204" pitchFamily="34" charset="0"/>
                <a:cs typeface="Calibri" panose="020F0502020204030204" pitchFamily="34" charset="0"/>
              </a:rPr>
              <a:t>DAVID BOON</a:t>
            </a:r>
            <a:r>
              <a:rPr lang="en-US" sz="1300" dirty="0">
                <a:solidFill>
                  <a:prstClr val="black"/>
                </a:solidFill>
                <a:latin typeface="Calibri" panose="020F0502020204030204" pitchFamily="34" charset="0"/>
                <a:cs typeface="Calibri" panose="020F0502020204030204" pitchFamily="34" charset="0"/>
              </a:rPr>
              <a:t> – Veterans Employee Resource Group (</a:t>
            </a:r>
            <a:r>
              <a:rPr lang="en-US" sz="1300" dirty="0" err="1">
                <a:solidFill>
                  <a:prstClr val="black"/>
                </a:solidFill>
                <a:latin typeface="Calibri" panose="020F0502020204030204" pitchFamily="34" charset="0"/>
                <a:cs typeface="Calibri" panose="020F0502020204030204" pitchFamily="34" charset="0"/>
              </a:rPr>
              <a:t>GOVets</a:t>
            </a:r>
            <a:r>
              <a:rPr lang="en-US" sz="1300" dirty="0">
                <a:solidFill>
                  <a:prstClr val="black"/>
                </a:solidFill>
                <a:latin typeface="Calibri" panose="020F0502020204030204" pitchFamily="34" charset="0"/>
                <a:cs typeface="Calibri" panose="020F0502020204030204" pitchFamily="34" charset="0"/>
              </a:rPr>
              <a:t>),  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Karen Smith </a:t>
            </a:r>
            <a:r>
              <a:rPr lang="en-US" sz="1300" dirty="0">
                <a:solidFill>
                  <a:prstClr val="black"/>
                </a:solidFill>
                <a:latin typeface="Calibri" panose="020F0502020204030204" pitchFamily="34" charset="0"/>
                <a:cs typeface="Calibri" panose="020F0502020204030204" pitchFamily="34" charset="0"/>
              </a:rPr>
              <a:t>– LGBTQ+ Employee Resource Group, Management Operations Directorate Diversity</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Cassandra </a:t>
            </a:r>
            <a:r>
              <a:rPr lang="en-US" sz="1300" b="1" cap="all" dirty="0" err="1">
                <a:solidFill>
                  <a:prstClr val="black"/>
                </a:solidFill>
                <a:latin typeface="Calibri" panose="020F0502020204030204" pitchFamily="34" charset="0"/>
                <a:cs typeface="Calibri" panose="020F0502020204030204" pitchFamily="34" charset="0"/>
              </a:rPr>
              <a:t>moore</a:t>
            </a:r>
            <a:r>
              <a:rPr lang="en-US" sz="1300" b="1" cap="all" dirty="0">
                <a:solidFill>
                  <a:prstClr val="black"/>
                </a:solidFill>
                <a:latin typeface="Calibri" panose="020F0502020204030204" pitchFamily="34" charset="0"/>
                <a:cs typeface="Calibri" panose="020F0502020204030204" pitchFamily="34" charset="0"/>
              </a:rPr>
              <a:t> </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Makara Nevils </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 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Malika graham</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a:t>
            </a:r>
          </a:p>
          <a:p>
            <a:pPr lvl="1" defTabSz="342900">
              <a:spcAft>
                <a:spcPts val="1350"/>
              </a:spcAft>
              <a:buClrTx/>
              <a:buSzPct val="100000"/>
              <a:buFont typeface="Arial" panose="020B0604020202020204" pitchFamily="34" charset="0"/>
              <a:buChar char="•"/>
            </a:pPr>
            <a:r>
              <a:rPr lang="en-US" sz="1300" b="1" dirty="0">
                <a:solidFill>
                  <a:prstClr val="black"/>
                </a:solidFill>
                <a:latin typeface="Calibri" panose="020F0502020204030204" pitchFamily="34" charset="0"/>
                <a:cs typeface="Calibri" panose="020F0502020204030204" pitchFamily="34" charset="0"/>
              </a:rPr>
              <a:t>DEVONA JACKSON -</a:t>
            </a:r>
            <a:r>
              <a:rPr lang="en-US" sz="1300" dirty="0">
                <a:solidFill>
                  <a:prstClr val="black"/>
                </a:solidFill>
                <a:latin typeface="Calibri" panose="020F0502020204030204" pitchFamily="34" charset="0"/>
                <a:cs typeface="Calibri" panose="020F0502020204030204" pitchFamily="34" charset="0"/>
              </a:rPr>
              <a:t> Management Operations Directorate Diversity and Inclusion (MODDI) Committee</a:t>
            </a:r>
            <a:endParaRPr lang="en-US" sz="1300" b="1" dirty="0">
              <a:solidFill>
                <a:prstClr val="black"/>
              </a:solidFill>
              <a:latin typeface="Calibri" panose="020F0502020204030204" pitchFamily="34" charset="0"/>
              <a:cs typeface="Calibri" panose="020F0502020204030204" pitchFamily="34" charset="0"/>
            </a:endParaRP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Tiera </a:t>
            </a:r>
            <a:r>
              <a:rPr lang="en-US" sz="1300" b="1" cap="all" dirty="0" err="1">
                <a:solidFill>
                  <a:prstClr val="black"/>
                </a:solidFill>
                <a:latin typeface="Calibri" panose="020F0502020204030204" pitchFamily="34" charset="0"/>
                <a:cs typeface="Calibri" panose="020F0502020204030204" pitchFamily="34" charset="0"/>
              </a:rPr>
              <a:t>greene</a:t>
            </a:r>
            <a:r>
              <a:rPr lang="en-US" sz="1300" b="1" cap="all" dirty="0">
                <a:solidFill>
                  <a:prstClr val="black"/>
                </a:solidFill>
                <a:latin typeface="Calibri" panose="020F0502020204030204" pitchFamily="34" charset="0"/>
                <a:cs typeface="Calibri" panose="020F0502020204030204" pitchFamily="34" charset="0"/>
              </a:rPr>
              <a:t> </a:t>
            </a:r>
            <a:r>
              <a:rPr lang="en-US" sz="1300" cap="all"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Diversity Dialog Program (DDP)</a:t>
            </a:r>
          </a:p>
          <a:p>
            <a:pPr lvl="1" defTabSz="342900">
              <a:spcAft>
                <a:spcPts val="1350"/>
              </a:spcAft>
              <a:buClrTx/>
              <a:buSzPct val="100000"/>
              <a:buFont typeface="Arial" panose="020B0604020202020204" pitchFamily="34" charset="0"/>
              <a:buChar char="•"/>
            </a:pPr>
            <a:r>
              <a:rPr lang="en-US" sz="1300" b="1" dirty="0">
                <a:solidFill>
                  <a:prstClr val="black"/>
                </a:solidFill>
                <a:latin typeface="Calibri" panose="020F0502020204030204" pitchFamily="34" charset="0"/>
                <a:cs typeface="Calibri" panose="020F0502020204030204" pitchFamily="34" charset="0"/>
              </a:rPr>
              <a:t>MICHELLE DELANEY - </a:t>
            </a:r>
            <a:r>
              <a:rPr lang="en-US" sz="1300" dirty="0">
                <a:solidFill>
                  <a:prstClr val="black"/>
                </a:solidFill>
                <a:latin typeface="Calibri" panose="020F0502020204030204" pitchFamily="34" charset="0"/>
                <a:cs typeface="Calibri" panose="020F0502020204030204" pitchFamily="34" charset="0"/>
              </a:rPr>
              <a:t>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Forestine Robinson</a:t>
            </a:r>
            <a:r>
              <a:rPr lang="en-US" sz="1300" dirty="0">
                <a:solidFill>
                  <a:prstClr val="black"/>
                </a:solidFill>
                <a:latin typeface="Calibri" panose="020F0502020204030204" pitchFamily="34" charset="0"/>
                <a:cs typeface="Calibri" panose="020F0502020204030204" pitchFamily="34" charset="0"/>
              </a:rPr>
              <a:t> – Women’s Employee Resource Group and Network (WEN), Diversity Dialog Program (DDP) Facilitator; Management Operations Directorate Diversity and Inclusion (MODDI) Committee</a:t>
            </a:r>
          </a:p>
          <a:p>
            <a:pPr lvl="1" defTabSz="342900">
              <a:spcAft>
                <a:spcPts val="1350"/>
              </a:spcAft>
              <a:buClrTx/>
              <a:buSzPct val="100000"/>
              <a:buFont typeface="Arial" panose="020B0604020202020204" pitchFamily="34" charset="0"/>
              <a:buChar char="•"/>
            </a:pPr>
            <a:r>
              <a:rPr lang="en-US" sz="1300" b="1" cap="all" dirty="0">
                <a:solidFill>
                  <a:prstClr val="black"/>
                </a:solidFill>
                <a:latin typeface="Calibri" panose="020F0502020204030204" pitchFamily="34" charset="0"/>
                <a:cs typeface="Calibri" panose="020F0502020204030204" pitchFamily="34" charset="0"/>
              </a:rPr>
              <a:t>Monica Allen</a:t>
            </a:r>
            <a:r>
              <a:rPr lang="en-US" sz="1300" b="1" dirty="0">
                <a:solidFill>
                  <a:prstClr val="black"/>
                </a:solidFill>
                <a:latin typeface="Calibri" panose="020F0502020204030204" pitchFamily="34" charset="0"/>
                <a:cs typeface="Calibri" panose="020F0502020204030204" pitchFamily="34" charset="0"/>
              </a:rPr>
              <a:t> </a:t>
            </a:r>
            <a:r>
              <a:rPr lang="en-US" sz="1300" dirty="0">
                <a:solidFill>
                  <a:prstClr val="black"/>
                </a:solidFill>
                <a:latin typeface="Calibri" panose="020F0502020204030204" pitchFamily="34" charset="0"/>
                <a:cs typeface="Calibri" panose="020F0502020204030204" pitchFamily="34" charset="0"/>
              </a:rPr>
              <a:t>– Women’s Employee Resource Group and Network (WEN), Diversity Dialog Program (DDP) Facilitator, Management Operations Directorate Diversity and Inclusion (MODDI) Committee</a:t>
            </a:r>
          </a:p>
          <a:p>
            <a:pPr lvl="1" defTabSz="342900">
              <a:spcAft>
                <a:spcPts val="1350"/>
              </a:spcAft>
              <a:buClrTx/>
              <a:buSzPct val="100000"/>
              <a:buFont typeface="Arial" panose="020B0604020202020204" pitchFamily="34" charset="0"/>
              <a:buChar char="•"/>
            </a:pPr>
            <a:endParaRPr lang="en-US" sz="1200" dirty="0">
              <a:solidFill>
                <a:prstClr val="black"/>
              </a:solidFill>
              <a:latin typeface="Calibri" panose="020F0502020204030204" pitchFamily="34" charset="0"/>
              <a:cs typeface="Calibri" panose="020F0502020204030204" pitchFamily="34" charset="0"/>
            </a:endParaRPr>
          </a:p>
          <a:p>
            <a:pPr lvl="1" defTabSz="342900">
              <a:spcAft>
                <a:spcPts val="1350"/>
              </a:spcAft>
              <a:buClrTx/>
              <a:buFont typeface="Arial" panose="020B0604020202020204" pitchFamily="34" charset="0"/>
              <a:buChar char="•"/>
            </a:pPr>
            <a:endParaRPr lang="en-US" sz="1350" dirty="0">
              <a:solidFill>
                <a:prstClr val="black"/>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E70C057-D164-4247-B64E-F1C61100E314}"/>
              </a:ext>
            </a:extLst>
          </p:cNvPr>
          <p:cNvSpPr/>
          <p:nvPr/>
        </p:nvSpPr>
        <p:spPr>
          <a:xfrm>
            <a:off x="1314451" y="1219201"/>
            <a:ext cx="6493668" cy="761999"/>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2400" dirty="0">
                <a:solidFill>
                  <a:prstClr val="black"/>
                </a:solidFill>
                <a:latin typeface="Calibri" panose="020F0502020204030204" pitchFamily="34" charset="0"/>
                <a:cs typeface="Calibri" panose="020F0502020204030204" pitchFamily="34" charset="0"/>
              </a:rPr>
              <a:t>DDP and Code 170/200 DEIA MODDI Committee</a:t>
            </a:r>
          </a:p>
        </p:txBody>
      </p:sp>
    </p:spTree>
    <p:extLst>
      <p:ext uri="{BB962C8B-B14F-4D97-AF65-F5344CB8AC3E}">
        <p14:creationId xmlns:p14="http://schemas.microsoft.com/office/powerpoint/2010/main" val="53794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A6DB3D-9C3D-4633-BE2E-8AB34112D4AE}"/>
              </a:ext>
            </a:extLst>
          </p:cNvPr>
          <p:cNvSpPr/>
          <p:nvPr/>
        </p:nvSpPr>
        <p:spPr>
          <a:xfrm>
            <a:off x="3268617" y="628150"/>
            <a:ext cx="3940759" cy="1515800"/>
          </a:xfrm>
          <a:prstGeom prst="rect">
            <a:avLst/>
          </a:prstGeom>
          <a:noFill/>
        </p:spPr>
        <p:txBody>
          <a:bodyPr wrap="none" lIns="68580" tIns="34290" rIns="68580" bIns="34290">
            <a:spAutoFit/>
          </a:bodyPr>
          <a:lstStyle/>
          <a:p>
            <a:pPr algn="ctr"/>
            <a:r>
              <a:rPr lang="en-US" sz="3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THANK YOU</a:t>
            </a:r>
          </a:p>
          <a:p>
            <a:pPr algn="ctr"/>
            <a:r>
              <a:rPr lang="en-US" sz="320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PROGRAM NOMINEES </a:t>
            </a:r>
          </a:p>
          <a:p>
            <a:pPr algn="ctr"/>
            <a:endParaRPr lang="en-US" sz="3000" dirty="0">
              <a:ln w="0"/>
              <a:effectLst>
                <a:outerShdw blurRad="38100" dist="25400" dir="5400000" algn="ctr" rotWithShape="0">
                  <a:srgbClr val="6E747A">
                    <a:alpha val="43000"/>
                  </a:srgbClr>
                </a:outerShdw>
              </a:effectLst>
            </a:endParaRPr>
          </a:p>
        </p:txBody>
      </p:sp>
      <p:sp>
        <p:nvSpPr>
          <p:cNvPr id="6" name="Subtitle 5">
            <a:extLst>
              <a:ext uri="{FF2B5EF4-FFF2-40B4-BE49-F238E27FC236}">
                <a16:creationId xmlns:a16="http://schemas.microsoft.com/office/drawing/2014/main" id="{6243C069-E24B-4BF7-867A-A0E3FAD6824D}"/>
              </a:ext>
            </a:extLst>
          </p:cNvPr>
          <p:cNvSpPr>
            <a:spLocks noGrp="1"/>
          </p:cNvSpPr>
          <p:nvPr>
            <p:ph type="subTitle" idx="1"/>
          </p:nvPr>
        </p:nvSpPr>
        <p:spPr>
          <a:xfrm>
            <a:off x="2667000" y="2143950"/>
            <a:ext cx="6477000" cy="3647250"/>
          </a:xfrm>
        </p:spPr>
        <p:txBody>
          <a:bodyPr>
            <a:normAutofit/>
          </a:bodyPr>
          <a:lstStyle/>
          <a:p>
            <a:pPr algn="l"/>
            <a:r>
              <a:rPr lang="en-US" sz="2800" dirty="0">
                <a:latin typeface="Calibri" panose="020F0502020204030204" pitchFamily="34" charset="0"/>
                <a:cs typeface="Calibri" panose="020F0502020204030204" pitchFamily="34" charset="0"/>
              </a:rPr>
              <a:t>* Craig </a:t>
            </a:r>
            <a:r>
              <a:rPr lang="en-US" sz="2800" dirty="0" err="1">
                <a:latin typeface="Calibri" panose="020F0502020204030204" pitchFamily="34" charset="0"/>
                <a:cs typeface="Calibri" panose="020F0502020204030204" pitchFamily="34" charset="0"/>
              </a:rPr>
              <a:t>Keish</a:t>
            </a:r>
            <a:r>
              <a:rPr lang="en-US" sz="2800" dirty="0">
                <a:latin typeface="Calibri" panose="020F0502020204030204" pitchFamily="34" charset="0"/>
                <a:cs typeface="Calibri" panose="020F0502020204030204" pitchFamily="34" charset="0"/>
              </a:rPr>
              <a:t>		 		* Cassandra Moore</a:t>
            </a:r>
          </a:p>
          <a:p>
            <a:pPr algn="l"/>
            <a:r>
              <a:rPr lang="en-US" sz="2800" dirty="0">
                <a:latin typeface="Calibri" panose="020F0502020204030204" pitchFamily="34" charset="0"/>
                <a:cs typeface="Calibri" panose="020F0502020204030204" pitchFamily="34" charset="0"/>
              </a:rPr>
              <a:t>* Anne Kearney			* Shani Smith</a:t>
            </a:r>
          </a:p>
          <a:p>
            <a:pPr algn="l"/>
            <a:r>
              <a:rPr lang="en-US" sz="2800" dirty="0">
                <a:latin typeface="Calibri" panose="020F0502020204030204" pitchFamily="34" charset="0"/>
                <a:cs typeface="Calibri" panose="020F0502020204030204" pitchFamily="34" charset="0"/>
              </a:rPr>
              <a:t>				* Kyle Vann	</a:t>
            </a:r>
            <a:r>
              <a:rPr lang="en-US" sz="2100" dirty="0">
                <a:latin typeface="Calibri" panose="020F0502020204030204" pitchFamily="34" charset="0"/>
                <a:cs typeface="Calibri" panose="020F0502020204030204" pitchFamily="34" charset="0"/>
              </a:rPr>
              <a:t>							</a:t>
            </a:r>
            <a:endParaRPr lang="en-US" sz="2100" dirty="0"/>
          </a:p>
        </p:txBody>
      </p:sp>
    </p:spTree>
    <p:extLst>
      <p:ext uri="{BB962C8B-B14F-4D97-AF65-F5344CB8AC3E}">
        <p14:creationId xmlns:p14="http://schemas.microsoft.com/office/powerpoint/2010/main" val="193026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52D03A-45AC-447B-BE69-3433C68B1039}"/>
              </a:ext>
            </a:extLst>
          </p:cNvPr>
          <p:cNvSpPr txBox="1">
            <a:spLocks/>
          </p:cNvSpPr>
          <p:nvPr/>
        </p:nvSpPr>
        <p:spPr>
          <a:xfrm>
            <a:off x="1066800" y="1143000"/>
            <a:ext cx="8001000" cy="4953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Calibri" panose="020F0502020204030204" pitchFamily="34" charset="0"/>
                <a:cs typeface="Calibri" panose="020F0502020204030204" pitchFamily="34" charset="0"/>
              </a:rPr>
              <a:t>			</a:t>
            </a:r>
          </a:p>
          <a:p>
            <a:pPr>
              <a:buClr>
                <a:srgbClr val="996633"/>
              </a:buClr>
              <a:buFont typeface="Wingdings" panose="05000000000000000000" pitchFamily="2" charset="2"/>
              <a:buChar char="v"/>
            </a:pPr>
            <a:r>
              <a:rPr lang="en-US" dirty="0">
                <a:latin typeface="Calibri" panose="020F0502020204030204" pitchFamily="34" charset="0"/>
                <a:cs typeface="Calibri" panose="020F0502020204030204" pitchFamily="34" charset="0"/>
              </a:rPr>
              <a:t>The following individuals supported HQ’s Procurement Management Reviews during 2023:</a:t>
            </a:r>
          </a:p>
          <a:p>
            <a:pPr marL="0" indent="0">
              <a:buClr>
                <a:srgbClr val="996633"/>
              </a:buClr>
              <a:buNone/>
            </a:pPr>
            <a:endParaRPr lang="en-US" dirty="0">
              <a:latin typeface="Calibri" panose="020F0502020204030204" pitchFamily="34" charset="0"/>
              <a:cs typeface="Calibri" panose="020F0502020204030204" pitchFamily="34" charset="0"/>
            </a:endParaRPr>
          </a:p>
          <a:p>
            <a:pPr lvl="1">
              <a:buClr>
                <a:srgbClr val="CD9B69"/>
              </a:buClr>
              <a:buFont typeface="Wingdings" panose="05000000000000000000" pitchFamily="2" charset="2"/>
              <a:buChar char="§"/>
            </a:pPr>
            <a:r>
              <a:rPr lang="en-US" sz="2800" dirty="0">
                <a:latin typeface="Calibri" panose="020F0502020204030204" pitchFamily="34" charset="0"/>
                <a:cs typeface="Calibri" panose="020F0502020204030204" pitchFamily="34" charset="0"/>
              </a:rPr>
              <a:t>Jonathon Wingerberg - JSC 		</a:t>
            </a:r>
          </a:p>
          <a:p>
            <a:pPr lvl="1">
              <a:buClr>
                <a:srgbClr val="CD9B69"/>
              </a:buClr>
              <a:buFont typeface="Wingdings" panose="05000000000000000000" pitchFamily="2" charset="2"/>
              <a:buChar char="§"/>
            </a:pPr>
            <a:r>
              <a:rPr lang="en-US" sz="2800" dirty="0">
                <a:solidFill>
                  <a:prstClr val="black"/>
                </a:solidFill>
                <a:latin typeface="Calibri" panose="020F0502020204030204" pitchFamily="34" charset="0"/>
                <a:cs typeface="Calibri" panose="020F0502020204030204" pitchFamily="34" charset="0"/>
              </a:rPr>
              <a:t>Terri Patterson – NOJMO</a:t>
            </a:r>
          </a:p>
          <a:p>
            <a:pPr lvl="1">
              <a:buClr>
                <a:srgbClr val="CD9B69"/>
              </a:buClr>
              <a:buFont typeface="Wingdings" panose="05000000000000000000" pitchFamily="2" charset="2"/>
              <a:buChar char="§"/>
            </a:pPr>
            <a:r>
              <a:rPr lang="en-US" sz="2800">
                <a:solidFill>
                  <a:prstClr val="black"/>
                </a:solidFill>
                <a:latin typeface="Calibri" panose="020F0502020204030204" pitchFamily="34" charset="0"/>
                <a:cs typeface="Calibri" panose="020F0502020204030204" pitchFamily="34" charset="0"/>
              </a:rPr>
              <a:t>Dona Vanterpool - NOJMO</a:t>
            </a:r>
            <a:endParaRPr lang="en-US" sz="2800" dirty="0">
              <a:latin typeface="Calibri" panose="020F0502020204030204" pitchFamily="34" charset="0"/>
              <a:cs typeface="Calibri" panose="020F0502020204030204" pitchFamily="34" charset="0"/>
            </a:endParaRPr>
          </a:p>
          <a:p>
            <a:pPr>
              <a:buFont typeface="Wingdings" panose="05000000000000000000" pitchFamily="2" charset="2"/>
              <a:buChar char="v"/>
            </a:pPr>
            <a:endParaRPr lang="en-US" sz="2100" dirty="0">
              <a:solidFill>
                <a:schemeClr val="accent1">
                  <a:lumMod val="75000"/>
                </a:schemeClr>
              </a:solidFill>
            </a:endParaRPr>
          </a:p>
          <a:p>
            <a:pPr marL="0" indent="0">
              <a:buNone/>
            </a:pPr>
            <a:endParaRPr lang="en-US" sz="2100" dirty="0">
              <a:solidFill>
                <a:schemeClr val="accent1">
                  <a:lumMod val="75000"/>
                </a:schemeClr>
              </a:solidFill>
            </a:endParaRPr>
          </a:p>
        </p:txBody>
      </p:sp>
      <p:sp>
        <p:nvSpPr>
          <p:cNvPr id="5" name="TextBox 4">
            <a:extLst>
              <a:ext uri="{FF2B5EF4-FFF2-40B4-BE49-F238E27FC236}">
                <a16:creationId xmlns:a16="http://schemas.microsoft.com/office/drawing/2014/main" id="{52653516-33D8-4C9C-BFEA-16A907C946AB}"/>
              </a:ext>
            </a:extLst>
          </p:cNvPr>
          <p:cNvSpPr txBox="1"/>
          <p:nvPr/>
        </p:nvSpPr>
        <p:spPr>
          <a:xfrm>
            <a:off x="762000" y="392668"/>
            <a:ext cx="8726556" cy="46166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sz="24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rPr>
              <a:t>NASA Headquarters PMR Support</a:t>
            </a:r>
            <a:endParaRPr kumimoji="0" lang="en-US" sz="2400" b="1" i="0" u="none" strike="noStrike" kern="1200" cap="all" spc="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8373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41C08C-B12C-44A4-AA48-B22506C3BC06}"/>
              </a:ext>
            </a:extLst>
          </p:cNvPr>
          <p:cNvSpPr/>
          <p:nvPr/>
        </p:nvSpPr>
        <p:spPr>
          <a:xfrm>
            <a:off x="842914" y="1440736"/>
            <a:ext cx="7620000" cy="76199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cs typeface="Calibri" panose="020F0502020204030204" pitchFamily="34" charset="0"/>
              </a:rPr>
              <a:t>Special thank you to the Code 170 Holiday Planning Team “</a:t>
            </a:r>
            <a:r>
              <a:rPr lang="en-US" sz="2400" b="1" i="1" dirty="0">
                <a:solidFill>
                  <a:schemeClr val="tx1"/>
                </a:solidFill>
                <a:effectLst/>
                <a:latin typeface="Calibri" panose="020F0502020204030204" pitchFamily="34" charset="0"/>
                <a:ea typeface="Calibri" panose="020F0502020204030204" pitchFamily="34" charset="0"/>
              </a:rPr>
              <a:t>Groovy 70’s Holiday Party</a:t>
            </a:r>
            <a:r>
              <a:rPr lang="en-US" sz="2400" dirty="0">
                <a:solidFill>
                  <a:schemeClr val="tx1"/>
                </a:solidFill>
                <a:latin typeface="Calibri" panose="020F0502020204030204" pitchFamily="34" charset="0"/>
                <a:cs typeface="Calibri" panose="020F0502020204030204" pitchFamily="34" charset="0"/>
              </a:rPr>
              <a:t>”!</a:t>
            </a:r>
          </a:p>
        </p:txBody>
      </p:sp>
      <p:sp>
        <p:nvSpPr>
          <p:cNvPr id="5" name="Rectangle 5">
            <a:extLst>
              <a:ext uri="{FF2B5EF4-FFF2-40B4-BE49-F238E27FC236}">
                <a16:creationId xmlns:a16="http://schemas.microsoft.com/office/drawing/2014/main" id="{E8E1BB88-325A-4B66-85CD-AC75EE8FFB62}"/>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lvl="0" algn="ctr" eaLnBrk="1" hangingPunct="1">
              <a:spcAft>
                <a:spcPts val="1800"/>
              </a:spcAft>
            </a:pPr>
            <a:r>
              <a:rPr lang="en-US" sz="3400" b="1" cap="all" normalizeH="1" dirty="0">
                <a:solidFill>
                  <a:srgbClr val="663300"/>
                </a:solidFill>
                <a:latin typeface="Calibri" panose="020F0502020204030204" pitchFamily="34" charset="0"/>
                <a:cs typeface="Calibri" panose="020F0502020204030204" pitchFamily="34" charset="0"/>
              </a:rPr>
              <a:t>Workplace Climate Initiatives</a:t>
            </a:r>
            <a:endParaRPr kumimoji="0" lang="en-US" sz="34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6" name="Content Placeholder 3">
            <a:extLst>
              <a:ext uri="{FF2B5EF4-FFF2-40B4-BE49-F238E27FC236}">
                <a16:creationId xmlns:a16="http://schemas.microsoft.com/office/drawing/2014/main" id="{B9CF6909-1714-4EB5-8A6D-58DE0B509F3E}"/>
              </a:ext>
            </a:extLst>
          </p:cNvPr>
          <p:cNvSpPr txBox="1">
            <a:spLocks/>
          </p:cNvSpPr>
          <p:nvPr/>
        </p:nvSpPr>
        <p:spPr>
          <a:xfrm flipV="1">
            <a:off x="0" y="4651731"/>
            <a:ext cx="8763000" cy="758468"/>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60" lvl="1" indent="0" fontAlgn="auto">
              <a:spcAft>
                <a:spcPts val="1800"/>
              </a:spcAft>
              <a:buClrTx/>
              <a:buNone/>
            </a:pPr>
            <a:endParaRPr lang="en-US" sz="1800" dirty="0">
              <a:latin typeface="Calibri" panose="020F0502020204030204" pitchFamily="34" charset="0"/>
              <a:cs typeface="Calibri" panose="020F0502020204030204" pitchFamily="34" charset="0"/>
            </a:endParaRPr>
          </a:p>
        </p:txBody>
      </p:sp>
      <p:sp>
        <p:nvSpPr>
          <p:cNvPr id="11" name="Content Placeholder 3">
            <a:extLst>
              <a:ext uri="{FF2B5EF4-FFF2-40B4-BE49-F238E27FC236}">
                <a16:creationId xmlns:a16="http://schemas.microsoft.com/office/drawing/2014/main" id="{53E32356-771A-4B31-99A7-0A8006FAC84E}"/>
              </a:ext>
            </a:extLst>
          </p:cNvPr>
          <p:cNvSpPr txBox="1">
            <a:spLocks/>
          </p:cNvSpPr>
          <p:nvPr/>
        </p:nvSpPr>
        <p:spPr>
          <a:xfrm>
            <a:off x="1304925" y="5105397"/>
            <a:ext cx="7458075" cy="914397"/>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2" fontAlgn="auto">
              <a:spcAft>
                <a:spcPts val="300"/>
              </a:spcAft>
              <a:buClrTx/>
              <a:buSzPct val="10000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lvl="1" fontAlgn="auto">
              <a:spcAft>
                <a:spcPts val="300"/>
              </a:spcAft>
              <a:buClrTx/>
              <a:buSzPct val="10000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0" indent="0" fontAlgn="auto">
              <a:spcAft>
                <a:spcPts val="300"/>
              </a:spcAft>
              <a:buClrTx/>
              <a:buNone/>
            </a:pPr>
            <a:endParaRPr lang="en-US" sz="1050" dirty="0">
              <a:latin typeface="Arial" panose="020B06040202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93EA3E97-8499-4298-B1FB-EF10D15DFC22}"/>
              </a:ext>
            </a:extLst>
          </p:cNvPr>
          <p:cNvSpPr txBox="1">
            <a:spLocks/>
          </p:cNvSpPr>
          <p:nvPr/>
        </p:nvSpPr>
        <p:spPr>
          <a:xfrm>
            <a:off x="842914" y="809985"/>
            <a:ext cx="7620000" cy="638585"/>
          </a:xfrm>
          <a:prstGeom prst="rect">
            <a:avLst/>
          </a:prstGeom>
          <a:solidFill>
            <a:schemeClr val="accent1"/>
          </a:solidFill>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685800" lvl="2" indent="0" algn="ctr">
              <a:buClrTx/>
              <a:buSzPct val="100000"/>
              <a:buNone/>
            </a:pPr>
            <a:r>
              <a:rPr lang="en-US" sz="2400" dirty="0">
                <a:latin typeface="Calibri" panose="020F0502020204030204" pitchFamily="34" charset="0"/>
                <a:cs typeface="Calibri" panose="020F0502020204030204" pitchFamily="34" charset="0"/>
              </a:rPr>
              <a:t>EOY Recognition Social held on October 11, 2023.   </a:t>
            </a:r>
          </a:p>
          <a:p>
            <a:pPr lvl="2">
              <a:buClrTx/>
              <a:buSzPct val="1000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685800" lvl="2" indent="0">
              <a:buClrTx/>
              <a:buSzPct val="100000"/>
              <a:buNone/>
            </a:pPr>
            <a:endParaRPr lang="en-US" sz="2400" dirty="0">
              <a:latin typeface="Calibri" panose="020F0502020204030204" pitchFamily="34" charset="0"/>
              <a:cs typeface="Calibri" panose="020F0502020204030204" pitchFamily="34" charset="0"/>
            </a:endParaRPr>
          </a:p>
        </p:txBody>
      </p:sp>
      <p:sp>
        <p:nvSpPr>
          <p:cNvPr id="17" name="Content Placeholder 3">
            <a:extLst>
              <a:ext uri="{FF2B5EF4-FFF2-40B4-BE49-F238E27FC236}">
                <a16:creationId xmlns:a16="http://schemas.microsoft.com/office/drawing/2014/main" id="{B7D3B3A1-B3C1-493E-B16B-E0AB128DB9E4}"/>
              </a:ext>
            </a:extLst>
          </p:cNvPr>
          <p:cNvSpPr txBox="1">
            <a:spLocks/>
          </p:cNvSpPr>
          <p:nvPr/>
        </p:nvSpPr>
        <p:spPr>
          <a:xfrm>
            <a:off x="2133600" y="3276600"/>
            <a:ext cx="4348161" cy="3215521"/>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indent="0">
              <a:buNone/>
            </a:pPr>
            <a:endParaRPr lang="en-US" sz="1200" dirty="0">
              <a:latin typeface="Arial" panose="020B0604020202020204" pitchFamily="34" charset="0"/>
              <a:cs typeface="Arial" panose="020B0604020202020204" pitchFamily="34" charset="0"/>
            </a:endParaRPr>
          </a:p>
          <a:p>
            <a:pPr marL="594360" lvl="2" indent="0" fontAlgn="auto">
              <a:spcAft>
                <a:spcPts val="300"/>
              </a:spcAft>
              <a:buClrTx/>
              <a:buSzPct val="100000"/>
              <a:buNone/>
            </a:pPr>
            <a:r>
              <a:rPr lang="en-US" sz="1200" dirty="0">
                <a:solidFill>
                  <a:srgbClr val="C00000"/>
                </a:solidFill>
                <a:latin typeface="Arial" panose="020B0604020202020204" pitchFamily="34" charset="0"/>
                <a:cs typeface="Arial" panose="020B0604020202020204" pitchFamily="34" charset="0"/>
              </a:rPr>
              <a:t>		</a:t>
            </a:r>
            <a:endParaRPr lang="en-US" sz="900" dirty="0">
              <a:solidFill>
                <a:srgbClr val="C00000"/>
              </a:solidFill>
              <a:latin typeface="Arial" panose="020B0604020202020204" pitchFamily="34" charset="0"/>
              <a:cs typeface="Arial" panose="020B0604020202020204" pitchFamily="34" charset="0"/>
            </a:endParaRPr>
          </a:p>
          <a:p>
            <a:pPr lvl="1" fontAlgn="auto">
              <a:spcAft>
                <a:spcPts val="300"/>
              </a:spcAft>
              <a:buClrTx/>
              <a:buSzPct val="100000"/>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a:spcAft>
                <a:spcPts val="300"/>
              </a:spcAft>
              <a:buClrTx/>
              <a:buFont typeface="Arial" panose="020B0604020202020204" pitchFamily="34" charset="0"/>
              <a:buChar char="•"/>
            </a:pPr>
            <a:endParaRPr lang="en-US" sz="2400" dirty="0">
              <a:solidFill>
                <a:srgbClr val="C00000"/>
              </a:solidFill>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p:txBody>
      </p:sp>
      <p:sp>
        <p:nvSpPr>
          <p:cNvPr id="18" name="Content Placeholder 3">
            <a:extLst>
              <a:ext uri="{FF2B5EF4-FFF2-40B4-BE49-F238E27FC236}">
                <a16:creationId xmlns:a16="http://schemas.microsoft.com/office/drawing/2014/main" id="{9F5155D6-C096-4EEB-ADAD-34A044905DC4}"/>
              </a:ext>
            </a:extLst>
          </p:cNvPr>
          <p:cNvSpPr txBox="1">
            <a:spLocks/>
          </p:cNvSpPr>
          <p:nvPr/>
        </p:nvSpPr>
        <p:spPr>
          <a:xfrm>
            <a:off x="842914" y="2193208"/>
            <a:ext cx="7620000" cy="1456224"/>
          </a:xfrm>
          <a:prstGeom prst="rect">
            <a:avLst/>
          </a:prstGeom>
          <a:solidFill>
            <a:schemeClr val="accent1"/>
          </a:solidFill>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594360" lvl="2" indent="0" fontAlgn="auto">
              <a:spcAft>
                <a:spcPts val="300"/>
              </a:spcAft>
              <a:buClrTx/>
              <a:buSzPct val="10000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Zakia Bright, Maikeyza Brown, Chanda Cannon, Andres Castro, Leah Correa, Bria Cromartie Whitehead, Candis Edwards, Maria Fleming, Alexis Harris, Deanna Herschel, Maria McNamee, Miranda Meyer, Cassandra Moore, Wanda Moore, Lisa Mullen, Kellie Murray, Carlos Natera, Jennifer Oconnell, Sol Shinn, Kyle Vann, Eboni Washington, Sherika Wilson</a:t>
            </a:r>
          </a:p>
          <a:p>
            <a:pPr lvl="1"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lvl="1"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a:p>
            <a:pPr fontAlgn="auto">
              <a:spcAft>
                <a:spcPts val="300"/>
              </a:spcAft>
              <a:buClrTx/>
              <a:buFont typeface="Arial" panose="020B0604020202020204" pitchFamily="34" charset="0"/>
              <a:buChar char="•"/>
            </a:pPr>
            <a:endParaRPr lang="en-US" sz="1050" dirty="0">
              <a:solidFill>
                <a:srgbClr val="C00000"/>
              </a:solidFill>
              <a:latin typeface="Arial" panose="020B0604020202020204" pitchFamily="34" charset="0"/>
              <a:cs typeface="Arial" panose="020B0604020202020204" pitchFamily="34" charset="0"/>
            </a:endParaRPr>
          </a:p>
        </p:txBody>
      </p:sp>
      <p:sp>
        <p:nvSpPr>
          <p:cNvPr id="19" name="Content Placeholder 3">
            <a:extLst>
              <a:ext uri="{FF2B5EF4-FFF2-40B4-BE49-F238E27FC236}">
                <a16:creationId xmlns:a16="http://schemas.microsoft.com/office/drawing/2014/main" id="{185667DC-B743-4A3E-A54C-3E78D6845EF5}"/>
              </a:ext>
            </a:extLst>
          </p:cNvPr>
          <p:cNvSpPr txBox="1">
            <a:spLocks/>
          </p:cNvSpPr>
          <p:nvPr/>
        </p:nvSpPr>
        <p:spPr>
          <a:xfrm>
            <a:off x="4497422" y="3003960"/>
            <a:ext cx="1790701" cy="1124399"/>
          </a:xfrm>
          <a:prstGeom prst="rect">
            <a:avLst/>
          </a:prstGeom>
        </p:spPr>
        <p:txBody>
          <a:bodyPr lIns="0" tIns="0" rIns="0" bIns="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indent="0">
              <a:spcBef>
                <a:spcPts val="0"/>
              </a:spcBef>
              <a:spcAft>
                <a:spcPts val="0"/>
              </a:spcAft>
              <a:buNone/>
            </a:pPr>
            <a:endParaRPr lang="en-US" sz="1400" dirty="0">
              <a:effectLst/>
              <a:latin typeface="Calibri" panose="020F0502020204030204" pitchFamily="34" charset="0"/>
              <a:ea typeface="Calibri" panose="020F0502020204030204" pitchFamily="34" charset="0"/>
            </a:endParaRPr>
          </a:p>
        </p:txBody>
      </p:sp>
      <p:pic>
        <p:nvPicPr>
          <p:cNvPr id="3" name="Picture 2" descr="A group of people standing together&#10;&#10;Description automatically generated with medium confidence">
            <a:extLst>
              <a:ext uri="{FF2B5EF4-FFF2-40B4-BE49-F238E27FC236}">
                <a16:creationId xmlns:a16="http://schemas.microsoft.com/office/drawing/2014/main" id="{1690DE3B-6581-1282-4E6B-DA60CCC98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1561" y="4128359"/>
            <a:ext cx="2751722" cy="2377327"/>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981C86B8-DE57-458D-FD47-A94D32535C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 y="4600572"/>
            <a:ext cx="2971800" cy="2228850"/>
          </a:xfrm>
          <a:prstGeom prst="rect">
            <a:avLst/>
          </a:prstGeom>
        </p:spPr>
      </p:pic>
      <p:pic>
        <p:nvPicPr>
          <p:cNvPr id="9" name="Picture 8" descr="A person standing at a podium in front of a large screen&#10;&#10;Description automatically generated with medium confidence">
            <a:extLst>
              <a:ext uri="{FF2B5EF4-FFF2-40B4-BE49-F238E27FC236}">
                <a16:creationId xmlns:a16="http://schemas.microsoft.com/office/drawing/2014/main" id="{ACDA13D7-BF83-E81B-48DE-24FC5CF2B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1714" y="4480673"/>
            <a:ext cx="3169769" cy="2377327"/>
          </a:xfrm>
          <a:prstGeom prst="rect">
            <a:avLst/>
          </a:prstGeom>
        </p:spPr>
      </p:pic>
    </p:spTree>
    <p:extLst>
      <p:ext uri="{BB962C8B-B14F-4D97-AF65-F5344CB8AC3E}">
        <p14:creationId xmlns:p14="http://schemas.microsoft.com/office/powerpoint/2010/main" val="334979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EAD4470-D669-FCA7-ED68-BC963D078F35}"/>
              </a:ext>
            </a:extLst>
          </p:cNvPr>
          <p:cNvSpPr/>
          <p:nvPr/>
        </p:nvSpPr>
        <p:spPr>
          <a:xfrm>
            <a:off x="4997818" y="3129184"/>
            <a:ext cx="3688982" cy="2357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C7CF9-D617-A708-5E53-B79177647C57}"/>
              </a:ext>
            </a:extLst>
          </p:cNvPr>
          <p:cNvSpPr/>
          <p:nvPr/>
        </p:nvSpPr>
        <p:spPr>
          <a:xfrm>
            <a:off x="883017" y="3148234"/>
            <a:ext cx="3688983" cy="2357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B957009-E34A-92DD-4252-1B2AE59CE51F}"/>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16</a:t>
            </a:fld>
            <a:endParaRPr lang="en-US">
              <a:solidFill>
                <a:prstClr val="black">
                  <a:tint val="75000"/>
                </a:prstClr>
              </a:solidFill>
            </a:endParaRPr>
          </a:p>
        </p:txBody>
      </p:sp>
      <p:sp>
        <p:nvSpPr>
          <p:cNvPr id="8" name="TextBox 7">
            <a:extLst>
              <a:ext uri="{FF2B5EF4-FFF2-40B4-BE49-F238E27FC236}">
                <a16:creationId xmlns:a16="http://schemas.microsoft.com/office/drawing/2014/main" id="{D5541851-98BC-1D2C-CCD3-E6DA1CB57BD3}"/>
              </a:ext>
            </a:extLst>
          </p:cNvPr>
          <p:cNvSpPr txBox="1"/>
          <p:nvPr/>
        </p:nvSpPr>
        <p:spPr>
          <a:xfrm>
            <a:off x="1831230" y="1743910"/>
            <a:ext cx="6019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lang="en-US" dirty="0"/>
          </a:p>
        </p:txBody>
      </p:sp>
      <p:sp>
        <p:nvSpPr>
          <p:cNvPr id="10" name="Rectangle 9">
            <a:extLst>
              <a:ext uri="{FF2B5EF4-FFF2-40B4-BE49-F238E27FC236}">
                <a16:creationId xmlns:a16="http://schemas.microsoft.com/office/drawing/2014/main" id="{13497C57-0E2E-87ED-7E34-AC5615028CBE}"/>
              </a:ext>
            </a:extLst>
          </p:cNvPr>
          <p:cNvSpPr/>
          <p:nvPr/>
        </p:nvSpPr>
        <p:spPr>
          <a:xfrm>
            <a:off x="1812181" y="530124"/>
            <a:ext cx="6019800" cy="1736726"/>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400" b="1" cap="all" normalizeH="1" dirty="0">
              <a:solidFill>
                <a:srgbClr val="C00000"/>
              </a:solidFill>
              <a:latin typeface="Calibri" panose="020F0502020204030204" pitchFamily="34" charset="0"/>
              <a:cs typeface="Calibri" panose="020F0502020204030204" pitchFamily="34" charset="0"/>
            </a:endParaRPr>
          </a:p>
          <a:p>
            <a:pPr algn="ctr"/>
            <a:r>
              <a:rPr lang="en-US" sz="3600" b="1" cap="all" normalizeH="1" dirty="0">
                <a:solidFill>
                  <a:srgbClr val="00B0F0"/>
                </a:solidFill>
                <a:latin typeface="Calibri" panose="020F0502020204030204" pitchFamily="34" charset="0"/>
                <a:cs typeface="Calibri" panose="020F0502020204030204" pitchFamily="34" charset="0"/>
              </a:rPr>
              <a:t>Self Assessment/FEVS</a:t>
            </a:r>
          </a:p>
        </p:txBody>
      </p:sp>
      <p:pic>
        <p:nvPicPr>
          <p:cNvPr id="2054" name="Picture 6" descr="Federal Employee Viewpoint Survey | Office of Human Resources">
            <a:extLst>
              <a:ext uri="{FF2B5EF4-FFF2-40B4-BE49-F238E27FC236}">
                <a16:creationId xmlns:a16="http://schemas.microsoft.com/office/drawing/2014/main" id="{6460EA7E-474A-F45F-0A98-D2605A666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525289"/>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Text sign showing Self Assessment. Internet Concept evaluation of oneself  or one s is actions and attitudes Presenting New Plans And Ideas  Demonstrating Planning Process Stock Photo by ©nialowwa 512794974">
            <a:extLst>
              <a:ext uri="{FF2B5EF4-FFF2-40B4-BE49-F238E27FC236}">
                <a16:creationId xmlns:a16="http://schemas.microsoft.com/office/drawing/2014/main" id="{FE06347B-59FC-35FE-9CA3-AFD05C94D503}"/>
              </a:ext>
            </a:extLst>
          </p:cNvPr>
          <p:cNvSpPr>
            <a:spLocks noChangeAspect="1" noChangeArrowheads="1"/>
          </p:cNvSpPr>
          <p:nvPr/>
        </p:nvSpPr>
        <p:spPr bwMode="auto">
          <a:xfrm>
            <a:off x="4648201" y="3295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10471054-C175-A484-417F-17A0B526E901}"/>
              </a:ext>
            </a:extLst>
          </p:cNvPr>
          <p:cNvPicPr>
            <a:picLocks noChangeAspect="1"/>
          </p:cNvPicPr>
          <p:nvPr/>
        </p:nvPicPr>
        <p:blipFill>
          <a:blip r:embed="rId3"/>
          <a:stretch>
            <a:fillRect/>
          </a:stretch>
        </p:blipFill>
        <p:spPr>
          <a:xfrm>
            <a:off x="1065153" y="3524463"/>
            <a:ext cx="3240148" cy="1601025"/>
          </a:xfrm>
          <a:prstGeom prst="rect">
            <a:avLst/>
          </a:prstGeom>
        </p:spPr>
      </p:pic>
    </p:spTree>
    <p:extLst>
      <p:ext uri="{BB962C8B-B14F-4D97-AF65-F5344CB8AC3E}">
        <p14:creationId xmlns:p14="http://schemas.microsoft.com/office/powerpoint/2010/main" val="202464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57009-E34A-92DD-4252-1B2AE59CE51F}"/>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17</a:t>
            </a:fld>
            <a:endParaRPr lang="en-US">
              <a:solidFill>
                <a:prstClr val="black">
                  <a:tint val="75000"/>
                </a:prstClr>
              </a:solidFill>
            </a:endParaRPr>
          </a:p>
        </p:txBody>
      </p:sp>
      <p:sp>
        <p:nvSpPr>
          <p:cNvPr id="8" name="TextBox 7">
            <a:extLst>
              <a:ext uri="{FF2B5EF4-FFF2-40B4-BE49-F238E27FC236}">
                <a16:creationId xmlns:a16="http://schemas.microsoft.com/office/drawing/2014/main" id="{D5541851-98BC-1D2C-CCD3-E6DA1CB57BD3}"/>
              </a:ext>
            </a:extLst>
          </p:cNvPr>
          <p:cNvSpPr txBox="1"/>
          <p:nvPr/>
        </p:nvSpPr>
        <p:spPr>
          <a:xfrm>
            <a:off x="1831230" y="1743910"/>
            <a:ext cx="6019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lang="en-US" dirty="0"/>
          </a:p>
        </p:txBody>
      </p:sp>
      <p:sp>
        <p:nvSpPr>
          <p:cNvPr id="5" name="AutoShape 8" descr="Text sign showing Self Assessment. Internet Concept evaluation of oneself  or one s is actions and attitudes Presenting New Plans And Ideas  Demonstrating Planning Process Stock Photo by ©nialowwa 512794974">
            <a:extLst>
              <a:ext uri="{FF2B5EF4-FFF2-40B4-BE49-F238E27FC236}">
                <a16:creationId xmlns:a16="http://schemas.microsoft.com/office/drawing/2014/main" id="{FE06347B-59FC-35FE-9CA3-AFD05C94D503}"/>
              </a:ext>
            </a:extLst>
          </p:cNvPr>
          <p:cNvSpPr>
            <a:spLocks noChangeAspect="1" noChangeArrowheads="1"/>
          </p:cNvSpPr>
          <p:nvPr/>
        </p:nvSpPr>
        <p:spPr bwMode="auto">
          <a:xfrm>
            <a:off x="4648201" y="3295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2" descr="Celebrities as Kids Quiz">
            <a:extLst>
              <a:ext uri="{FF2B5EF4-FFF2-40B4-BE49-F238E27FC236}">
                <a16:creationId xmlns:a16="http://schemas.microsoft.com/office/drawing/2014/main" id="{12FC9DD5-A4C7-5D45-1E93-899C3700C7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91" r="20443"/>
          <a:stretch/>
        </p:blipFill>
        <p:spPr bwMode="auto">
          <a:xfrm>
            <a:off x="457200" y="1915968"/>
            <a:ext cx="3670279" cy="3064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eBron James, HD Sports, 4k Wallpapers, Images, Backgrounds, Photos and ...">
            <a:extLst>
              <a:ext uri="{FF2B5EF4-FFF2-40B4-BE49-F238E27FC236}">
                <a16:creationId xmlns:a16="http://schemas.microsoft.com/office/drawing/2014/main" id="{68F7B586-1D57-FDCE-6D88-DB99D9B4D1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3" r="7159"/>
          <a:stretch/>
        </p:blipFill>
        <p:spPr bwMode="auto">
          <a:xfrm>
            <a:off x="4571999" y="1915968"/>
            <a:ext cx="4114801" cy="312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5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57009-E34A-92DD-4252-1B2AE59CE51F}"/>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18</a:t>
            </a:fld>
            <a:endParaRPr lang="en-US">
              <a:solidFill>
                <a:prstClr val="black">
                  <a:tint val="75000"/>
                </a:prstClr>
              </a:solidFill>
            </a:endParaRPr>
          </a:p>
        </p:txBody>
      </p:sp>
      <p:sp>
        <p:nvSpPr>
          <p:cNvPr id="8" name="TextBox 7">
            <a:extLst>
              <a:ext uri="{FF2B5EF4-FFF2-40B4-BE49-F238E27FC236}">
                <a16:creationId xmlns:a16="http://schemas.microsoft.com/office/drawing/2014/main" id="{D5541851-98BC-1D2C-CCD3-E6DA1CB57BD3}"/>
              </a:ext>
            </a:extLst>
          </p:cNvPr>
          <p:cNvSpPr txBox="1"/>
          <p:nvPr/>
        </p:nvSpPr>
        <p:spPr>
          <a:xfrm>
            <a:off x="1831230" y="1743910"/>
            <a:ext cx="6019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lang="en-US" dirty="0"/>
          </a:p>
        </p:txBody>
      </p:sp>
      <p:sp>
        <p:nvSpPr>
          <p:cNvPr id="5" name="AutoShape 8" descr="Text sign showing Self Assessment. Internet Concept evaluation of oneself  or one s is actions and attitudes Presenting New Plans And Ideas  Demonstrating Planning Process Stock Photo by ©nialowwa 512794974">
            <a:extLst>
              <a:ext uri="{FF2B5EF4-FFF2-40B4-BE49-F238E27FC236}">
                <a16:creationId xmlns:a16="http://schemas.microsoft.com/office/drawing/2014/main" id="{FE06347B-59FC-35FE-9CA3-AFD05C94D503}"/>
              </a:ext>
            </a:extLst>
          </p:cNvPr>
          <p:cNvSpPr>
            <a:spLocks noChangeAspect="1" noChangeArrowheads="1"/>
          </p:cNvSpPr>
          <p:nvPr/>
        </p:nvSpPr>
        <p:spPr bwMode="auto">
          <a:xfrm>
            <a:off x="4648201" y="3295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307C4CB-5B0C-4F9C-031A-9766CDEFB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032563" y="1082835"/>
            <a:ext cx="3276600" cy="45778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15ABACF-BB58-51EA-4841-67CBB9D4D2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841130" y="1119187"/>
            <a:ext cx="3333751"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12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957009-E34A-92DD-4252-1B2AE59CE51F}"/>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19</a:t>
            </a:fld>
            <a:endParaRPr lang="en-US">
              <a:solidFill>
                <a:prstClr val="black">
                  <a:tint val="75000"/>
                </a:prstClr>
              </a:solidFill>
            </a:endParaRPr>
          </a:p>
        </p:txBody>
      </p:sp>
      <p:sp>
        <p:nvSpPr>
          <p:cNvPr id="8" name="TextBox 7">
            <a:extLst>
              <a:ext uri="{FF2B5EF4-FFF2-40B4-BE49-F238E27FC236}">
                <a16:creationId xmlns:a16="http://schemas.microsoft.com/office/drawing/2014/main" id="{D5541851-98BC-1D2C-CCD3-E6DA1CB57BD3}"/>
              </a:ext>
            </a:extLst>
          </p:cNvPr>
          <p:cNvSpPr txBox="1"/>
          <p:nvPr/>
        </p:nvSpPr>
        <p:spPr>
          <a:xfrm>
            <a:off x="1831230" y="1743910"/>
            <a:ext cx="6019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lang="en-US" dirty="0"/>
          </a:p>
        </p:txBody>
      </p:sp>
      <p:sp>
        <p:nvSpPr>
          <p:cNvPr id="5" name="AutoShape 8" descr="Text sign showing Self Assessment. Internet Concept evaluation of oneself  or one s is actions and attitudes Presenting New Plans And Ideas  Demonstrating Planning Process Stock Photo by ©nialowwa 512794974">
            <a:extLst>
              <a:ext uri="{FF2B5EF4-FFF2-40B4-BE49-F238E27FC236}">
                <a16:creationId xmlns:a16="http://schemas.microsoft.com/office/drawing/2014/main" id="{FE06347B-59FC-35FE-9CA3-AFD05C94D503}"/>
              </a:ext>
            </a:extLst>
          </p:cNvPr>
          <p:cNvSpPr>
            <a:spLocks noChangeAspect="1" noChangeArrowheads="1"/>
          </p:cNvSpPr>
          <p:nvPr/>
        </p:nvSpPr>
        <p:spPr bwMode="auto">
          <a:xfrm>
            <a:off x="4648201" y="3295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 picture containing indoor, person&#10;&#10;Description automatically generated">
            <a:extLst>
              <a:ext uri="{FF2B5EF4-FFF2-40B4-BE49-F238E27FC236}">
                <a16:creationId xmlns:a16="http://schemas.microsoft.com/office/drawing/2014/main" id="{77736A84-6A3C-0575-DE04-FFD38BD8DD46}"/>
              </a:ext>
            </a:extLst>
          </p:cNvPr>
          <p:cNvPicPr>
            <a:picLocks noChangeAspect="1"/>
          </p:cNvPicPr>
          <p:nvPr/>
        </p:nvPicPr>
        <p:blipFill rotWithShape="1">
          <a:blip r:embed="rId2">
            <a:extLst>
              <a:ext uri="{28A0092B-C50C-407E-A947-70E740481C1C}">
                <a14:useLocalDpi xmlns:a14="http://schemas.microsoft.com/office/drawing/2010/main" val="0"/>
              </a:ext>
            </a:extLst>
          </a:blip>
          <a:srcRect t="10745" b="5931"/>
          <a:stretch/>
        </p:blipFill>
        <p:spPr>
          <a:xfrm>
            <a:off x="352308" y="1600200"/>
            <a:ext cx="4020645" cy="4438650"/>
          </a:xfrm>
          <a:prstGeom prst="rect">
            <a:avLst/>
          </a:prstGeom>
        </p:spPr>
      </p:pic>
      <p:pic>
        <p:nvPicPr>
          <p:cNvPr id="6" name="Picture 5">
            <a:extLst>
              <a:ext uri="{FF2B5EF4-FFF2-40B4-BE49-F238E27FC236}">
                <a16:creationId xmlns:a16="http://schemas.microsoft.com/office/drawing/2014/main" id="{0D5C9F08-698E-DBEE-F498-6564E3A369CA}"/>
              </a:ext>
            </a:extLst>
          </p:cNvPr>
          <p:cNvPicPr>
            <a:picLocks noChangeAspect="1"/>
          </p:cNvPicPr>
          <p:nvPr/>
        </p:nvPicPr>
        <p:blipFill>
          <a:blip r:embed="rId3"/>
          <a:stretch>
            <a:fillRect/>
          </a:stretch>
        </p:blipFill>
        <p:spPr>
          <a:xfrm>
            <a:off x="4544037" y="2130958"/>
            <a:ext cx="4443842" cy="3377134"/>
          </a:xfrm>
          <a:prstGeom prst="rect">
            <a:avLst/>
          </a:prstGeom>
        </p:spPr>
      </p:pic>
    </p:spTree>
    <p:extLst>
      <p:ext uri="{BB962C8B-B14F-4D97-AF65-F5344CB8AC3E}">
        <p14:creationId xmlns:p14="http://schemas.microsoft.com/office/powerpoint/2010/main" val="11872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6859406-1D63-4766-BCC4-89F2C111140A}"/>
              </a:ext>
            </a:extLst>
          </p:cNvPr>
          <p:cNvSpPr>
            <a:spLocks noChangeArrowheads="1"/>
          </p:cNvSpPr>
          <p:nvPr/>
        </p:nvSpPr>
        <p:spPr bwMode="auto">
          <a:xfrm>
            <a:off x="2314165" y="270849"/>
            <a:ext cx="5257800" cy="112449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sz="4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rPr>
              <a:t>AGENDA</a:t>
            </a:r>
          </a:p>
        </p:txBody>
      </p:sp>
      <p:sp>
        <p:nvSpPr>
          <p:cNvPr id="4" name="Rectangle 3">
            <a:extLst>
              <a:ext uri="{FF2B5EF4-FFF2-40B4-BE49-F238E27FC236}">
                <a16:creationId xmlns:a16="http://schemas.microsoft.com/office/drawing/2014/main" id="{AEBF7039-714A-4E38-B0BB-9C20C5526A3E}"/>
              </a:ext>
            </a:extLst>
          </p:cNvPr>
          <p:cNvSpPr/>
          <p:nvPr/>
        </p:nvSpPr>
        <p:spPr>
          <a:xfrm>
            <a:off x="1752597" y="1219200"/>
            <a:ext cx="6629402" cy="115735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latin typeface="Calibri" panose="020F0502020204030204" pitchFamily="34" charset="0"/>
                <a:cs typeface="Calibri" panose="020F0502020204030204" pitchFamily="34" charset="0"/>
              </a:rPr>
              <a:t>    2023 Year in Review/2024 Look Ahead</a:t>
            </a:r>
          </a:p>
          <a:p>
            <a:pPr algn="ctr"/>
            <a:r>
              <a:rPr lang="en-US" sz="2800" dirty="0">
                <a:solidFill>
                  <a:schemeClr val="tx1"/>
                </a:solidFill>
                <a:latin typeface="Calibri" panose="020F0502020204030204" pitchFamily="34" charset="0"/>
                <a:cs typeface="Calibri" panose="020F0502020204030204" pitchFamily="34" charset="0"/>
              </a:rPr>
              <a:t>(Mary Stevens)</a:t>
            </a:r>
          </a:p>
        </p:txBody>
      </p:sp>
      <p:sp>
        <p:nvSpPr>
          <p:cNvPr id="21" name="Rectangle 20">
            <a:extLst>
              <a:ext uri="{FF2B5EF4-FFF2-40B4-BE49-F238E27FC236}">
                <a16:creationId xmlns:a16="http://schemas.microsoft.com/office/drawing/2014/main" id="{59FAC77D-EF4B-4CB8-B529-FD21D2105AA8}"/>
              </a:ext>
            </a:extLst>
          </p:cNvPr>
          <p:cNvSpPr/>
          <p:nvPr/>
        </p:nvSpPr>
        <p:spPr>
          <a:xfrm>
            <a:off x="1752597" y="2902188"/>
            <a:ext cx="6629402" cy="115735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libri" panose="020F0502020204030204" pitchFamily="34" charset="0"/>
                <a:cs typeface="Calibri" panose="020F0502020204030204" pitchFamily="34" charset="0"/>
              </a:rPr>
              <a:t>Self Assessment/PMR Preparation/EVS</a:t>
            </a:r>
          </a:p>
          <a:p>
            <a:pPr algn="ctr"/>
            <a:r>
              <a:rPr lang="en-US" sz="2800" dirty="0">
                <a:solidFill>
                  <a:schemeClr val="tx1"/>
                </a:solidFill>
                <a:latin typeface="Calibri" panose="020F0502020204030204" pitchFamily="34" charset="0"/>
                <a:cs typeface="Calibri" panose="020F0502020204030204" pitchFamily="34" charset="0"/>
              </a:rPr>
              <a:t>(Brian Leyda)</a:t>
            </a:r>
          </a:p>
        </p:txBody>
      </p:sp>
      <p:sp>
        <p:nvSpPr>
          <p:cNvPr id="2" name="Rectangle 1">
            <a:extLst>
              <a:ext uri="{FF2B5EF4-FFF2-40B4-BE49-F238E27FC236}">
                <a16:creationId xmlns:a16="http://schemas.microsoft.com/office/drawing/2014/main" id="{721E3D4E-38E5-EE69-649B-F49EE37C5519}"/>
              </a:ext>
            </a:extLst>
          </p:cNvPr>
          <p:cNvSpPr/>
          <p:nvPr/>
        </p:nvSpPr>
        <p:spPr>
          <a:xfrm>
            <a:off x="1752597" y="4585176"/>
            <a:ext cx="6629402" cy="1157357"/>
          </a:xfrm>
          <a:prstGeom prst="rect">
            <a:avLst/>
          </a:prstGeom>
          <a:solidFill>
            <a:srgbClr val="C4BD97">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latin typeface="Calibri" panose="020F0502020204030204" pitchFamily="34" charset="0"/>
                <a:cs typeface="Calibri" panose="020F0502020204030204" pitchFamily="34" charset="0"/>
              </a:rPr>
              <a:t>    What’s New in the World of Systems</a:t>
            </a:r>
          </a:p>
          <a:p>
            <a:pPr algn="ctr"/>
            <a:r>
              <a:rPr lang="en-US" sz="2800" dirty="0">
                <a:solidFill>
                  <a:schemeClr val="tx1"/>
                </a:solidFill>
                <a:latin typeface="Calibri" panose="020F0502020204030204" pitchFamily="34" charset="0"/>
                <a:cs typeface="Calibri" panose="020F0502020204030204" pitchFamily="34" charset="0"/>
              </a:rPr>
              <a:t>(Maryann Tolodziecki) </a:t>
            </a:r>
          </a:p>
        </p:txBody>
      </p:sp>
    </p:spTree>
    <p:extLst>
      <p:ext uri="{BB962C8B-B14F-4D97-AF65-F5344CB8AC3E}">
        <p14:creationId xmlns:p14="http://schemas.microsoft.com/office/powerpoint/2010/main" val="250924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A4E130F-7B38-47F2-9442-2340AF142ED4}"/>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lvl="0" algn="ctr" eaLnBrk="1" hangingPunct="1">
              <a:spcAft>
                <a:spcPts val="1800"/>
              </a:spcAft>
            </a:pPr>
            <a:r>
              <a:rPr lang="en-US" sz="2800" b="1" cap="all" normalizeH="1" dirty="0">
                <a:solidFill>
                  <a:srgbClr val="663300"/>
                </a:solidFill>
                <a:latin typeface="Calibri" panose="020F0502020204030204" pitchFamily="34" charset="0"/>
                <a:cs typeface="Calibri" panose="020F0502020204030204" pitchFamily="34" charset="0"/>
              </a:rPr>
              <a:t>Code 170 Self Assessment(SA)</a:t>
            </a:r>
            <a:endParaRPr kumimoji="0" lang="en-US" sz="2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6" name="Content Placeholder 3">
            <a:extLst>
              <a:ext uri="{FF2B5EF4-FFF2-40B4-BE49-F238E27FC236}">
                <a16:creationId xmlns:a16="http://schemas.microsoft.com/office/drawing/2014/main" id="{EEA887FF-1F00-40A0-8FDE-BD10C101FF11}"/>
              </a:ext>
            </a:extLst>
          </p:cNvPr>
          <p:cNvSpPr txBox="1">
            <a:spLocks/>
          </p:cNvSpPr>
          <p:nvPr/>
        </p:nvSpPr>
        <p:spPr>
          <a:xfrm>
            <a:off x="1143000" y="1295400"/>
            <a:ext cx="7620000" cy="5555342"/>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Self Assessment covers the period from July 1, 2022 – June 30 2023.</a:t>
            </a:r>
          </a:p>
          <a:p>
            <a:pPr marL="0" indent="0" fontAlgn="auto">
              <a:spcAft>
                <a:spcPts val="0"/>
              </a:spcAft>
              <a:buClrTx/>
              <a:buNone/>
            </a:pPr>
            <a:endParaRPr lang="en-US" sz="1800" dirty="0">
              <a:latin typeface="Calibri" panose="020F0502020204030204" pitchFamily="34" charset="0"/>
              <a:cs typeface="Calibri" panose="020F0502020204030204" pitchFamily="34" charset="0"/>
            </a:endParaRPr>
          </a:p>
          <a:p>
            <a:pPr>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Summary – 5 Strengths, 11 Weaknesses and 7 Recommendations</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Strengths</a:t>
            </a:r>
            <a:r>
              <a:rPr lang="en-US" sz="1800" dirty="0">
                <a:latin typeface="Calibri" panose="020F0502020204030204" pitchFamily="34" charset="0"/>
                <a:cs typeface="Calibri" panose="020F0502020204030204" pitchFamily="34" charset="0"/>
              </a:rPr>
              <a:t> (Data Quality, Protests, Sole Source, Surveillance Plans, Closeout)</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Weaknesses</a:t>
            </a:r>
            <a:r>
              <a:rPr lang="en-US" sz="1800" dirty="0">
                <a:latin typeface="Calibri" panose="020F0502020204030204" pitchFamily="34" charset="0"/>
                <a:cs typeface="Calibri" panose="020F0502020204030204" pitchFamily="34" charset="0"/>
              </a:rPr>
              <a:t> (NF1098, PALT + timeliness, BPA Annual Reviews, CPARS, Small Business Concerns, Award Fee Eval System, JOFOCs Posting, Elements of Cost/Reasonableness, Source Selection Statement Postings, Options)</a:t>
            </a:r>
          </a:p>
          <a:p>
            <a:pPr lvl="1">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Recommendations</a:t>
            </a:r>
            <a:r>
              <a:rPr lang="en-US" sz="1800" dirty="0">
                <a:latin typeface="Calibri" panose="020F0502020204030204" pitchFamily="34" charset="0"/>
                <a:cs typeface="Calibri" panose="020F0502020204030204" pitchFamily="34" charset="0"/>
              </a:rPr>
              <a:t> (File Hygiene, Sole Source Tech Evals, Fee Negotiations, IAA D&amp;F, Sam Checks, Task Order Rates/Tech Evals, Modifications)</a:t>
            </a:r>
          </a:p>
          <a:p>
            <a:pPr>
              <a:buClrTx/>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a:buClrTx/>
              <a:buFont typeface="Arial" panose="020B0604020202020204" pitchFamily="34" charset="0"/>
              <a:buChar char="•"/>
            </a:pPr>
            <a:r>
              <a:rPr lang="en-US" sz="1800" b="1" dirty="0">
                <a:latin typeface="Calibri" panose="020F0502020204030204" pitchFamily="34" charset="0"/>
                <a:cs typeface="Calibri" panose="020F0502020204030204" pitchFamily="34" charset="0"/>
              </a:rPr>
              <a:t>Corrective Action Plan (CAP)– Series of recommendations that will be tracked by HQ to resolution. First update due 15 March</a:t>
            </a:r>
          </a:p>
          <a:p>
            <a:pPr lvl="1">
              <a:buClrTx/>
              <a:buFont typeface="Arial" panose="020B0604020202020204" pitchFamily="34" charset="0"/>
              <a:buChar char="•"/>
            </a:pPr>
            <a:endParaRPr lang="en-US" sz="1500" b="1" dirty="0">
              <a:latin typeface="Calibri" panose="020F0502020204030204" pitchFamily="34" charset="0"/>
              <a:cs typeface="Calibri" panose="020F0502020204030204" pitchFamily="34" charset="0"/>
            </a:endParaRPr>
          </a:p>
          <a:p>
            <a:pPr marL="365760" lvl="1" indent="0">
              <a:buClrTx/>
              <a:buNone/>
            </a:pP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81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5A4E130F-7B38-47F2-9442-2340AF142ED4}"/>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lvl="0" algn="ctr" eaLnBrk="1" hangingPunct="1">
              <a:spcAft>
                <a:spcPts val="1800"/>
              </a:spcAft>
            </a:pPr>
            <a:r>
              <a:rPr lang="en-US" sz="2800" b="1" cap="all" normalizeH="1" dirty="0">
                <a:solidFill>
                  <a:srgbClr val="663300"/>
                </a:solidFill>
                <a:latin typeface="Calibri" panose="020F0502020204030204" pitchFamily="34" charset="0"/>
                <a:cs typeface="Calibri" panose="020F0502020204030204" pitchFamily="34" charset="0"/>
              </a:rPr>
              <a:t>SA Next Steps &amp; Acknowledgements</a:t>
            </a:r>
            <a:endParaRPr kumimoji="0" lang="en-US" sz="2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6" name="Content Placeholder 3">
            <a:extLst>
              <a:ext uri="{FF2B5EF4-FFF2-40B4-BE49-F238E27FC236}">
                <a16:creationId xmlns:a16="http://schemas.microsoft.com/office/drawing/2014/main" id="{EEA887FF-1F00-40A0-8FDE-BD10C101FF11}"/>
              </a:ext>
            </a:extLst>
          </p:cNvPr>
          <p:cNvSpPr txBox="1">
            <a:spLocks/>
          </p:cNvSpPr>
          <p:nvPr/>
        </p:nvSpPr>
        <p:spPr>
          <a:xfrm>
            <a:off x="1143000" y="1143000"/>
            <a:ext cx="3429000" cy="1661993"/>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ClrTx/>
              <a:buNone/>
            </a:pPr>
            <a:r>
              <a:rPr lang="en-US" sz="2000" b="1" dirty="0">
                <a:latin typeface="Calibri" panose="020F0502020204030204" pitchFamily="34" charset="0"/>
                <a:cs typeface="Calibri" panose="020F0502020204030204" pitchFamily="34" charset="0"/>
              </a:rPr>
              <a:t>Near Term Actions</a:t>
            </a:r>
          </a:p>
          <a:p>
            <a:pPr>
              <a:buClrTx/>
              <a:buFont typeface="Arial" panose="020B0604020202020204" pitchFamily="34" charset="0"/>
              <a:buChar char="•"/>
            </a:pPr>
            <a:r>
              <a:rPr lang="en-US" sz="1600" dirty="0">
                <a:latin typeface="Calibri" panose="020F0502020204030204" pitchFamily="34" charset="0"/>
                <a:cs typeface="Calibri" panose="020F0502020204030204" pitchFamily="34" charset="0"/>
              </a:rPr>
              <a:t>Review the Self-Assessment (sent 26 January)</a:t>
            </a:r>
          </a:p>
          <a:p>
            <a:pPr>
              <a:buClrTx/>
              <a:buFont typeface="Arial" panose="020B0604020202020204" pitchFamily="34" charset="0"/>
              <a:buChar char="•"/>
            </a:pPr>
            <a:r>
              <a:rPr lang="en-US" sz="1600" dirty="0">
                <a:latin typeface="Calibri" panose="020F0502020204030204" pitchFamily="34" charset="0"/>
                <a:cs typeface="Calibri" panose="020F0502020204030204" pitchFamily="34" charset="0"/>
              </a:rPr>
              <a:t>CO Forum on  27 Feb</a:t>
            </a:r>
          </a:p>
          <a:p>
            <a:pPr>
              <a:buClrTx/>
              <a:buFont typeface="Arial" panose="020B0604020202020204" pitchFamily="34" charset="0"/>
              <a:buChar char="•"/>
            </a:pPr>
            <a:r>
              <a:rPr lang="en-US" sz="1600" dirty="0">
                <a:latin typeface="Calibri" panose="020F0502020204030204" pitchFamily="34" charset="0"/>
                <a:cs typeface="Calibri" panose="020F0502020204030204" pitchFamily="34" charset="0"/>
              </a:rPr>
              <a:t>CAP Progress/Tracking</a:t>
            </a:r>
          </a:p>
          <a:p>
            <a:pPr marL="0" indent="0">
              <a:buClrTx/>
              <a:buNone/>
            </a:pPr>
            <a:endParaRPr lang="en-US" sz="1800" b="1" dirty="0">
              <a:latin typeface="Calibri" panose="020F0502020204030204" pitchFamily="34" charset="0"/>
              <a:cs typeface="Calibri" panose="020F0502020204030204" pitchFamily="34" charset="0"/>
            </a:endParaRPr>
          </a:p>
          <a:p>
            <a:pPr>
              <a:buClrTx/>
              <a:buFont typeface="Arial" panose="020B0604020202020204" pitchFamily="34" charset="0"/>
              <a:buChar char="•"/>
            </a:pPr>
            <a:endParaRPr lang="en-US" sz="1800" b="1" dirty="0">
              <a:latin typeface="Calibri" panose="020F0502020204030204" pitchFamily="34" charset="0"/>
              <a:cs typeface="Calibri" panose="020F0502020204030204" pitchFamily="34" charset="0"/>
            </a:endParaRPr>
          </a:p>
          <a:p>
            <a:pPr lvl="1">
              <a:buClrTx/>
              <a:buFont typeface="Arial" panose="020B0604020202020204" pitchFamily="34" charset="0"/>
              <a:buChar char="•"/>
            </a:pPr>
            <a:endParaRPr lang="en-US" sz="1500" b="1" dirty="0">
              <a:latin typeface="Calibri" panose="020F0502020204030204" pitchFamily="34" charset="0"/>
              <a:cs typeface="Calibri" panose="020F0502020204030204" pitchFamily="34" charset="0"/>
            </a:endParaRPr>
          </a:p>
          <a:p>
            <a:pPr marL="365760" lvl="1" indent="0">
              <a:buClrTx/>
              <a:buNone/>
            </a:pPr>
            <a:endParaRPr lang="en-US" sz="105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A206333-F343-9A1E-10C9-0E16A8700155}"/>
              </a:ext>
            </a:extLst>
          </p:cNvPr>
          <p:cNvSpPr txBox="1"/>
          <p:nvPr/>
        </p:nvSpPr>
        <p:spPr>
          <a:xfrm>
            <a:off x="1219200" y="3215044"/>
            <a:ext cx="7162800" cy="3447098"/>
          </a:xfrm>
          <a:prstGeom prst="rect">
            <a:avLst/>
          </a:prstGeom>
          <a:solidFill>
            <a:srgbClr val="0066FF">
              <a:alpha val="5098"/>
            </a:srgbClr>
          </a:solidFill>
          <a:ln>
            <a:solidFill>
              <a:schemeClr val="tx1"/>
            </a:solidFill>
          </a:ln>
        </p:spPr>
        <p:txBody>
          <a:bodyPr wrap="square" rtlCol="0">
            <a:spAutoFit/>
          </a:bodyPr>
          <a:lstStyle/>
          <a:p>
            <a:pPr marL="0" indent="0" algn="ctr">
              <a:buClrTx/>
              <a:buNone/>
            </a:pPr>
            <a:r>
              <a:rPr lang="en-US" sz="2000" b="1" dirty="0">
                <a:latin typeface="Calibri" panose="020F0502020204030204" pitchFamily="34" charset="0"/>
                <a:cs typeface="Calibri" panose="020F0502020204030204" pitchFamily="34" charset="0"/>
              </a:rPr>
              <a:t>Acknowledgements: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HQ Scorecard for the GSFC Self Assessment Quality = 100%</a:t>
            </a:r>
            <a:endParaRPr lang="en-US" sz="1800" b="1" u="sng" dirty="0">
              <a:latin typeface="Calibri" panose="020F0502020204030204" pitchFamily="34" charset="0"/>
              <a:cs typeface="Calibri" panose="020F0502020204030204" pitchFamily="34" charset="0"/>
            </a:endParaRPr>
          </a:p>
          <a:p>
            <a:pPr algn="ctr">
              <a:buClrTx/>
            </a:pPr>
            <a:r>
              <a:rPr lang="en-US" sz="1800" b="1" u="sng" dirty="0">
                <a:latin typeface="Calibri" panose="020F0502020204030204" pitchFamily="34" charset="0"/>
                <a:cs typeface="Calibri" panose="020F0502020204030204" pitchFamily="34" charset="0"/>
              </a:rPr>
              <a:t>Thanks to the following volunteers:</a:t>
            </a:r>
          </a:p>
          <a:p>
            <a:pPr algn="ctr">
              <a:buClrTx/>
            </a:pPr>
            <a:endParaRPr lang="en-US" b="1" u="sng" dirty="0">
              <a:latin typeface="Calibri" panose="020F0502020204030204" pitchFamily="34" charset="0"/>
              <a:cs typeface="Calibri" panose="020F0502020204030204" pitchFamily="34" charset="0"/>
            </a:endParaRPr>
          </a:p>
          <a:p>
            <a:pPr algn="ctr">
              <a:buClrTx/>
            </a:pPr>
            <a:endParaRPr lang="en-US" sz="1800" b="1" u="sng" dirty="0">
              <a:latin typeface="Calibri" panose="020F0502020204030204" pitchFamily="34" charset="0"/>
              <a:cs typeface="Calibri" panose="020F0502020204030204" pitchFamily="34" charset="0"/>
            </a:endParaRPr>
          </a:p>
          <a:p>
            <a:pPr algn="ctr">
              <a:buClrTx/>
            </a:pPr>
            <a:endParaRPr lang="en-US" b="1" u="sng" dirty="0">
              <a:latin typeface="Calibri" panose="020F0502020204030204" pitchFamily="34" charset="0"/>
              <a:cs typeface="Calibri" panose="020F0502020204030204" pitchFamily="34" charset="0"/>
            </a:endParaRPr>
          </a:p>
          <a:p>
            <a:pPr algn="ctr">
              <a:buClrTx/>
            </a:pPr>
            <a:endParaRPr lang="en-US" sz="1800" b="1" u="sng" dirty="0">
              <a:latin typeface="Calibri" panose="020F0502020204030204" pitchFamily="34" charset="0"/>
              <a:cs typeface="Calibri" panose="020F0502020204030204" pitchFamily="34" charset="0"/>
            </a:endParaRPr>
          </a:p>
          <a:p>
            <a:pPr algn="ctr">
              <a:buClrTx/>
            </a:pPr>
            <a:endParaRPr lang="en-US" b="1" u="sng" dirty="0">
              <a:latin typeface="Calibri" panose="020F0502020204030204" pitchFamily="34" charset="0"/>
              <a:cs typeface="Calibri" panose="020F0502020204030204" pitchFamily="34" charset="0"/>
            </a:endParaRPr>
          </a:p>
          <a:p>
            <a:pPr algn="ctr">
              <a:buClrTx/>
            </a:pPr>
            <a:endParaRPr lang="en-US" sz="1800" b="1" u="sng" dirty="0">
              <a:latin typeface="Calibri" panose="020F0502020204030204" pitchFamily="34" charset="0"/>
              <a:cs typeface="Calibri" panose="020F0502020204030204" pitchFamily="34" charset="0"/>
            </a:endParaRPr>
          </a:p>
          <a:p>
            <a:pPr algn="ctr">
              <a:buClrTx/>
            </a:pPr>
            <a:endParaRPr lang="en-US" b="1" u="sng" dirty="0">
              <a:latin typeface="Calibri" panose="020F0502020204030204" pitchFamily="34" charset="0"/>
              <a:cs typeface="Calibri" panose="020F0502020204030204" pitchFamily="34" charset="0"/>
            </a:endParaRPr>
          </a:p>
          <a:p>
            <a:pPr algn="ctr">
              <a:buClrTx/>
            </a:pPr>
            <a:endParaRPr lang="en-US" sz="1800" b="1" u="sng" dirty="0">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2D445862-5C86-6B0F-7C3A-7805858AD74C}"/>
              </a:ext>
            </a:extLst>
          </p:cNvPr>
          <p:cNvSpPr txBox="1"/>
          <p:nvPr/>
        </p:nvSpPr>
        <p:spPr>
          <a:xfrm>
            <a:off x="5005433" y="1143000"/>
            <a:ext cx="3300368" cy="1661993"/>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pPr marL="0" indent="0" fontAlgn="auto">
              <a:spcAft>
                <a:spcPts val="0"/>
              </a:spcAft>
              <a:buClrTx/>
              <a:buNone/>
            </a:pPr>
            <a:r>
              <a:rPr lang="en-US" sz="2000" b="1" dirty="0">
                <a:latin typeface="Calibri" panose="020F0502020204030204" pitchFamily="34" charset="0"/>
                <a:cs typeface="Calibri" panose="020F0502020204030204" pitchFamily="34" charset="0"/>
              </a:rPr>
              <a:t>Medium Term Actions</a:t>
            </a:r>
          </a:p>
          <a:p>
            <a:pPr marL="285750" indent="-285750">
              <a:buClrTx/>
              <a:buFont typeface="Arial" panose="020B0604020202020204" pitchFamily="34" charset="0"/>
              <a:buChar char="•"/>
            </a:pPr>
            <a:r>
              <a:rPr lang="en-US" sz="1600" dirty="0">
                <a:latin typeface="Calibri" panose="020F0502020204030204" pitchFamily="34" charset="0"/>
                <a:cs typeface="Calibri" panose="020F0502020204030204" pitchFamily="34" charset="0"/>
              </a:rPr>
              <a:t>Implement improvements based on findings in the Self Assessment</a:t>
            </a:r>
          </a:p>
          <a:p>
            <a:pPr marL="285750" indent="-285750">
              <a:buClrTx/>
              <a:buFont typeface="Arial" panose="020B0604020202020204" pitchFamily="34" charset="0"/>
              <a:buChar char="•"/>
            </a:pPr>
            <a:r>
              <a:rPr lang="en-US" sz="1600" dirty="0">
                <a:latin typeface="Calibri" panose="020F0502020204030204" pitchFamily="34" charset="0"/>
                <a:cs typeface="Calibri" panose="020F0502020204030204" pitchFamily="34" charset="0"/>
              </a:rPr>
              <a:t>PMR Prep</a:t>
            </a:r>
          </a:p>
          <a:p>
            <a:pPr marL="285750" indent="-285750">
              <a:buClrTx/>
              <a:buFont typeface="Arial" panose="020B0604020202020204" pitchFamily="34" charset="0"/>
              <a:buChar char="•"/>
            </a:pPr>
            <a:r>
              <a:rPr lang="en-US" sz="1600" dirty="0">
                <a:latin typeface="Calibri" panose="020F0502020204030204" pitchFamily="34" charset="0"/>
                <a:cs typeface="Calibri" panose="020F0502020204030204" pitchFamily="34" charset="0"/>
              </a:rPr>
              <a:t>CAP Resolution</a:t>
            </a:r>
          </a:p>
          <a:p>
            <a:endParaRPr lang="en-US" dirty="0"/>
          </a:p>
        </p:txBody>
      </p:sp>
      <p:sp>
        <p:nvSpPr>
          <p:cNvPr id="7" name="TextBox 6">
            <a:extLst>
              <a:ext uri="{FF2B5EF4-FFF2-40B4-BE49-F238E27FC236}">
                <a16:creationId xmlns:a16="http://schemas.microsoft.com/office/drawing/2014/main" id="{EAD4B0C8-1EDD-ABD9-1FB2-B9AE6318EB88}"/>
              </a:ext>
            </a:extLst>
          </p:cNvPr>
          <p:cNvSpPr txBox="1"/>
          <p:nvPr/>
        </p:nvSpPr>
        <p:spPr>
          <a:xfrm>
            <a:off x="1981200" y="4507705"/>
            <a:ext cx="1981200" cy="2031325"/>
          </a:xfrm>
          <a:prstGeom prst="rect">
            <a:avLst/>
          </a:prstGeom>
          <a:noFill/>
        </p:spPr>
        <p:txBody>
          <a:bodyPr wrap="square" rtlCol="0">
            <a:spAutoFit/>
          </a:bodyPr>
          <a:lstStyle/>
          <a:p>
            <a:r>
              <a:rPr lang="en-US" dirty="0"/>
              <a:t>Tina Jenkins</a:t>
            </a:r>
          </a:p>
          <a:p>
            <a:r>
              <a:rPr lang="en-US" dirty="0"/>
              <a:t>Darlene Harkins</a:t>
            </a:r>
          </a:p>
          <a:p>
            <a:r>
              <a:rPr lang="en-US" dirty="0"/>
              <a:t>Jasmine Taylor</a:t>
            </a:r>
          </a:p>
          <a:p>
            <a:r>
              <a:rPr lang="en-US" dirty="0"/>
              <a:t>Leona Ellis</a:t>
            </a:r>
          </a:p>
          <a:p>
            <a:r>
              <a:rPr lang="en-US" dirty="0"/>
              <a:t>Daniel Breedlove</a:t>
            </a:r>
          </a:p>
          <a:p>
            <a:r>
              <a:rPr lang="en-US" dirty="0"/>
              <a:t>Devona Jackson</a:t>
            </a:r>
          </a:p>
          <a:p>
            <a:r>
              <a:rPr lang="en-US" dirty="0"/>
              <a:t>Karen Smith</a:t>
            </a:r>
          </a:p>
        </p:txBody>
      </p:sp>
      <p:sp>
        <p:nvSpPr>
          <p:cNvPr id="8" name="TextBox 7">
            <a:extLst>
              <a:ext uri="{FF2B5EF4-FFF2-40B4-BE49-F238E27FC236}">
                <a16:creationId xmlns:a16="http://schemas.microsoft.com/office/drawing/2014/main" id="{204473F8-572F-497E-A2C4-891AF7C31B9E}"/>
              </a:ext>
            </a:extLst>
          </p:cNvPr>
          <p:cNvSpPr txBox="1"/>
          <p:nvPr/>
        </p:nvSpPr>
        <p:spPr>
          <a:xfrm>
            <a:off x="3810000" y="4507706"/>
            <a:ext cx="1981200" cy="2031325"/>
          </a:xfrm>
          <a:prstGeom prst="rect">
            <a:avLst/>
          </a:prstGeom>
          <a:noFill/>
        </p:spPr>
        <p:txBody>
          <a:bodyPr wrap="square" rtlCol="0">
            <a:spAutoFit/>
          </a:bodyPr>
          <a:lstStyle/>
          <a:p>
            <a:r>
              <a:rPr lang="en-US" dirty="0"/>
              <a:t>Jonathan Diggs</a:t>
            </a:r>
          </a:p>
          <a:p>
            <a:r>
              <a:rPr lang="en-US" dirty="0"/>
              <a:t>Jacob Perez</a:t>
            </a:r>
          </a:p>
          <a:p>
            <a:r>
              <a:rPr lang="en-US" dirty="0"/>
              <a:t>Sang Lee</a:t>
            </a:r>
          </a:p>
          <a:p>
            <a:r>
              <a:rPr lang="en-US" dirty="0"/>
              <a:t>Christopher King</a:t>
            </a:r>
          </a:p>
          <a:p>
            <a:r>
              <a:rPr lang="en-US" dirty="0"/>
              <a:t>Daniel Han</a:t>
            </a:r>
          </a:p>
          <a:p>
            <a:r>
              <a:rPr lang="en-US" dirty="0"/>
              <a:t>Craig </a:t>
            </a:r>
            <a:r>
              <a:rPr lang="en-US" dirty="0" err="1"/>
              <a:t>Keish</a:t>
            </a:r>
            <a:endParaRPr lang="en-US" dirty="0"/>
          </a:p>
          <a:p>
            <a:r>
              <a:rPr lang="en-US" dirty="0"/>
              <a:t>Andres Castro</a:t>
            </a:r>
          </a:p>
        </p:txBody>
      </p:sp>
      <p:sp>
        <p:nvSpPr>
          <p:cNvPr id="9" name="TextBox 8">
            <a:extLst>
              <a:ext uri="{FF2B5EF4-FFF2-40B4-BE49-F238E27FC236}">
                <a16:creationId xmlns:a16="http://schemas.microsoft.com/office/drawing/2014/main" id="{C30F76AD-6260-ABF2-C66D-B2E2564F64B8}"/>
              </a:ext>
            </a:extLst>
          </p:cNvPr>
          <p:cNvSpPr txBox="1"/>
          <p:nvPr/>
        </p:nvSpPr>
        <p:spPr>
          <a:xfrm>
            <a:off x="5638800" y="4507705"/>
            <a:ext cx="2174147" cy="1754326"/>
          </a:xfrm>
          <a:prstGeom prst="rect">
            <a:avLst/>
          </a:prstGeom>
          <a:noFill/>
        </p:spPr>
        <p:txBody>
          <a:bodyPr wrap="square" rtlCol="0">
            <a:spAutoFit/>
          </a:bodyPr>
          <a:lstStyle/>
          <a:p>
            <a:r>
              <a:rPr lang="en-US" dirty="0"/>
              <a:t>Makara Nevils</a:t>
            </a:r>
          </a:p>
          <a:p>
            <a:r>
              <a:rPr lang="en-US" dirty="0"/>
              <a:t>Michele Rook</a:t>
            </a:r>
          </a:p>
          <a:p>
            <a:r>
              <a:rPr lang="en-US" dirty="0"/>
              <a:t>Suzanne Sierra</a:t>
            </a:r>
          </a:p>
          <a:p>
            <a:r>
              <a:rPr lang="en-US" dirty="0"/>
              <a:t>Cindy Cherrix</a:t>
            </a:r>
          </a:p>
          <a:p>
            <a:r>
              <a:rPr lang="en-US" dirty="0"/>
              <a:t>Maryann Tolodziecki</a:t>
            </a:r>
          </a:p>
          <a:p>
            <a:r>
              <a:rPr lang="en-US" dirty="0"/>
              <a:t>Eric Newman</a:t>
            </a:r>
          </a:p>
        </p:txBody>
      </p:sp>
    </p:spTree>
    <p:extLst>
      <p:ext uri="{BB962C8B-B14F-4D97-AF65-F5344CB8AC3E}">
        <p14:creationId xmlns:p14="http://schemas.microsoft.com/office/powerpoint/2010/main" val="2009901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047050E5-2FF8-4BF3-8960-B72A5AAF36BF}"/>
              </a:ext>
            </a:extLst>
          </p:cNvPr>
          <p:cNvSpPr>
            <a:spLocks noChangeArrowheads="1"/>
          </p:cNvSpPr>
          <p:nvPr/>
        </p:nvSpPr>
        <p:spPr bwMode="auto">
          <a:xfrm>
            <a:off x="762000" y="130721"/>
            <a:ext cx="8382000" cy="738179"/>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2023 FEVS Results</a:t>
            </a:r>
            <a:endParaRPr kumimoji="0" lang="en-US" sz="32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63E8081A-4123-41F9-946A-B64B5C2AFB5C}"/>
              </a:ext>
            </a:extLst>
          </p:cNvPr>
          <p:cNvSpPr/>
          <p:nvPr/>
        </p:nvSpPr>
        <p:spPr>
          <a:xfrm>
            <a:off x="398272" y="4690287"/>
            <a:ext cx="4402328" cy="800219"/>
          </a:xfrm>
          <a:prstGeom prst="rect">
            <a:avLst/>
          </a:prstGeom>
        </p:spPr>
        <p:txBody>
          <a:bodyPr wrap="square">
            <a:spAutoFit/>
          </a:bodyPr>
          <a:lstStyle/>
          <a:p>
            <a:pPr marL="0" indent="0" fontAlgn="auto">
              <a:spcAft>
                <a:spcPts val="1200"/>
              </a:spcAft>
              <a:buClrTx/>
              <a:buNone/>
            </a:pPr>
            <a:endParaRPr lang="en-US" sz="1800" b="1" dirty="0">
              <a:latin typeface="Calibri" panose="020F0502020204030204" pitchFamily="34" charset="0"/>
              <a:cs typeface="Calibri" panose="020F0502020204030204" pitchFamily="34" charset="0"/>
            </a:endParaRPr>
          </a:p>
          <a:p>
            <a:pPr marL="0" indent="0" fontAlgn="auto">
              <a:spcAft>
                <a:spcPts val="1200"/>
              </a:spcAft>
              <a:buClrTx/>
              <a:buNone/>
            </a:pPr>
            <a:endParaRPr lang="en-US" sz="1800" dirty="0">
              <a:latin typeface="Calibri" panose="020F0502020204030204" pitchFamily="34" charset="0"/>
              <a:cs typeface="Calibri" panose="020F0502020204030204" pitchFamily="34" charset="0"/>
            </a:endParaRPr>
          </a:p>
        </p:txBody>
      </p:sp>
      <p:sp>
        <p:nvSpPr>
          <p:cNvPr id="18" name="Content Placeholder 3">
            <a:extLst>
              <a:ext uri="{FF2B5EF4-FFF2-40B4-BE49-F238E27FC236}">
                <a16:creationId xmlns:a16="http://schemas.microsoft.com/office/drawing/2014/main" id="{7462168D-192C-41C6-8FF9-BDEC001E2AC3}"/>
              </a:ext>
            </a:extLst>
          </p:cNvPr>
          <p:cNvSpPr txBox="1">
            <a:spLocks/>
          </p:cNvSpPr>
          <p:nvPr/>
        </p:nvSpPr>
        <p:spPr>
          <a:xfrm>
            <a:off x="285749" y="4062997"/>
            <a:ext cx="7924800" cy="138825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88620" indent="-342900" fontAlgn="auto">
              <a:spcAft>
                <a:spcPts val="0"/>
              </a:spcAft>
              <a:buClrTx/>
              <a:buSzPct val="10000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EC32193-65D5-ADE4-308C-26A79C0FDFD5}"/>
              </a:ext>
            </a:extLst>
          </p:cNvPr>
          <p:cNvPicPr>
            <a:picLocks noChangeAspect="1"/>
          </p:cNvPicPr>
          <p:nvPr/>
        </p:nvPicPr>
        <p:blipFill>
          <a:blip r:embed="rId2"/>
          <a:stretch>
            <a:fillRect/>
          </a:stretch>
        </p:blipFill>
        <p:spPr>
          <a:xfrm>
            <a:off x="548010" y="868900"/>
            <a:ext cx="8310241" cy="568430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9623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047050E5-2FF8-4BF3-8960-B72A5AAF36BF}"/>
              </a:ext>
            </a:extLst>
          </p:cNvPr>
          <p:cNvSpPr>
            <a:spLocks noChangeArrowheads="1"/>
          </p:cNvSpPr>
          <p:nvPr/>
        </p:nvSpPr>
        <p:spPr bwMode="auto">
          <a:xfrm>
            <a:off x="161829" y="69306"/>
            <a:ext cx="8982171" cy="738179"/>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FEVS Strengths &amp; Concerns</a:t>
            </a:r>
          </a:p>
        </p:txBody>
      </p:sp>
      <p:sp>
        <p:nvSpPr>
          <p:cNvPr id="19" name="Content Placeholder 3">
            <a:extLst>
              <a:ext uri="{FF2B5EF4-FFF2-40B4-BE49-F238E27FC236}">
                <a16:creationId xmlns:a16="http://schemas.microsoft.com/office/drawing/2014/main" id="{44B637E3-FDA2-4628-BDE5-A84065649E6D}"/>
              </a:ext>
            </a:extLst>
          </p:cNvPr>
          <p:cNvSpPr txBox="1">
            <a:spLocks/>
          </p:cNvSpPr>
          <p:nvPr/>
        </p:nvSpPr>
        <p:spPr>
          <a:xfrm>
            <a:off x="304800" y="1418793"/>
            <a:ext cx="8553450" cy="867207"/>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82880" indent="-182880" fontAlgn="auto">
              <a:spcAft>
                <a:spcPts val="0"/>
              </a:spcAft>
              <a:buClrTx/>
              <a:buSzPct val="100000"/>
              <a:buFont typeface="Arial" panose="020B0604020202020204" pitchFamily="34" charset="0"/>
              <a:buChar char="•"/>
            </a:pPr>
            <a:r>
              <a:rPr lang="en-US" sz="1600"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0723EF73-CC42-F76F-1AC1-0E1EFF5179DD}"/>
              </a:ext>
            </a:extLst>
          </p:cNvPr>
          <p:cNvSpPr txBox="1"/>
          <p:nvPr/>
        </p:nvSpPr>
        <p:spPr>
          <a:xfrm>
            <a:off x="1257300" y="990600"/>
            <a:ext cx="6629400"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Helvetica" pitchFamily="2" charset="0"/>
                <a:ea typeface="+mn-ea"/>
                <a:cs typeface="+mn-cs"/>
              </a:rPr>
              <a:t>GSFC OP Strengths </a:t>
            </a:r>
            <a:r>
              <a:rPr kumimoji="0" lang="en-US" sz="1600" b="0" i="1" u="none" strike="noStrike" kern="1200" cap="none" spc="0" normalizeH="0" baseline="0" noProof="0" dirty="0">
                <a:ln>
                  <a:noFill/>
                </a:ln>
                <a:solidFill>
                  <a:schemeClr val="accent1">
                    <a:lumMod val="50000"/>
                  </a:schemeClr>
                </a:solidFill>
                <a:effectLst/>
                <a:uLnTx/>
                <a:uFillTx/>
                <a:latin typeface="Helvetica" pitchFamily="2" charset="0"/>
                <a:ea typeface="+mn-ea"/>
                <a:cs typeface="+mn-cs"/>
              </a:rPr>
              <a:t> </a:t>
            </a:r>
            <a:endParaRPr kumimoji="0" lang="en-US" sz="1600" b="0" i="0" u="none" strike="noStrike" kern="1200" cap="none" spc="0" normalizeH="0" baseline="0" noProof="0" dirty="0">
              <a:ln>
                <a:noFill/>
              </a:ln>
              <a:solidFill>
                <a:schemeClr val="accent1">
                  <a:lumMod val="50000"/>
                </a:schemeClr>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mn-ea"/>
                <a:cs typeface="Times New Roman" panose="02020603050405020304" pitchFamily="18" charset="0"/>
              </a:rPr>
              <a:t>High Commitment to meeting mission/agency needs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mn-ea"/>
                <a:cs typeface="Times New Roman" panose="02020603050405020304" pitchFamily="18" charset="0"/>
              </a:rPr>
              <a:t>“My Work Unit” ratings are generally very high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mn-ea"/>
                <a:cs typeface="Times New Roman" panose="02020603050405020304" pitchFamily="18" charset="0"/>
              </a:rPr>
              <a:t>Teamwork is highly valued and appreciated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mn-ea"/>
                <a:cs typeface="Times New Roman" panose="02020603050405020304" pitchFamily="18" charset="0"/>
              </a:rPr>
              <a:t>Immediate Supervisors are rated highly. Respect, trust and confidence are all emphasized.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mn-ea"/>
                <a:cs typeface="Times New Roman" panose="02020603050405020304" pitchFamily="18" charset="0"/>
              </a:rPr>
              <a:t>Staff feel like the work is high-quality and contribute positively to the Agency performance</a:t>
            </a:r>
          </a:p>
          <a:p>
            <a:endParaRPr lang="en-US" dirty="0"/>
          </a:p>
        </p:txBody>
      </p:sp>
      <p:sp>
        <p:nvSpPr>
          <p:cNvPr id="3" name="TextBox 2">
            <a:extLst>
              <a:ext uri="{FF2B5EF4-FFF2-40B4-BE49-F238E27FC236}">
                <a16:creationId xmlns:a16="http://schemas.microsoft.com/office/drawing/2014/main" id="{EE442B3B-6261-1352-EA97-4E60597AD18F}"/>
              </a:ext>
            </a:extLst>
          </p:cNvPr>
          <p:cNvSpPr txBox="1"/>
          <p:nvPr/>
        </p:nvSpPr>
        <p:spPr>
          <a:xfrm>
            <a:off x="1257300" y="3512817"/>
            <a:ext cx="66294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lumMod val="50000"/>
                  </a:schemeClr>
                </a:solidFill>
                <a:effectLst/>
                <a:uLnTx/>
                <a:uFillTx/>
                <a:latin typeface="Helvetica" pitchFamily="2" charset="0"/>
                <a:ea typeface="+mn-ea"/>
                <a:cs typeface="+mn-cs"/>
              </a:rPr>
              <a:t>GSFC OP Concerns </a:t>
            </a:r>
            <a:endParaRPr kumimoji="0" lang="en-US" sz="1600" b="0" i="0" u="none" strike="noStrike" kern="1200" cap="none" spc="0" normalizeH="0" baseline="0" noProof="0" dirty="0">
              <a:ln>
                <a:noFill/>
              </a:ln>
              <a:solidFill>
                <a:schemeClr val="accent1">
                  <a:lumMod val="50000"/>
                </a:schemeClr>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Calibri" panose="020F0502020204030204" pitchFamily="34" charset="0"/>
                <a:cs typeface="Times New Roman" panose="02020603050405020304" pitchFamily="18" charset="0"/>
              </a:rPr>
              <a:t>Heavy workload and resulting burnout (Q73)</a:t>
            </a:r>
            <a:endParaRPr kumimoji="0" lang="en-US" sz="1600" b="0" i="0" u="none" strike="noStrike" kern="1200" cap="none" spc="0" normalizeH="0" baseline="0" noProof="0" dirty="0">
              <a:ln>
                <a:noFill/>
              </a:ln>
              <a:solidFill>
                <a:schemeClr val="accent1">
                  <a:lumMod val="50000"/>
                </a:schemeClr>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Calibri" panose="020F0502020204030204" pitchFamily="34" charset="0"/>
                <a:cs typeface="Times New Roman" panose="02020603050405020304" pitchFamily="18" charset="0"/>
              </a:rPr>
              <a:t>Significant decrease in Satisfaction (from 76% to 62%)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Calibri" panose="020F0502020204030204" pitchFamily="34" charset="0"/>
                <a:cs typeface="Times New Roman" panose="02020603050405020304" pitchFamily="18" charset="0"/>
              </a:rPr>
              <a:t>Differences in performance not recognized appropriately (Q39 and Q11)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Calibri" panose="020F0502020204030204" pitchFamily="34" charset="0"/>
                <a:cs typeface="Times New Roman" panose="02020603050405020304" pitchFamily="18" charset="0"/>
              </a:rPr>
              <a:t>Information flow down from </a:t>
            </a:r>
            <a:r>
              <a:rPr lang="en-US" sz="1600" dirty="0">
                <a:solidFill>
                  <a:schemeClr val="accent1">
                    <a:lumMod val="50000"/>
                  </a:schemeClr>
                </a:solidFill>
                <a:latin typeface="Helvetica Neue" panose="02000503000000020004"/>
                <a:ea typeface="Calibri" panose="020F0502020204030204" pitchFamily="34" charset="0"/>
                <a:cs typeface="Times New Roman" panose="02020603050405020304" pitchFamily="18" charset="0"/>
              </a:rPr>
              <a:t>Senior Leaders</a:t>
            </a: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Calibri" panose="020F0502020204030204" pitchFamily="34" charset="0"/>
                <a:cs typeface="Times New Roman" panose="02020603050405020304" pitchFamily="18" charset="0"/>
              </a:rPr>
              <a:t> </a:t>
            </a:r>
          </a:p>
          <a:p>
            <a:pPr marL="342900" indent="-342900" defTabSz="914400">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chemeClr val="accent1">
                    <a:lumMod val="50000"/>
                  </a:schemeClr>
                </a:solidFill>
                <a:effectLst/>
                <a:uLnTx/>
                <a:uFillTx/>
                <a:latin typeface="Helvetica Neue" panose="02000503000000020004"/>
                <a:ea typeface="Calibri" panose="020F0502020204030204" pitchFamily="34" charset="0"/>
                <a:cs typeface="Times New Roman" panose="02020603050405020304" pitchFamily="18" charset="0"/>
              </a:rPr>
              <a:t>Low confidence that issues reported in FEVs will result in improvements (Q21)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kumimoji="0" lang="en-US" sz="1600" b="0" i="0" u="none" strike="noStrike" kern="1200" cap="none" spc="0" normalizeH="0" baseline="0" noProof="0" dirty="0">
              <a:ln>
                <a:noFill/>
              </a:ln>
              <a:solidFill>
                <a:prstClr val="black"/>
              </a:solidFill>
              <a:effectLst/>
              <a:uLnTx/>
              <a:uFillTx/>
              <a:latin typeface="Helvetica Neue" panose="02000503000000020004"/>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90984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047050E5-2FF8-4BF3-8960-B72A5AAF36BF}"/>
              </a:ext>
            </a:extLst>
          </p:cNvPr>
          <p:cNvSpPr>
            <a:spLocks noChangeArrowheads="1"/>
          </p:cNvSpPr>
          <p:nvPr/>
        </p:nvSpPr>
        <p:spPr bwMode="auto">
          <a:xfrm>
            <a:off x="161829" y="69306"/>
            <a:ext cx="8982171" cy="738179"/>
          </a:xfrm>
          <a:prstGeom prst="rect">
            <a:avLst/>
          </a:prstGeom>
          <a:noFill/>
          <a:ln w="9525">
            <a:noFill/>
            <a:miter lim="800000"/>
            <a:headEnd/>
            <a:tailEnd/>
          </a:ln>
        </p:spPr>
        <p:txBody>
          <a:bodyPr lIns="0" tIns="0" rIns="0" bIns="0" anchor="ctr"/>
          <a:lstStyle/>
          <a:p>
            <a:pPr lvl="0" algn="ctr" eaLnBrk="1" hangingPunct="1">
              <a:spcAft>
                <a:spcPts val="1800"/>
              </a:spcAft>
            </a:pPr>
            <a:r>
              <a:rPr lang="en-US" sz="3200" b="1" cap="all" normalizeH="1" dirty="0">
                <a:solidFill>
                  <a:srgbClr val="663300"/>
                </a:solidFill>
                <a:latin typeface="Calibri" panose="020F0502020204030204" pitchFamily="34" charset="0"/>
                <a:cs typeface="Calibri" panose="020F0502020204030204" pitchFamily="34" charset="0"/>
              </a:rPr>
              <a:t>Improvements &amp; Next steps</a:t>
            </a:r>
          </a:p>
        </p:txBody>
      </p:sp>
      <p:sp>
        <p:nvSpPr>
          <p:cNvPr id="6" name="TextBox 7">
            <a:extLst>
              <a:ext uri="{FF2B5EF4-FFF2-40B4-BE49-F238E27FC236}">
                <a16:creationId xmlns:a16="http://schemas.microsoft.com/office/drawing/2014/main" id="{7C681749-CA92-4481-85CF-7D898CFC3B2E}"/>
              </a:ext>
            </a:extLst>
          </p:cNvPr>
          <p:cNvSpPr txBox="1"/>
          <p:nvPr/>
        </p:nvSpPr>
        <p:spPr>
          <a:xfrm>
            <a:off x="1981200" y="1219200"/>
            <a:ext cx="5499268" cy="477053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chemeClr val="accent1">
                    <a:lumMod val="50000"/>
                  </a:schemeClr>
                </a:solidFill>
                <a:latin typeface="Arial"/>
                <a:cs typeface="Arial"/>
              </a:rPr>
              <a:t>Telework Posture</a:t>
            </a:r>
            <a:br>
              <a:rPr lang="en-US" sz="2000" b="1" dirty="0">
                <a:solidFill>
                  <a:schemeClr val="accent1">
                    <a:lumMod val="50000"/>
                  </a:schemeClr>
                </a:solidFill>
                <a:latin typeface="Arial"/>
                <a:cs typeface="Arial"/>
              </a:rPr>
            </a:br>
            <a:br>
              <a:rPr lang="en-US" sz="2000" b="1" dirty="0">
                <a:solidFill>
                  <a:schemeClr val="accent1">
                    <a:lumMod val="50000"/>
                  </a:schemeClr>
                </a:solidFill>
                <a:latin typeface="Arial"/>
                <a:cs typeface="Arial"/>
              </a:rPr>
            </a:br>
            <a:r>
              <a:rPr lang="en-US" sz="2000" b="1" dirty="0">
                <a:solidFill>
                  <a:schemeClr val="accent1">
                    <a:lumMod val="50000"/>
                  </a:schemeClr>
                </a:solidFill>
                <a:latin typeface="Arial"/>
                <a:cs typeface="Arial"/>
              </a:rPr>
              <a:t>CAT Team</a:t>
            </a:r>
          </a:p>
          <a:p>
            <a:pPr marL="342900" indent="-342900">
              <a:buFont typeface="Arial" panose="020B0604020202020204" pitchFamily="34" charset="0"/>
              <a:buChar char="•"/>
            </a:pPr>
            <a:r>
              <a:rPr lang="en-US" b="1" dirty="0">
                <a:solidFill>
                  <a:schemeClr val="accent1">
                    <a:lumMod val="50000"/>
                  </a:schemeClr>
                </a:solidFill>
                <a:latin typeface="Arial"/>
                <a:cs typeface="Arial"/>
              </a:rPr>
              <a:t>Emphasis on actionable solutions</a:t>
            </a:r>
          </a:p>
          <a:p>
            <a:pPr marL="342900" indent="-342900">
              <a:buFont typeface="Arial" panose="020B0604020202020204" pitchFamily="34" charset="0"/>
              <a:buChar char="•"/>
            </a:pPr>
            <a:r>
              <a:rPr lang="en-US" b="1" dirty="0">
                <a:solidFill>
                  <a:schemeClr val="accent1">
                    <a:lumMod val="50000"/>
                  </a:schemeClr>
                </a:solidFill>
                <a:latin typeface="Arial"/>
                <a:cs typeface="Arial"/>
              </a:rPr>
              <a:t>Quarterly tracking and deliverable</a:t>
            </a:r>
          </a:p>
          <a:p>
            <a:pPr marL="342900" indent="-342900">
              <a:buFont typeface="Arial" panose="020B0604020202020204" pitchFamily="34" charset="0"/>
              <a:buChar char="•"/>
            </a:pPr>
            <a:r>
              <a:rPr lang="en-US" b="1" dirty="0">
                <a:solidFill>
                  <a:schemeClr val="accent1">
                    <a:lumMod val="50000"/>
                  </a:schemeClr>
                </a:solidFill>
                <a:latin typeface="Arial"/>
                <a:cs typeface="Arial"/>
              </a:rPr>
              <a:t>Focus on addressing concerns and largest negative responses</a:t>
            </a:r>
          </a:p>
          <a:p>
            <a:endParaRPr lang="en-US" sz="2000" b="1" dirty="0">
              <a:solidFill>
                <a:schemeClr val="accent1">
                  <a:lumMod val="50000"/>
                </a:schemeClr>
              </a:solidFill>
              <a:latin typeface="Arial"/>
              <a:cs typeface="Arial"/>
            </a:endParaRPr>
          </a:p>
          <a:p>
            <a:r>
              <a:rPr lang="en-US" b="1" dirty="0">
                <a:solidFill>
                  <a:schemeClr val="accent1">
                    <a:lumMod val="50000"/>
                  </a:schemeClr>
                </a:solidFill>
                <a:latin typeface="Arial" panose="020B0604020202020204" pitchFamily="34" charset="0"/>
                <a:cs typeface="Arial" panose="020B0604020202020204" pitchFamily="34" charset="0"/>
              </a:rPr>
              <a:t>New Systems</a:t>
            </a:r>
          </a:p>
          <a:p>
            <a:pPr marL="285750" indent="-285750">
              <a:buFont typeface="Arial" panose="020B0604020202020204" pitchFamily="34" charset="0"/>
              <a:buChar char="•"/>
            </a:pPr>
            <a:r>
              <a:rPr kumimoji="0" lang="en-US"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Better systems </a:t>
            </a:r>
            <a:r>
              <a:rPr lang="en-US" b="1" dirty="0">
                <a:solidFill>
                  <a:schemeClr val="accent1">
                    <a:lumMod val="50000"/>
                  </a:schemeClr>
                </a:solidFill>
                <a:latin typeface="Arial" panose="020B0604020202020204" pitchFamily="34" charset="0"/>
                <a:cs typeface="Arial" panose="020B0604020202020204" pitchFamily="34" charset="0"/>
              </a:rPr>
              <a:t>create efficiency</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cs typeface="Arial" panose="020B0604020202020204" pitchFamily="34" charset="0"/>
              </a:rPr>
              <a:t>Possible “Silver Bullet” </a:t>
            </a:r>
          </a:p>
          <a:p>
            <a:endParaRPr kumimoji="0" lang="en-US"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CO Forum</a:t>
            </a:r>
          </a:p>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cs typeface="Arial" panose="020B0604020202020204" pitchFamily="34" charset="0"/>
              </a:rPr>
              <a:t>Open format enables us to address existing and new issues</a:t>
            </a:r>
            <a:endParaRPr lang="en-US" sz="1600" b="1" i="0" dirty="0">
              <a:solidFill>
                <a:schemeClr val="accent1">
                  <a:lumMod val="50000"/>
                </a:schemeClr>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88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6FC7CF9-D617-A708-5E53-B79177647C57}"/>
              </a:ext>
            </a:extLst>
          </p:cNvPr>
          <p:cNvSpPr/>
          <p:nvPr/>
        </p:nvSpPr>
        <p:spPr>
          <a:xfrm>
            <a:off x="2438400" y="3429000"/>
            <a:ext cx="4893419" cy="2869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B957009-E34A-92DD-4252-1B2AE59CE51F}"/>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25</a:t>
            </a:fld>
            <a:endParaRPr lang="en-US">
              <a:solidFill>
                <a:prstClr val="black">
                  <a:tint val="75000"/>
                </a:prstClr>
              </a:solidFill>
            </a:endParaRPr>
          </a:p>
        </p:txBody>
      </p:sp>
      <p:sp>
        <p:nvSpPr>
          <p:cNvPr id="8" name="TextBox 7">
            <a:extLst>
              <a:ext uri="{FF2B5EF4-FFF2-40B4-BE49-F238E27FC236}">
                <a16:creationId xmlns:a16="http://schemas.microsoft.com/office/drawing/2014/main" id="{D5541851-98BC-1D2C-CCD3-E6DA1CB57BD3}"/>
              </a:ext>
            </a:extLst>
          </p:cNvPr>
          <p:cNvSpPr txBox="1"/>
          <p:nvPr/>
        </p:nvSpPr>
        <p:spPr>
          <a:xfrm>
            <a:off x="1312019" y="1676400"/>
            <a:ext cx="6019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lang="en-US" dirty="0"/>
          </a:p>
        </p:txBody>
      </p:sp>
      <p:sp>
        <p:nvSpPr>
          <p:cNvPr id="10" name="Rectangle 9">
            <a:extLst>
              <a:ext uri="{FF2B5EF4-FFF2-40B4-BE49-F238E27FC236}">
                <a16:creationId xmlns:a16="http://schemas.microsoft.com/office/drawing/2014/main" id="{13497C57-0E2E-87ED-7E34-AC5615028CBE}"/>
              </a:ext>
            </a:extLst>
          </p:cNvPr>
          <p:cNvSpPr/>
          <p:nvPr/>
        </p:nvSpPr>
        <p:spPr>
          <a:xfrm>
            <a:off x="1265609" y="351857"/>
            <a:ext cx="7391400" cy="2662805"/>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400" b="1" cap="all" normalizeH="1" dirty="0">
              <a:solidFill>
                <a:srgbClr val="C00000"/>
              </a:solidFill>
              <a:latin typeface="Calibri" panose="020F0502020204030204" pitchFamily="34" charset="0"/>
              <a:cs typeface="Calibri" panose="020F0502020204030204" pitchFamily="34" charset="0"/>
            </a:endParaRPr>
          </a:p>
          <a:p>
            <a:pPr algn="ctr"/>
            <a:r>
              <a:rPr lang="en-US" sz="3600" b="1" cap="all" normalizeH="1" dirty="0">
                <a:solidFill>
                  <a:srgbClr val="00B0F0"/>
                </a:solidFill>
                <a:latin typeface="Calibri" panose="020F0502020204030204" pitchFamily="34" charset="0"/>
                <a:cs typeface="Calibri" panose="020F0502020204030204" pitchFamily="34" charset="0"/>
              </a:rPr>
              <a:t>What is new in the world of systems</a:t>
            </a:r>
          </a:p>
        </p:txBody>
      </p:sp>
      <p:pic>
        <p:nvPicPr>
          <p:cNvPr id="3074" name="Picture 2" descr="System Integration Clipart System Integration Business - System Integration  - Png Download, clipart, png clipart | PNG.ToolXoX.com">
            <a:extLst>
              <a:ext uri="{FF2B5EF4-FFF2-40B4-BE49-F238E27FC236}">
                <a16:creationId xmlns:a16="http://schemas.microsoft.com/office/drawing/2014/main" id="{4D18F164-F0D2-50CD-6A63-5B73872EA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838" y="3694406"/>
            <a:ext cx="3134941" cy="233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8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06FE8B-8A67-04CC-342D-C721A576A4DE}"/>
              </a:ext>
            </a:extLst>
          </p:cNvPr>
          <p:cNvSpPr txBox="1">
            <a:spLocks/>
          </p:cNvSpPr>
          <p:nvPr/>
        </p:nvSpPr>
        <p:spPr>
          <a:xfrm>
            <a:off x="762000" y="685800"/>
            <a:ext cx="8382000" cy="919595"/>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30BFA16-864D-4847-6BA2-7EF7FD99B7C8}"/>
              </a:ext>
            </a:extLst>
          </p:cNvPr>
          <p:cNvSpPr>
            <a:spLocks noGrp="1"/>
          </p:cNvSpPr>
          <p:nvPr>
            <p:ph type="title"/>
          </p:nvPr>
        </p:nvSpPr>
        <p:spPr>
          <a:xfrm>
            <a:off x="1143000" y="685800"/>
            <a:ext cx="8001000" cy="919595"/>
          </a:xfrm>
        </p:spPr>
        <p:txBody>
          <a:bodyPr>
            <a:noAutofit/>
          </a:bodyPr>
          <a:lstStyle/>
          <a:p>
            <a:pPr algn="l"/>
            <a:r>
              <a:rPr lang="en-US" sz="2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E-Business Systems Office (EBSO) &amp;</a:t>
            </a:r>
            <a:br>
              <a:rPr lang="en-US" sz="2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Enterprise Procurement Business Process Analyst (EPBPA) </a:t>
            </a:r>
          </a:p>
        </p:txBody>
      </p:sp>
      <p:sp>
        <p:nvSpPr>
          <p:cNvPr id="4" name="AutoShape 2">
            <a:extLst>
              <a:ext uri="{FF2B5EF4-FFF2-40B4-BE49-F238E27FC236}">
                <a16:creationId xmlns:a16="http://schemas.microsoft.com/office/drawing/2014/main" id="{6080869A-352A-256F-2CC8-163F75B39C78}"/>
              </a:ext>
            </a:extLst>
          </p:cNvPr>
          <p:cNvSpPr>
            <a:spLocks noChangeAspect="1" noChangeArrowheads="1"/>
          </p:cNvSpPr>
          <p:nvPr/>
        </p:nvSpPr>
        <p:spPr bwMode="auto">
          <a:xfrm>
            <a:off x="1724890" y="2516332"/>
            <a:ext cx="1596737" cy="15967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4">
            <a:extLst>
              <a:ext uri="{FF2B5EF4-FFF2-40B4-BE49-F238E27FC236}">
                <a16:creationId xmlns:a16="http://schemas.microsoft.com/office/drawing/2014/main" id="{0DB8C886-C880-CB8E-D8E9-25543C30E261}"/>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AutoShape 6">
            <a:extLst>
              <a:ext uri="{FF2B5EF4-FFF2-40B4-BE49-F238E27FC236}">
                <a16:creationId xmlns:a16="http://schemas.microsoft.com/office/drawing/2014/main" id="{2D81660D-572D-8B4B-CD4C-40A1EDE6CF30}"/>
              </a:ext>
            </a:extLst>
          </p:cNvPr>
          <p:cNvSpPr>
            <a:spLocks noChangeAspect="1" noChangeArrowheads="1"/>
          </p:cNvSpPr>
          <p:nvPr/>
        </p:nvSpPr>
        <p:spPr bwMode="auto">
          <a:xfrm>
            <a:off x="4572000" y="34290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8">
            <a:extLst>
              <a:ext uri="{FF2B5EF4-FFF2-40B4-BE49-F238E27FC236}">
                <a16:creationId xmlns:a16="http://schemas.microsoft.com/office/drawing/2014/main" id="{2FC35948-6B3D-5770-2AC8-6B476AFF9204}"/>
              </a:ext>
            </a:extLst>
          </p:cNvPr>
          <p:cNvSpPr>
            <a:spLocks noChangeAspect="1" noChangeArrowheads="1"/>
          </p:cNvSpPr>
          <p:nvPr/>
        </p:nvSpPr>
        <p:spPr bwMode="auto">
          <a:xfrm>
            <a:off x="3321627" y="2744932"/>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id="{5523BB5C-A81C-001E-142B-528FD15F1F0E}"/>
              </a:ext>
            </a:extLst>
          </p:cNvPr>
          <p:cNvSpPr txBox="1"/>
          <p:nvPr/>
        </p:nvSpPr>
        <p:spPr>
          <a:xfrm>
            <a:off x="1219200" y="1905506"/>
            <a:ext cx="7696200" cy="4178067"/>
          </a:xfrm>
          <a:prstGeom prst="rect">
            <a:avLst/>
          </a:prstGeom>
          <a:noFill/>
        </p:spPr>
        <p:txBody>
          <a:bodyPr wrap="square">
            <a:spAutoFit/>
          </a:bodyPr>
          <a:lstStyle/>
          <a:p>
            <a:pPr marL="214313" indent="-214313">
              <a:buFont typeface="Wingdings" panose="05000000000000000000" pitchFamily="2" charset="2"/>
              <a:buChar char="Ø"/>
            </a:pPr>
            <a:r>
              <a:rPr lang="en-US" sz="1400" dirty="0">
                <a:solidFill>
                  <a:srgbClr val="242424"/>
                </a:solidFill>
                <a:latin typeface="Arial" panose="020B0604020202020204" pitchFamily="34" charset="0"/>
                <a:cs typeface="Arial" panose="020B0604020202020204" pitchFamily="34" charset="0"/>
              </a:rPr>
              <a:t>The E-Business Systems Office (EBSO) was established under OP’s Enterprise Service and Analysis Division (ESAD) to provide E-Business support at an Enterprise level</a:t>
            </a:r>
          </a:p>
          <a:p>
            <a:endParaRPr lang="en-US" sz="1400" dirty="0">
              <a:solidFill>
                <a:srgbClr val="242424"/>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US" sz="1400" dirty="0">
                <a:solidFill>
                  <a:srgbClr val="242424"/>
                </a:solidFill>
                <a:latin typeface="Arial" panose="020B0604020202020204" pitchFamily="34" charset="0"/>
                <a:cs typeface="Arial" panose="020B0604020202020204" pitchFamily="34" charset="0"/>
              </a:rPr>
              <a:t>The EBSO has cognizance over:</a:t>
            </a:r>
          </a:p>
          <a:p>
            <a:pPr marL="557213" lvl="1" indent="-214313">
              <a:buFont typeface="Courier New" panose="02070309020205020404" pitchFamily="49" charset="0"/>
              <a:buChar char="o"/>
            </a:pPr>
            <a:r>
              <a:rPr lang="en-US" sz="1400" dirty="0">
                <a:solidFill>
                  <a:srgbClr val="242424"/>
                </a:solidFill>
                <a:latin typeface="Arial" panose="020B0604020202020204" pitchFamily="34" charset="0"/>
                <a:cs typeface="Arial" panose="020B0604020202020204" pitchFamily="34" charset="0"/>
              </a:rPr>
              <a:t>E-Business </a:t>
            </a:r>
            <a:r>
              <a:rPr lang="en-US" sz="1400" b="1" dirty="0">
                <a:solidFill>
                  <a:srgbClr val="242424"/>
                </a:solidFill>
                <a:latin typeface="Arial" panose="020B0604020202020204" pitchFamily="34" charset="0"/>
                <a:cs typeface="Arial" panose="020B0604020202020204" pitchFamily="34" charset="0"/>
              </a:rPr>
              <a:t>procurement</a:t>
            </a:r>
            <a:r>
              <a:rPr lang="en-US" sz="1400" dirty="0">
                <a:solidFill>
                  <a:srgbClr val="242424"/>
                </a:solidFill>
                <a:latin typeface="Arial" panose="020B0604020202020204" pitchFamily="34" charset="0"/>
                <a:cs typeface="Arial" panose="020B0604020202020204" pitchFamily="34" charset="0"/>
              </a:rPr>
              <a:t> systems that enable the acquisition workforce at NASA</a:t>
            </a:r>
          </a:p>
          <a:p>
            <a:pPr marL="900113" lvl="2" indent="-214313">
              <a:buFont typeface="Wingdings" panose="05000000000000000000" pitchFamily="2" charset="2"/>
              <a:buChar char="§"/>
            </a:pPr>
            <a:r>
              <a:rPr lang="en-US" sz="1400" i="1" dirty="0">
                <a:solidFill>
                  <a:srgbClr val="242424"/>
                </a:solidFill>
                <a:latin typeface="Arial" panose="020B0604020202020204" pitchFamily="34" charset="0"/>
                <a:cs typeface="Arial" panose="020B0604020202020204" pitchFamily="34" charset="0"/>
              </a:rPr>
              <a:t>SAP is a core financial system supported by the Applications and Platform Services (APS) Office</a:t>
            </a:r>
          </a:p>
          <a:p>
            <a:pPr marL="557213" lvl="1" indent="-214313">
              <a:buFont typeface="Courier New" panose="02070309020205020404" pitchFamily="49" charset="0"/>
              <a:buChar char="o"/>
            </a:pPr>
            <a:r>
              <a:rPr lang="en-US" sz="1400" dirty="0">
                <a:solidFill>
                  <a:srgbClr val="242424"/>
                </a:solidFill>
                <a:latin typeface="Arial" panose="020B0604020202020204" pitchFamily="34" charset="0"/>
                <a:cs typeface="Arial" panose="020B0604020202020204" pitchFamily="34" charset="0"/>
              </a:rPr>
              <a:t>Internal and external OP websites</a:t>
            </a:r>
          </a:p>
          <a:p>
            <a:pPr marL="557213" lvl="1" indent="-214313">
              <a:buFont typeface="Courier New" panose="02070309020205020404" pitchFamily="49" charset="0"/>
              <a:buChar char="o"/>
            </a:pPr>
            <a:r>
              <a:rPr lang="en-US" sz="1400" dirty="0">
                <a:solidFill>
                  <a:srgbClr val="242424"/>
                </a:solidFill>
                <a:latin typeface="Arial" panose="020B0604020202020204" pitchFamily="34" charset="0"/>
                <a:cs typeface="Arial" panose="020B0604020202020204" pitchFamily="34" charset="0"/>
              </a:rPr>
              <a:t>All efforts to define and govern system data (standardization and analysis) used to manage OP services </a:t>
            </a:r>
          </a:p>
          <a:p>
            <a:pPr marL="557213" lvl="1" indent="-214313">
              <a:buFont typeface="Courier New" panose="02070309020205020404" pitchFamily="49" charset="0"/>
              <a:buChar char="o"/>
            </a:pPr>
            <a:r>
              <a:rPr lang="en-US" sz="1400" dirty="0">
                <a:solidFill>
                  <a:srgbClr val="242424"/>
                </a:solidFill>
                <a:latin typeface="Arial" panose="020B0604020202020204" pitchFamily="34" charset="0"/>
                <a:cs typeface="Arial" panose="020B0604020202020204" pitchFamily="34" charset="0"/>
              </a:rPr>
              <a:t>The creation of Procurement dashboards, metrics, and other analytical data tools to provide greater insight into the procurement function across the Enterprise</a:t>
            </a:r>
          </a:p>
          <a:p>
            <a:endParaRPr lang="en-US" sz="1400" dirty="0">
              <a:latin typeface="Arial" panose="020B0604020202020204" pitchFamily="34" charset="0"/>
              <a:ea typeface="Comic Sans MS" panose="030F0702030302020204" pitchFamily="66" charset="0"/>
              <a:cs typeface="Arial" panose="020B0604020202020204" pitchFamily="34" charset="0"/>
            </a:endParaRPr>
          </a:p>
          <a:p>
            <a:pPr marL="214313" indent="-214313">
              <a:buFont typeface="Wingdings" panose="05000000000000000000" pitchFamily="2" charset="2"/>
              <a:buChar char="Ø"/>
            </a:pPr>
            <a:r>
              <a:rPr lang="en-US" sz="1400" dirty="0">
                <a:solidFill>
                  <a:srgbClr val="242424"/>
                </a:solidFill>
                <a:latin typeface="Arial" panose="020B0604020202020204" pitchFamily="34" charset="0"/>
                <a:cs typeface="Arial" panose="020B0604020202020204" pitchFamily="34" charset="0"/>
              </a:rPr>
              <a:t>Each Center has an Enterprise Procurement Business Process Analyst (</a:t>
            </a:r>
            <a:r>
              <a:rPr lang="en-US" sz="1400" dirty="0">
                <a:latin typeface="Arial" panose="020B0604020202020204" pitchFamily="34" charset="0"/>
                <a:ea typeface="Comic Sans MS" panose="030F0702030302020204" pitchFamily="66" charset="0"/>
                <a:cs typeface="Arial" panose="020B0604020202020204" pitchFamily="34" charset="0"/>
              </a:rPr>
              <a:t>EPBPA) to serve as the Center focal point and liaison for all EBSO supported applications and data, and the Center advocate assisting in the integration of E-Business efforts and developing optimized strategies for enterprise OP Solutions and E-Business initiatives  </a:t>
            </a:r>
          </a:p>
          <a:p>
            <a:endParaRPr lang="en-US" sz="1400" dirty="0">
              <a:solidFill>
                <a:srgbClr val="242424"/>
              </a:solidFill>
              <a:latin typeface="Arial" panose="020B0604020202020204" pitchFamily="34" charset="0"/>
              <a:cs typeface="Arial" panose="020B0604020202020204" pitchFamily="34" charset="0"/>
            </a:endParaRPr>
          </a:p>
          <a:p>
            <a:endParaRPr lang="en-US" sz="1400" dirty="0">
              <a:solidFill>
                <a:srgbClr val="2424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288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90F2EC-043B-B3B5-8708-1A19CF00175B}"/>
              </a:ext>
            </a:extLst>
          </p:cNvPr>
          <p:cNvSpPr txBox="1">
            <a:spLocks/>
          </p:cNvSpPr>
          <p:nvPr/>
        </p:nvSpPr>
        <p:spPr>
          <a:xfrm>
            <a:off x="842744" y="685800"/>
            <a:ext cx="8301256" cy="636283"/>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5C7909E-E17C-BCA8-9E9E-48BBB8D0238A}"/>
              </a:ext>
            </a:extLst>
          </p:cNvPr>
          <p:cNvSpPr/>
          <p:nvPr/>
        </p:nvSpPr>
        <p:spPr>
          <a:xfrm>
            <a:off x="0" y="3352798"/>
            <a:ext cx="609600" cy="7573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06A78FF-A9A8-4BD3-36C0-42BFC42DED3B}"/>
              </a:ext>
            </a:extLst>
          </p:cNvPr>
          <p:cNvSpPr/>
          <p:nvPr/>
        </p:nvSpPr>
        <p:spPr>
          <a:xfrm>
            <a:off x="457200" y="3352799"/>
            <a:ext cx="730209" cy="490757"/>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C0356B0-4290-839E-D797-378751C90C8B}"/>
              </a:ext>
            </a:extLst>
          </p:cNvPr>
          <p:cNvSpPr/>
          <p:nvPr/>
        </p:nvSpPr>
        <p:spPr>
          <a:xfrm>
            <a:off x="1" y="3776698"/>
            <a:ext cx="1187409" cy="2090702"/>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FC982-CD7A-ACF9-6079-7BEB397331F6}"/>
              </a:ext>
            </a:extLst>
          </p:cNvPr>
          <p:cNvSpPr>
            <a:spLocks noGrp="1"/>
          </p:cNvSpPr>
          <p:nvPr>
            <p:ph type="title"/>
          </p:nvPr>
        </p:nvSpPr>
        <p:spPr>
          <a:xfrm>
            <a:off x="982133" y="685800"/>
            <a:ext cx="7704667" cy="636283"/>
          </a:xfrm>
        </p:spPr>
        <p:txBody>
          <a:bodyPr>
            <a:noAutofit/>
          </a:bodyPr>
          <a:lstStyle/>
          <a:p>
            <a:pPr algn="l"/>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EBSO Activities In-Flight</a:t>
            </a:r>
          </a:p>
        </p:txBody>
      </p:sp>
      <p:pic>
        <p:nvPicPr>
          <p:cNvPr id="7" name="Picture 6" descr="Timeline&#10;&#10;Description automatically generated">
            <a:extLst>
              <a:ext uri="{FF2B5EF4-FFF2-40B4-BE49-F238E27FC236}">
                <a16:creationId xmlns:a16="http://schemas.microsoft.com/office/drawing/2014/main" id="{B70340F0-AB0F-A21F-5142-97D1D51DA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8" y="1795498"/>
            <a:ext cx="9088288" cy="4071902"/>
          </a:xfrm>
          <a:prstGeom prst="rect">
            <a:avLst/>
          </a:prstGeom>
        </p:spPr>
      </p:pic>
    </p:spTree>
    <p:extLst>
      <p:ext uri="{BB962C8B-B14F-4D97-AF65-F5344CB8AC3E}">
        <p14:creationId xmlns:p14="http://schemas.microsoft.com/office/powerpoint/2010/main" val="2967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ext&#10;&#10;Description automatically generated">
            <a:extLst>
              <a:ext uri="{FF2B5EF4-FFF2-40B4-BE49-F238E27FC236}">
                <a16:creationId xmlns:a16="http://schemas.microsoft.com/office/drawing/2014/main" id="{68681D68-263C-A803-20ED-01A499D2855C}"/>
              </a:ext>
            </a:extLst>
          </p:cNvPr>
          <p:cNvPicPr>
            <a:picLocks noGrp="1" noChangeAspect="1"/>
          </p:cNvPicPr>
          <p:nvPr>
            <p:ph idx="1"/>
          </p:nvPr>
        </p:nvPicPr>
        <p:blipFill rotWithShape="1">
          <a:blip r:embed="rId2"/>
          <a:srcRect l="6667" t="13262" r="3333" b="14832"/>
          <a:stretch/>
        </p:blipFill>
        <p:spPr>
          <a:xfrm>
            <a:off x="787516" y="1577015"/>
            <a:ext cx="8356484" cy="4214185"/>
          </a:xfrm>
          <a:prstGeom prst="rect">
            <a:avLst/>
          </a:prstGeom>
        </p:spPr>
      </p:pic>
      <p:sp>
        <p:nvSpPr>
          <p:cNvPr id="2" name="Title 1">
            <a:extLst>
              <a:ext uri="{FF2B5EF4-FFF2-40B4-BE49-F238E27FC236}">
                <a16:creationId xmlns:a16="http://schemas.microsoft.com/office/drawing/2014/main" id="{9A5BEFAC-6053-101E-6EAF-83B3E359213A}"/>
              </a:ext>
            </a:extLst>
          </p:cNvPr>
          <p:cNvSpPr txBox="1">
            <a:spLocks/>
          </p:cNvSpPr>
          <p:nvPr/>
        </p:nvSpPr>
        <p:spPr>
          <a:xfrm>
            <a:off x="787516" y="724366"/>
            <a:ext cx="8356484" cy="852649"/>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NASA Integrated Enterprise Environment (NIEE)</a:t>
            </a:r>
            <a:b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NASA Enterprise Acquisition Repository (NEAR)</a:t>
            </a:r>
          </a:p>
        </p:txBody>
      </p:sp>
    </p:spTree>
    <p:extLst>
      <p:ext uri="{BB962C8B-B14F-4D97-AF65-F5344CB8AC3E}">
        <p14:creationId xmlns:p14="http://schemas.microsoft.com/office/powerpoint/2010/main" val="145185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FB59028-06E5-2125-DD13-F637FF354EB0}"/>
              </a:ext>
            </a:extLst>
          </p:cNvPr>
          <p:cNvSpPr txBox="1">
            <a:spLocks/>
          </p:cNvSpPr>
          <p:nvPr/>
        </p:nvSpPr>
        <p:spPr>
          <a:xfrm>
            <a:off x="842744" y="685800"/>
            <a:ext cx="8301256" cy="636283"/>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24BF9A7-C21C-E132-3167-48CC09DE157B}"/>
              </a:ext>
            </a:extLst>
          </p:cNvPr>
          <p:cNvSpPr>
            <a:spLocks noGrp="1"/>
          </p:cNvSpPr>
          <p:nvPr>
            <p:ph type="title"/>
          </p:nvPr>
        </p:nvSpPr>
        <p:spPr>
          <a:xfrm>
            <a:off x="977594" y="457201"/>
            <a:ext cx="8166406" cy="1096043"/>
          </a:xfrm>
        </p:spPr>
        <p:txBody>
          <a:bodyPr>
            <a:noAutofit/>
          </a:bodyPr>
          <a:lstStyle/>
          <a:p>
            <a:pPr algn="l"/>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NASA Enterprise Acquisition Repository (NEAR)</a:t>
            </a:r>
          </a:p>
        </p:txBody>
      </p:sp>
      <p:sp>
        <p:nvSpPr>
          <p:cNvPr id="7" name="TextBox 6">
            <a:extLst>
              <a:ext uri="{FF2B5EF4-FFF2-40B4-BE49-F238E27FC236}">
                <a16:creationId xmlns:a16="http://schemas.microsoft.com/office/drawing/2014/main" id="{0A8C3451-9008-F935-9814-0F390C678437}"/>
              </a:ext>
            </a:extLst>
          </p:cNvPr>
          <p:cNvSpPr txBox="1"/>
          <p:nvPr/>
        </p:nvSpPr>
        <p:spPr>
          <a:xfrm>
            <a:off x="977594" y="1443023"/>
            <a:ext cx="6273138" cy="715581"/>
          </a:xfrm>
          <a:prstGeom prst="rect">
            <a:avLst/>
          </a:prstGeom>
          <a:noFill/>
        </p:spPr>
        <p:txBody>
          <a:bodyPr wrap="square">
            <a:spAutoFit/>
          </a:bodyPr>
          <a:lstStyle/>
          <a:p>
            <a:pPr marL="214313" indent="-214313">
              <a:buFont typeface="Wingdings" panose="05000000000000000000" pitchFamily="2" charset="2"/>
              <a:buChar char="Ø"/>
            </a:pPr>
            <a:r>
              <a:rPr lang="en-US" sz="1350" dirty="0">
                <a:latin typeface="Arial" panose="020B0604020202020204" pitchFamily="34" charset="0"/>
                <a:cs typeface="Arial" panose="020B0604020202020204" pitchFamily="34" charset="0"/>
              </a:rPr>
              <a:t>Targeted to Go-Live at Pilot Center/MSFC &amp; HQ OP April/May 2024</a:t>
            </a:r>
          </a:p>
          <a:p>
            <a:pPr marL="214313" indent="-214313">
              <a:buFont typeface="Wingdings" panose="05000000000000000000" pitchFamily="2" charset="2"/>
              <a:buChar char="Ø"/>
            </a:pPr>
            <a:r>
              <a:rPr lang="en-US" sz="1350" dirty="0">
                <a:latin typeface="Arial" panose="020B0604020202020204" pitchFamily="34" charset="0"/>
                <a:cs typeface="Arial" panose="020B0604020202020204" pitchFamily="34" charset="0"/>
              </a:rPr>
              <a:t>Targeted to Go-Live at Remaining Centers by October 2024</a:t>
            </a:r>
          </a:p>
          <a:p>
            <a:pPr algn="l" rtl="0" fontAlgn="base">
              <a:buFont typeface="Arial" panose="020B0604020202020204" pitchFamily="34" charset="0"/>
              <a:buChar char="•"/>
            </a:pPr>
            <a:endParaRPr lang="en-US" sz="1350" dirty="0">
              <a:solidFill>
                <a:srgbClr val="0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488BB22-82A0-F14D-3C91-E7D1B8C150A3}"/>
              </a:ext>
            </a:extLst>
          </p:cNvPr>
          <p:cNvSpPr txBox="1"/>
          <p:nvPr/>
        </p:nvSpPr>
        <p:spPr>
          <a:xfrm>
            <a:off x="977595" y="2057400"/>
            <a:ext cx="7785406" cy="1962076"/>
          </a:xfrm>
          <a:prstGeom prst="rect">
            <a:avLst/>
          </a:prstGeom>
          <a:noFill/>
        </p:spPr>
        <p:txBody>
          <a:bodyPr wrap="square">
            <a:spAutoFit/>
          </a:bodyPr>
          <a:lstStyle/>
          <a:p>
            <a:pPr algn="l" rtl="0" fontAlgn="base"/>
            <a:r>
              <a:rPr lang="en-US" sz="1350" dirty="0">
                <a:solidFill>
                  <a:srgbClr val="000000"/>
                </a:solidFill>
                <a:latin typeface="Arial" panose="020B0604020202020204" pitchFamily="34" charset="0"/>
                <a:cs typeface="Arial" panose="020B0604020202020204" pitchFamily="34" charset="0"/>
              </a:rPr>
              <a:t>Some Highlights:</a:t>
            </a:r>
          </a:p>
          <a:p>
            <a:pPr marL="557213" lvl="1" indent="-214313" fontAlgn="base">
              <a:buFont typeface="Courier New" panose="02070309020205020404" pitchFamily="49" charset="0"/>
              <a:buChar char="o"/>
            </a:pPr>
            <a:r>
              <a:rPr lang="en-US" sz="1350" dirty="0">
                <a:solidFill>
                  <a:srgbClr val="000000"/>
                </a:solidFill>
                <a:latin typeface="Arial" panose="020B0604020202020204" pitchFamily="34" charset="0"/>
                <a:cs typeface="Arial" panose="020B0604020202020204" pitchFamily="34" charset="0"/>
              </a:rPr>
              <a:t>Microsoft SharePoint Based</a:t>
            </a:r>
          </a:p>
          <a:p>
            <a:pPr marL="557213" lvl="1" indent="-214313" fontAlgn="base">
              <a:buFont typeface="Courier New" panose="02070309020205020404" pitchFamily="49" charset="0"/>
              <a:buChar char="o"/>
            </a:pPr>
            <a:r>
              <a:rPr lang="en-US" sz="1350" dirty="0">
                <a:solidFill>
                  <a:srgbClr val="000000"/>
                </a:solidFill>
                <a:latin typeface="Arial" panose="020B0604020202020204" pitchFamily="34" charset="0"/>
                <a:cs typeface="Arial" panose="020B0604020202020204" pitchFamily="34" charset="0"/>
              </a:rPr>
              <a:t>Contract Folder Creation w/Filtering and Bookmarking​ Actions for Quick Access</a:t>
            </a:r>
          </a:p>
          <a:p>
            <a:pPr marL="557213" lvl="1" indent="-214313" fontAlgn="base">
              <a:buFont typeface="Courier New" panose="02070309020205020404" pitchFamily="49" charset="0"/>
              <a:buChar char="o"/>
            </a:pPr>
            <a:r>
              <a:rPr lang="en-US" sz="1350" dirty="0">
                <a:solidFill>
                  <a:srgbClr val="000000"/>
                </a:solidFill>
                <a:latin typeface="Arial" panose="020B0604020202020204" pitchFamily="34" charset="0"/>
                <a:cs typeface="Arial" panose="020B0604020202020204" pitchFamily="34" charset="0"/>
              </a:rPr>
              <a:t>Automatic Milestones Tracking and Reports​</a:t>
            </a:r>
          </a:p>
          <a:p>
            <a:pPr marL="557213" lvl="1" indent="-214313" fontAlgn="base">
              <a:buFont typeface="Courier New" panose="02070309020205020404" pitchFamily="49" charset="0"/>
              <a:buChar char="o"/>
            </a:pPr>
            <a:r>
              <a:rPr lang="en-US" sz="1350" dirty="0">
                <a:latin typeface="Arial" panose="020B0604020202020204" pitchFamily="34" charset="0"/>
                <a:cs typeface="Arial" panose="020B0604020202020204" pitchFamily="34" charset="0"/>
              </a:rPr>
              <a:t>Contract File Summary</a:t>
            </a:r>
          </a:p>
          <a:p>
            <a:pPr marL="557213" lvl="1" indent="-214313" fontAlgn="base">
              <a:buFont typeface="Courier New" panose="02070309020205020404" pitchFamily="49" charset="0"/>
              <a:buChar char="o"/>
            </a:pPr>
            <a:r>
              <a:rPr lang="en-US" sz="1350" dirty="0">
                <a:latin typeface="Arial" panose="020B0604020202020204" pitchFamily="34" charset="0"/>
                <a:cs typeface="Arial" panose="020B0604020202020204" pitchFamily="34" charset="0"/>
              </a:rPr>
              <a:t>Generalized document routing will be provided for COs to select up to 20 end-users at a time to review, concur, approve a document; Routing will allow for parallel and sequential reviews.</a:t>
            </a:r>
          </a:p>
          <a:p>
            <a:pPr marL="557213" lvl="1" indent="-214313" fontAlgn="base">
              <a:buFont typeface="Courier New" panose="02070309020205020404" pitchFamily="49" charset="0"/>
              <a:buChar char="o"/>
            </a:pPr>
            <a:r>
              <a:rPr lang="en-US" sz="1350" dirty="0">
                <a:latin typeface="Arial" panose="020B0604020202020204" pitchFamily="34" charset="0"/>
                <a:cs typeface="Arial" panose="020B0604020202020204" pitchFamily="34" charset="0"/>
              </a:rPr>
              <a:t>Integrated Reporting via Dashboards</a:t>
            </a:r>
          </a:p>
          <a:p>
            <a:pPr lvl="1" fontAlgn="base"/>
            <a:endParaRPr lang="en-US" sz="135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F7B6C0BF-9F72-08FD-F499-B5EE1D248121}"/>
              </a:ext>
            </a:extLst>
          </p:cNvPr>
          <p:cNvPicPr>
            <a:picLocks noChangeAspect="1"/>
          </p:cNvPicPr>
          <p:nvPr/>
        </p:nvPicPr>
        <p:blipFill rotWithShape="1">
          <a:blip r:embed="rId2"/>
          <a:srcRect b="2357"/>
          <a:stretch/>
        </p:blipFill>
        <p:spPr>
          <a:xfrm>
            <a:off x="4267200" y="3763129"/>
            <a:ext cx="4733848" cy="3094871"/>
          </a:xfrm>
          <a:prstGeom prst="rect">
            <a:avLst/>
          </a:prstGeom>
        </p:spPr>
      </p:pic>
    </p:spTree>
    <p:extLst>
      <p:ext uri="{BB962C8B-B14F-4D97-AF65-F5344CB8AC3E}">
        <p14:creationId xmlns:p14="http://schemas.microsoft.com/office/powerpoint/2010/main" val="15981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6FC7CF9-D617-A708-5E53-B79177647C57}"/>
              </a:ext>
            </a:extLst>
          </p:cNvPr>
          <p:cNvSpPr/>
          <p:nvPr/>
        </p:nvSpPr>
        <p:spPr>
          <a:xfrm>
            <a:off x="2590800" y="3429000"/>
            <a:ext cx="4741019" cy="2869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B957009-E34A-92DD-4252-1B2AE59CE51F}"/>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3</a:t>
            </a:fld>
            <a:endParaRPr lang="en-US">
              <a:solidFill>
                <a:prstClr val="black">
                  <a:tint val="75000"/>
                </a:prstClr>
              </a:solidFill>
            </a:endParaRPr>
          </a:p>
        </p:txBody>
      </p:sp>
      <p:sp>
        <p:nvSpPr>
          <p:cNvPr id="8" name="TextBox 7">
            <a:extLst>
              <a:ext uri="{FF2B5EF4-FFF2-40B4-BE49-F238E27FC236}">
                <a16:creationId xmlns:a16="http://schemas.microsoft.com/office/drawing/2014/main" id="{D5541851-98BC-1D2C-CCD3-E6DA1CB57BD3}"/>
              </a:ext>
            </a:extLst>
          </p:cNvPr>
          <p:cNvSpPr txBox="1"/>
          <p:nvPr/>
        </p:nvSpPr>
        <p:spPr>
          <a:xfrm>
            <a:off x="1312019" y="1676400"/>
            <a:ext cx="601980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lang="en-US" dirty="0"/>
          </a:p>
        </p:txBody>
      </p:sp>
      <p:sp>
        <p:nvSpPr>
          <p:cNvPr id="10" name="Rectangle 9">
            <a:extLst>
              <a:ext uri="{FF2B5EF4-FFF2-40B4-BE49-F238E27FC236}">
                <a16:creationId xmlns:a16="http://schemas.microsoft.com/office/drawing/2014/main" id="{13497C57-0E2E-87ED-7E34-AC5615028CBE}"/>
              </a:ext>
            </a:extLst>
          </p:cNvPr>
          <p:cNvSpPr/>
          <p:nvPr/>
        </p:nvSpPr>
        <p:spPr>
          <a:xfrm>
            <a:off x="1312019" y="244474"/>
            <a:ext cx="7391400" cy="2662805"/>
          </a:xfrm>
          <a:prstGeom prst="rect">
            <a:avLst/>
          </a:prstGeom>
          <a:solidFill>
            <a:srgbClr val="DDD9C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400" b="1" cap="all" normalizeH="1" dirty="0">
              <a:solidFill>
                <a:srgbClr val="C00000"/>
              </a:solidFill>
              <a:latin typeface="Calibri" panose="020F0502020204030204" pitchFamily="34" charset="0"/>
              <a:cs typeface="Calibri" panose="020F0502020204030204" pitchFamily="34" charset="0"/>
            </a:endParaRPr>
          </a:p>
          <a:p>
            <a:pPr algn="ctr"/>
            <a:r>
              <a:rPr lang="en-US" sz="3600" b="1" cap="all" normalizeH="1" dirty="0">
                <a:solidFill>
                  <a:srgbClr val="00B0F0"/>
                </a:solidFill>
                <a:latin typeface="Calibri" panose="020F0502020204030204" pitchFamily="34" charset="0"/>
                <a:cs typeface="Calibri" panose="020F0502020204030204" pitchFamily="34" charset="0"/>
              </a:rPr>
              <a:t>2023 Year in Review</a:t>
            </a:r>
          </a:p>
          <a:p>
            <a:pPr algn="ctr"/>
            <a:endParaRPr lang="en-US" sz="3600" b="1" cap="all" normalizeH="1" dirty="0">
              <a:solidFill>
                <a:srgbClr val="00B0F0"/>
              </a:solidFill>
              <a:latin typeface="Calibri" panose="020F0502020204030204" pitchFamily="34" charset="0"/>
              <a:cs typeface="Calibri" panose="020F0502020204030204" pitchFamily="34" charset="0"/>
            </a:endParaRPr>
          </a:p>
          <a:p>
            <a:pPr algn="ctr"/>
            <a:r>
              <a:rPr lang="en-US" sz="3600" b="1" cap="all" normalizeH="1" dirty="0">
                <a:solidFill>
                  <a:srgbClr val="00B0F0"/>
                </a:solidFill>
                <a:latin typeface="Calibri" panose="020F0502020204030204" pitchFamily="34" charset="0"/>
                <a:cs typeface="Calibri" panose="020F0502020204030204" pitchFamily="34" charset="0"/>
              </a:rPr>
              <a:t>2024 look ahead</a:t>
            </a:r>
          </a:p>
        </p:txBody>
      </p:sp>
      <p:pic>
        <p:nvPicPr>
          <p:cNvPr id="1028" name="Picture 4" descr="Doodle of tear-off calendar. Wall calendar sketch. Hand drawn vector  illustration. Single outline clip art isolated on white. 29101794 Vector Art  at Vecteezy">
            <a:extLst>
              <a:ext uri="{FF2B5EF4-FFF2-40B4-BE49-F238E27FC236}">
                <a16:creationId xmlns:a16="http://schemas.microsoft.com/office/drawing/2014/main" id="{09A2696C-B206-4A6D-7096-A91A17EA2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427" y="3644480"/>
            <a:ext cx="3401763" cy="2439000"/>
          </a:xfrm>
          <a:prstGeom prst="rect">
            <a:avLst/>
          </a:prstGeom>
          <a:gradFill>
            <a:gsLst>
              <a:gs pos="55500">
                <a:srgbClr val="A5DBF7"/>
              </a:gs>
              <a:gs pos="37000">
                <a:srgbClr val="A7DCF7"/>
              </a:gs>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58559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ext&#10;&#10;Description automatically generated">
            <a:extLst>
              <a:ext uri="{FF2B5EF4-FFF2-40B4-BE49-F238E27FC236}">
                <a16:creationId xmlns:a16="http://schemas.microsoft.com/office/drawing/2014/main" id="{7142D81C-BC20-6B19-00A6-65392EBB3813}"/>
              </a:ext>
            </a:extLst>
          </p:cNvPr>
          <p:cNvPicPr>
            <a:picLocks noGrp="1" noChangeAspect="1"/>
          </p:cNvPicPr>
          <p:nvPr>
            <p:ph idx="1"/>
          </p:nvPr>
        </p:nvPicPr>
        <p:blipFill rotWithShape="1">
          <a:blip r:embed="rId2"/>
          <a:srcRect l="2499" t="1083" r="5001" b="4938"/>
          <a:stretch/>
        </p:blipFill>
        <p:spPr>
          <a:xfrm>
            <a:off x="871057" y="731190"/>
            <a:ext cx="8272943" cy="4714966"/>
          </a:xfrm>
          <a:prstGeom prst="rect">
            <a:avLst/>
          </a:prstGeom>
        </p:spPr>
      </p:pic>
      <p:sp>
        <p:nvSpPr>
          <p:cNvPr id="2" name="Title 1">
            <a:extLst>
              <a:ext uri="{FF2B5EF4-FFF2-40B4-BE49-F238E27FC236}">
                <a16:creationId xmlns:a16="http://schemas.microsoft.com/office/drawing/2014/main" id="{9BBCB914-4CCB-63D0-1173-157372FEE909}"/>
              </a:ext>
            </a:extLst>
          </p:cNvPr>
          <p:cNvSpPr txBox="1">
            <a:spLocks/>
          </p:cNvSpPr>
          <p:nvPr/>
        </p:nvSpPr>
        <p:spPr>
          <a:xfrm>
            <a:off x="939916" y="690434"/>
            <a:ext cx="8204084" cy="636283"/>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NASA Contract Management System (NCMS)</a:t>
            </a:r>
          </a:p>
        </p:txBody>
      </p:sp>
      <p:sp>
        <p:nvSpPr>
          <p:cNvPr id="3" name="Title 1">
            <a:extLst>
              <a:ext uri="{FF2B5EF4-FFF2-40B4-BE49-F238E27FC236}">
                <a16:creationId xmlns:a16="http://schemas.microsoft.com/office/drawing/2014/main" id="{FB07394B-6157-EEDE-CA99-A33F51BAC6C9}"/>
              </a:ext>
            </a:extLst>
          </p:cNvPr>
          <p:cNvSpPr txBox="1">
            <a:spLocks/>
          </p:cNvSpPr>
          <p:nvPr/>
        </p:nvSpPr>
        <p:spPr>
          <a:xfrm>
            <a:off x="842744" y="685800"/>
            <a:ext cx="97172" cy="636283"/>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66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A007B1-6165-E7F4-CC56-23AF9DCE2D60}"/>
              </a:ext>
            </a:extLst>
          </p:cNvPr>
          <p:cNvSpPr txBox="1">
            <a:spLocks/>
          </p:cNvSpPr>
          <p:nvPr/>
        </p:nvSpPr>
        <p:spPr>
          <a:xfrm>
            <a:off x="690694" y="999415"/>
            <a:ext cx="8458200" cy="578439"/>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A96BC6B-0B4C-96E9-BCE2-C72374AB34DA}"/>
              </a:ext>
            </a:extLst>
          </p:cNvPr>
          <p:cNvSpPr>
            <a:spLocks noGrp="1"/>
          </p:cNvSpPr>
          <p:nvPr>
            <p:ph type="title"/>
          </p:nvPr>
        </p:nvSpPr>
        <p:spPr>
          <a:xfrm>
            <a:off x="843094" y="994574"/>
            <a:ext cx="8305799" cy="578439"/>
          </a:xfrm>
        </p:spPr>
        <p:txBody>
          <a:bodyPr>
            <a:normAutofit/>
          </a:bodyPr>
          <a:lstStyle/>
          <a:p>
            <a:r>
              <a:rPr lang="en-U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NASA Contract Management System (NCMS)</a:t>
            </a:r>
            <a:endParaRPr lang="en-US" sz="27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E4CFA8A-9D1F-7365-880F-C47EA32D1C1E}"/>
              </a:ext>
            </a:extLst>
          </p:cNvPr>
          <p:cNvSpPr>
            <a:spLocks noGrp="1"/>
          </p:cNvSpPr>
          <p:nvPr>
            <p:ph idx="1"/>
          </p:nvPr>
        </p:nvSpPr>
        <p:spPr>
          <a:xfrm>
            <a:off x="1295400" y="1605271"/>
            <a:ext cx="7467600" cy="3728729"/>
          </a:xfrm>
        </p:spPr>
        <p:txBody>
          <a:bodyPr>
            <a:normAutofit/>
          </a:bodyPr>
          <a:lstStyle/>
          <a:p>
            <a:pPr>
              <a:buClrTx/>
              <a:buFont typeface="Wingdings" panose="05000000000000000000" pitchFamily="2" charset="2"/>
              <a:buChar char="Ø"/>
            </a:pPr>
            <a:r>
              <a:rPr lang="en-US" sz="1350" dirty="0">
                <a:latin typeface="Arial" panose="020B0604020202020204" pitchFamily="34" charset="0"/>
                <a:cs typeface="Arial" panose="020B0604020202020204" pitchFamily="34" charset="0"/>
              </a:rPr>
              <a:t>The EBSO office will hold the responsibility for administration, business analyst and functional support for the application, as well as taking over the training role once the system is fully deployed at the agency.</a:t>
            </a:r>
          </a:p>
          <a:p>
            <a:pPr>
              <a:spcBef>
                <a:spcPts val="1200"/>
              </a:spcBef>
              <a:buClrTx/>
              <a:buFont typeface="Wingdings" panose="05000000000000000000" pitchFamily="2" charset="2"/>
              <a:buChar char="Ø"/>
            </a:pPr>
            <a:r>
              <a:rPr lang="en-US" sz="1350" dirty="0">
                <a:latin typeface="Arial" panose="020B0604020202020204" pitchFamily="34" charset="0"/>
                <a:cs typeface="Arial" panose="020B0604020202020204" pitchFamily="34" charset="0"/>
              </a:rPr>
              <a:t>Core Capabilities for contract authoring</a:t>
            </a:r>
            <a:r>
              <a:rPr lang="en-US" sz="1500" dirty="0">
                <a:latin typeface="Arial" panose="020B0604020202020204" pitchFamily="34" charset="0"/>
                <a:cs typeface="Arial" panose="020B0604020202020204" pitchFamily="34" charset="0"/>
              </a:rPr>
              <a:t>:</a:t>
            </a:r>
          </a:p>
          <a:p>
            <a:pPr marL="571500" lvl="1" indent="-182880">
              <a:buClrTx/>
              <a:buSzPct val="100000"/>
              <a:buFont typeface="+mj-lt"/>
              <a:buAutoNum type="arabicParenR"/>
              <a:tabLst>
                <a:tab pos="182880" algn="l"/>
              </a:tabLst>
            </a:pPr>
            <a:r>
              <a:rPr lang="en-US" sz="1400" dirty="0">
                <a:latin typeface="Arial" panose="020B0604020202020204" pitchFamily="34" charset="0"/>
                <a:cs typeface="Arial" panose="020B0604020202020204" pitchFamily="34" charset="0"/>
              </a:rPr>
              <a:t>Acquisition Planning</a:t>
            </a:r>
          </a:p>
          <a:p>
            <a:pPr marL="571500" lvl="1" indent="-182880">
              <a:buClrTx/>
              <a:buSzPct val="100000"/>
              <a:buFont typeface="+mj-lt"/>
              <a:buAutoNum type="arabicParenR"/>
              <a:tabLst>
                <a:tab pos="182880" algn="l"/>
              </a:tabLst>
            </a:pPr>
            <a:r>
              <a:rPr lang="en-US" sz="1400" dirty="0">
                <a:latin typeface="Arial" panose="020B0604020202020204" pitchFamily="34" charset="0"/>
                <a:cs typeface="Arial" panose="020B0604020202020204" pitchFamily="34" charset="0"/>
              </a:rPr>
              <a:t>Solicitation and Authoring</a:t>
            </a:r>
          </a:p>
          <a:p>
            <a:pPr marL="571500" lvl="1" indent="-182880">
              <a:buClrTx/>
              <a:buSzPct val="100000"/>
              <a:buFont typeface="+mj-lt"/>
              <a:buAutoNum type="arabicParenR"/>
              <a:tabLst>
                <a:tab pos="182880" algn="l"/>
              </a:tabLst>
            </a:pPr>
            <a:r>
              <a:rPr lang="en-US" sz="1400" dirty="0">
                <a:latin typeface="Arial" panose="020B0604020202020204" pitchFamily="34" charset="0"/>
                <a:cs typeface="Arial" panose="020B0604020202020204" pitchFamily="34" charset="0"/>
              </a:rPr>
              <a:t>Document Management </a:t>
            </a:r>
          </a:p>
          <a:p>
            <a:pPr marL="571500" lvl="1" indent="-182880">
              <a:buClrTx/>
              <a:buSzPct val="100000"/>
              <a:buFont typeface="+mj-lt"/>
              <a:buAutoNum type="arabicParenR"/>
              <a:tabLst>
                <a:tab pos="182880" algn="l"/>
              </a:tabLst>
            </a:pPr>
            <a:r>
              <a:rPr lang="en-US" sz="1400" dirty="0">
                <a:latin typeface="Arial" panose="020B0604020202020204" pitchFamily="34" charset="0"/>
                <a:cs typeface="Arial" panose="020B0604020202020204" pitchFamily="34" charset="0"/>
              </a:rPr>
              <a:t>Reporting</a:t>
            </a:r>
          </a:p>
          <a:p>
            <a:pPr marL="571500" lvl="1" indent="-182880">
              <a:buClrTx/>
              <a:buSzPct val="100000"/>
              <a:buFont typeface="+mj-lt"/>
              <a:buAutoNum type="arabicParenR"/>
              <a:tabLst>
                <a:tab pos="182880" algn="l"/>
              </a:tabLst>
            </a:pPr>
            <a:r>
              <a:rPr lang="en-US" sz="1400" dirty="0">
                <a:latin typeface="Arial" panose="020B0604020202020204" pitchFamily="34" charset="0"/>
                <a:cs typeface="Arial" panose="020B0604020202020204" pitchFamily="34" charset="0"/>
              </a:rPr>
              <a:t>Contract Administration</a:t>
            </a:r>
          </a:p>
          <a:p>
            <a:pPr>
              <a:spcBef>
                <a:spcPts val="1200"/>
              </a:spcBef>
              <a:buClrTx/>
              <a:buFont typeface="Wingdings" panose="05000000000000000000" pitchFamily="2" charset="2"/>
              <a:buChar char="Ø"/>
            </a:pPr>
            <a:r>
              <a:rPr lang="en-US" sz="1350" dirty="0">
                <a:latin typeface="Arial" panose="020B0604020202020204" pitchFamily="34" charset="0"/>
                <a:cs typeface="Arial" panose="020B0604020202020204" pitchFamily="34" charset="0"/>
              </a:rPr>
              <a:t>NEAR complements NCMS for routing, review and approvals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36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AE4BB852-98E8-9C25-22A4-EFCCFD0B4144}"/>
              </a:ext>
            </a:extLst>
          </p:cNvPr>
          <p:cNvPicPr>
            <a:picLocks noGrp="1" noChangeAspect="1"/>
          </p:cNvPicPr>
          <p:nvPr>
            <p:ph idx="1"/>
          </p:nvPr>
        </p:nvPicPr>
        <p:blipFill rotWithShape="1">
          <a:blip r:embed="rId2"/>
          <a:srcRect l="833" t="899" r="994" b="8443"/>
          <a:stretch/>
        </p:blipFill>
        <p:spPr>
          <a:xfrm>
            <a:off x="847288" y="760602"/>
            <a:ext cx="8288001" cy="4343400"/>
          </a:xfrm>
          <a:prstGeom prst="rect">
            <a:avLst/>
          </a:prstGeom>
        </p:spPr>
      </p:pic>
      <p:sp>
        <p:nvSpPr>
          <p:cNvPr id="3" name="Title 1">
            <a:extLst>
              <a:ext uri="{FF2B5EF4-FFF2-40B4-BE49-F238E27FC236}">
                <a16:creationId xmlns:a16="http://schemas.microsoft.com/office/drawing/2014/main" id="{AC339936-BC91-3CBD-F47F-FBECA5414FB0}"/>
              </a:ext>
            </a:extLst>
          </p:cNvPr>
          <p:cNvSpPr txBox="1">
            <a:spLocks/>
          </p:cNvSpPr>
          <p:nvPr/>
        </p:nvSpPr>
        <p:spPr>
          <a:xfrm>
            <a:off x="939916" y="760601"/>
            <a:ext cx="8204084" cy="578439"/>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E-Business System Office (EBSO) Dashboard &amp; Metrics</a:t>
            </a:r>
          </a:p>
        </p:txBody>
      </p:sp>
      <p:sp>
        <p:nvSpPr>
          <p:cNvPr id="4" name="Title 1">
            <a:extLst>
              <a:ext uri="{FF2B5EF4-FFF2-40B4-BE49-F238E27FC236}">
                <a16:creationId xmlns:a16="http://schemas.microsoft.com/office/drawing/2014/main" id="{A7CB6D20-79B4-FF3B-D649-207A629FD9A7}"/>
              </a:ext>
            </a:extLst>
          </p:cNvPr>
          <p:cNvSpPr txBox="1">
            <a:spLocks/>
          </p:cNvSpPr>
          <p:nvPr/>
        </p:nvSpPr>
        <p:spPr>
          <a:xfrm>
            <a:off x="847288" y="762000"/>
            <a:ext cx="143312" cy="578439"/>
          </a:xfrm>
          <a:prstGeom prst="rect">
            <a:avLst/>
          </a:prstGeom>
          <a:solidFill>
            <a:srgbClr val="30ACE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927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6BC6B-0B4C-96E9-BCE2-C72374AB34DA}"/>
              </a:ext>
            </a:extLst>
          </p:cNvPr>
          <p:cNvSpPr>
            <a:spLocks noGrp="1"/>
          </p:cNvSpPr>
          <p:nvPr>
            <p:ph type="title"/>
          </p:nvPr>
        </p:nvSpPr>
        <p:spPr>
          <a:xfrm>
            <a:off x="838200" y="304799"/>
            <a:ext cx="8305800" cy="578439"/>
          </a:xfrm>
          <a:solidFill>
            <a:srgbClr val="30ACEC"/>
          </a:solidFill>
        </p:spPr>
        <p:txBody>
          <a:bodyPr>
            <a:normAutofit/>
          </a:bodyPr>
          <a:lstStyle/>
          <a:p>
            <a:pPr algn="l"/>
            <a:r>
              <a:rPr lang="en-US" sz="27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7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EBSO Metrics &amp; Dashboards</a:t>
            </a:r>
          </a:p>
        </p:txBody>
      </p:sp>
      <p:sp>
        <p:nvSpPr>
          <p:cNvPr id="3" name="Content Placeholder 2">
            <a:extLst>
              <a:ext uri="{FF2B5EF4-FFF2-40B4-BE49-F238E27FC236}">
                <a16:creationId xmlns:a16="http://schemas.microsoft.com/office/drawing/2014/main" id="{6E4CFA8A-9D1F-7365-880F-C47EA32D1C1E}"/>
              </a:ext>
            </a:extLst>
          </p:cNvPr>
          <p:cNvSpPr>
            <a:spLocks noGrp="1"/>
          </p:cNvSpPr>
          <p:nvPr>
            <p:ph idx="1"/>
          </p:nvPr>
        </p:nvSpPr>
        <p:spPr>
          <a:xfrm>
            <a:off x="1219200" y="1095440"/>
            <a:ext cx="7526357" cy="269315"/>
          </a:xfrm>
        </p:spPr>
        <p:txBody>
          <a:bodyPr>
            <a:normAutofit fontScale="92500" lnSpcReduction="10000"/>
          </a:bodyPr>
          <a:lstStyle/>
          <a:p>
            <a:pPr>
              <a:buClrTx/>
              <a:buFont typeface="Wingdings" panose="05000000000000000000" pitchFamily="2" charset="2"/>
              <a:buChar char="Ø"/>
            </a:pPr>
            <a:r>
              <a:rPr lang="en-US" sz="1350" dirty="0">
                <a:latin typeface="Arial" panose="020B0604020202020204" pitchFamily="34" charset="0"/>
                <a:cs typeface="Arial" panose="020B0604020202020204" pitchFamily="34" charset="0"/>
              </a:rPr>
              <a:t>Consistent NASA Data and Metric Reporting</a:t>
            </a:r>
          </a:p>
        </p:txBody>
      </p:sp>
      <p:pic>
        <p:nvPicPr>
          <p:cNvPr id="5" name="Picture 4">
            <a:extLst>
              <a:ext uri="{FF2B5EF4-FFF2-40B4-BE49-F238E27FC236}">
                <a16:creationId xmlns:a16="http://schemas.microsoft.com/office/drawing/2014/main" id="{EC0A452F-CC9A-E3D8-1EBA-D365BF30B5DC}"/>
              </a:ext>
            </a:extLst>
          </p:cNvPr>
          <p:cNvPicPr>
            <a:picLocks noChangeAspect="1"/>
          </p:cNvPicPr>
          <p:nvPr/>
        </p:nvPicPr>
        <p:blipFill>
          <a:blip r:embed="rId2"/>
          <a:stretch>
            <a:fillRect/>
          </a:stretch>
        </p:blipFill>
        <p:spPr>
          <a:xfrm>
            <a:off x="4998369" y="1095440"/>
            <a:ext cx="3633060" cy="212135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87EED93-1AA5-052A-EA71-89C558D1506A}"/>
              </a:ext>
            </a:extLst>
          </p:cNvPr>
          <p:cNvPicPr>
            <a:picLocks noChangeAspect="1"/>
          </p:cNvPicPr>
          <p:nvPr/>
        </p:nvPicPr>
        <p:blipFill>
          <a:blip r:embed="rId3"/>
          <a:stretch>
            <a:fillRect/>
          </a:stretch>
        </p:blipFill>
        <p:spPr>
          <a:xfrm>
            <a:off x="4998370" y="3455408"/>
            <a:ext cx="3633060" cy="3314699"/>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CA3C75A1-6A1C-E62F-FB01-F3240853A243}"/>
              </a:ext>
            </a:extLst>
          </p:cNvPr>
          <p:cNvSpPr txBox="1"/>
          <p:nvPr/>
        </p:nvSpPr>
        <p:spPr>
          <a:xfrm>
            <a:off x="1199201" y="3671750"/>
            <a:ext cx="4285271" cy="461665"/>
          </a:xfrm>
          <a:prstGeom prst="rect">
            <a:avLst/>
          </a:prstGeom>
          <a:noFill/>
        </p:spPr>
        <p:txBody>
          <a:bodyPr wrap="square">
            <a:spAutoFit/>
          </a:bodyPr>
          <a:lstStyle/>
          <a:p>
            <a:pPr marL="557213" lvl="1" indent="-214313">
              <a:buFont typeface="Courier New" panose="02070309020205020404" pitchFamily="49" charset="0"/>
              <a:buChar char="o"/>
            </a:pPr>
            <a:r>
              <a:rPr lang="en-US" sz="1200" dirty="0">
                <a:latin typeface="Arial" panose="020B0604020202020204" pitchFamily="34" charset="0"/>
                <a:cs typeface="Arial" panose="020B0604020202020204" pitchFamily="34" charset="0"/>
              </a:rPr>
              <a:t>Center Data Quality Improvement Plan </a:t>
            </a:r>
          </a:p>
          <a:p>
            <a:pPr marL="557213" lvl="1" indent="-214313">
              <a:buFont typeface="Courier New" panose="02070309020205020404" pitchFamily="49" charset="0"/>
              <a:buChar char="o"/>
            </a:pPr>
            <a:r>
              <a:rPr lang="en-US" sz="1200" dirty="0">
                <a:latin typeface="Arial" panose="020B0604020202020204" pitchFamily="34" charset="0"/>
                <a:cs typeface="Arial" panose="020B0604020202020204" pitchFamily="34" charset="0"/>
              </a:rPr>
              <a:t>Quarterly validations of data will be required </a:t>
            </a:r>
          </a:p>
        </p:txBody>
      </p:sp>
      <p:sp>
        <p:nvSpPr>
          <p:cNvPr id="4" name="Content Placeholder 2">
            <a:extLst>
              <a:ext uri="{FF2B5EF4-FFF2-40B4-BE49-F238E27FC236}">
                <a16:creationId xmlns:a16="http://schemas.microsoft.com/office/drawing/2014/main" id="{1F6A253A-5164-333E-8085-CBB99F0AA05E}"/>
              </a:ext>
            </a:extLst>
          </p:cNvPr>
          <p:cNvSpPr txBox="1">
            <a:spLocks/>
          </p:cNvSpPr>
          <p:nvPr/>
        </p:nvSpPr>
        <p:spPr>
          <a:xfrm>
            <a:off x="1199201" y="3429000"/>
            <a:ext cx="7526357" cy="269315"/>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buClrTx/>
              <a:buFont typeface="Wingdings" panose="05000000000000000000" pitchFamily="2" charset="2"/>
              <a:buChar char="Ø"/>
            </a:pPr>
            <a:r>
              <a:rPr lang="en-US" sz="1350" dirty="0">
                <a:latin typeface="Arial" panose="020B0604020202020204" pitchFamily="34" charset="0"/>
                <a:cs typeface="Arial" panose="020B0604020202020204" pitchFamily="34" charset="0"/>
              </a:rPr>
              <a:t>Data Clean Up Dashboards</a:t>
            </a:r>
          </a:p>
        </p:txBody>
      </p:sp>
    </p:spTree>
    <p:extLst>
      <p:ext uri="{BB962C8B-B14F-4D97-AF65-F5344CB8AC3E}">
        <p14:creationId xmlns:p14="http://schemas.microsoft.com/office/powerpoint/2010/main" val="1905827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9A50E6-7EF7-D39B-3AD5-EE0D3ADA2A9D}"/>
              </a:ext>
            </a:extLst>
          </p:cNvPr>
          <p:cNvSpPr/>
          <p:nvPr/>
        </p:nvSpPr>
        <p:spPr>
          <a:xfrm>
            <a:off x="762000" y="857250"/>
            <a:ext cx="8382000" cy="759041"/>
          </a:xfrm>
          <a:prstGeom prst="rect">
            <a:avLst/>
          </a:prstGeom>
          <a:solidFill>
            <a:srgbClr val="30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a:extLst>
              <a:ext uri="{FF2B5EF4-FFF2-40B4-BE49-F238E27FC236}">
                <a16:creationId xmlns:a16="http://schemas.microsoft.com/office/drawing/2014/main" id="{4412C8AB-147F-EB6C-8169-97722CD7C7F0}"/>
              </a:ext>
            </a:extLst>
          </p:cNvPr>
          <p:cNvSpPr>
            <a:spLocks noGrp="1"/>
          </p:cNvSpPr>
          <p:nvPr>
            <p:ph type="title"/>
          </p:nvPr>
        </p:nvSpPr>
        <p:spPr>
          <a:xfrm>
            <a:off x="914400" y="857250"/>
            <a:ext cx="7189910" cy="759041"/>
          </a:xfrm>
        </p:spPr>
        <p:txBody>
          <a:bodyPr>
            <a:normAutofit/>
          </a:bodyPr>
          <a:lstStyle/>
          <a:p>
            <a:pPr algn="l"/>
            <a:r>
              <a:rPr lang="en-US" sz="2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G-Invoicing (Not an EBSO Supported Application)</a:t>
            </a:r>
          </a:p>
        </p:txBody>
      </p:sp>
      <p:sp>
        <p:nvSpPr>
          <p:cNvPr id="12" name="TextBox 11">
            <a:extLst>
              <a:ext uri="{FF2B5EF4-FFF2-40B4-BE49-F238E27FC236}">
                <a16:creationId xmlns:a16="http://schemas.microsoft.com/office/drawing/2014/main" id="{0F1B68E8-0AF0-C5AE-9CA9-0E53BB4198E1}"/>
              </a:ext>
            </a:extLst>
          </p:cNvPr>
          <p:cNvSpPr txBox="1"/>
          <p:nvPr/>
        </p:nvSpPr>
        <p:spPr>
          <a:xfrm>
            <a:off x="1066800" y="1757095"/>
            <a:ext cx="8077200" cy="4262705"/>
          </a:xfrm>
          <a:prstGeom prst="rect">
            <a:avLst/>
          </a:prstGeom>
          <a:noFill/>
        </p:spPr>
        <p:txBody>
          <a:bodyPr wrap="square">
            <a:spAutoFit/>
          </a:bodyPr>
          <a:lstStyle/>
          <a:p>
            <a:pPr marL="214313" indent="-214313">
              <a:buFont typeface="Wingdings" panose="05000000000000000000" pitchFamily="2" charset="2"/>
              <a:buChar char="Ø"/>
            </a:pPr>
            <a:r>
              <a:rPr lang="en-US" sz="1100" dirty="0">
                <a:latin typeface="Arial" panose="020B0604020202020204" pitchFamily="34" charset="0"/>
                <a:cs typeface="Arial" panose="020B0604020202020204" pitchFamily="34" charset="0"/>
              </a:rPr>
              <a:t>The </a:t>
            </a:r>
            <a:r>
              <a:rPr lang="en-US" sz="1100" b="1" dirty="0">
                <a:latin typeface="Arial" panose="020B0604020202020204" pitchFamily="34" charset="0"/>
                <a:cs typeface="Arial" panose="020B0604020202020204" pitchFamily="34" charset="0"/>
              </a:rPr>
              <a:t>G-Invoicing</a:t>
            </a:r>
            <a:r>
              <a:rPr lang="en-US" sz="1100" dirty="0">
                <a:latin typeface="Arial" panose="020B0604020202020204" pitchFamily="34" charset="0"/>
                <a:cs typeface="Arial" panose="020B0604020202020204" pitchFamily="34" charset="0"/>
              </a:rPr>
              <a:t> process &amp; systems should be used for awards </a:t>
            </a:r>
            <a:r>
              <a:rPr lang="en-US" sz="1100" b="1" dirty="0">
                <a:latin typeface="Arial" panose="020B0604020202020204" pitchFamily="34" charset="0"/>
                <a:cs typeface="Arial" panose="020B0604020202020204" pitchFamily="34" charset="0"/>
              </a:rPr>
              <a:t>with a period of performance beginning 10/1/2024</a:t>
            </a:r>
            <a:endParaRPr lang="en-US" sz="1100" dirty="0">
              <a:solidFill>
                <a:srgbClr val="FF0000"/>
              </a:solidFill>
              <a:latin typeface="Arial" panose="020B0604020202020204" pitchFamily="34" charset="0"/>
              <a:cs typeface="Arial" panose="020B0604020202020204" pitchFamily="34" charset="0"/>
            </a:endParaRPr>
          </a:p>
          <a:p>
            <a:pPr marL="557213" lvl="1" indent="-214313">
              <a:buFont typeface="Courier New" panose="02070309020205020404" pitchFamily="49" charset="0"/>
              <a:buChar char="o"/>
            </a:pPr>
            <a:r>
              <a:rPr lang="en-US" sz="1100" dirty="0">
                <a:latin typeface="Arial" panose="020B0604020202020204" pitchFamily="34" charset="0"/>
                <a:cs typeface="Arial" panose="020B0604020202020204" pitchFamily="34" charset="0"/>
              </a:rPr>
              <a:t>Until both NASA and its Trading Partners are live in G-Invoicing, we will continue to use our legacy processes utilizing the 7600 forms manually in accordance with Treasury’s G-Invoicing Rules of Engagement</a:t>
            </a:r>
            <a:endParaRPr lang="en-US" sz="1100" dirty="0">
              <a:solidFill>
                <a:srgbClr val="FF0000"/>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214313" indent="-214313">
              <a:buFont typeface="Wingdings" panose="05000000000000000000" pitchFamily="2" charset="2"/>
              <a:buChar char="Ø"/>
            </a:pPr>
            <a:r>
              <a:rPr lang="en-US" sz="1100" dirty="0">
                <a:latin typeface="Arial" panose="020B0604020202020204" pitchFamily="34" charset="0"/>
                <a:cs typeface="Arial" panose="020B0604020202020204" pitchFamily="34" charset="0"/>
              </a:rPr>
              <a:t>NASA will begin ‘brokering’ GT&amp;Cs (7600A) with Trading Partners in April 2024 to have them approved and entered into G-Invoicing for future Ordering</a:t>
            </a:r>
          </a:p>
          <a:p>
            <a:pPr marL="557213" lvl="1" indent="-214313">
              <a:buFont typeface="Courier New" panose="02070309020205020404" pitchFamily="49" charset="0"/>
              <a:buChar char="o"/>
            </a:pPr>
            <a:r>
              <a:rPr lang="en-US" sz="1100" dirty="0">
                <a:latin typeface="Arial" panose="020B0604020202020204" pitchFamily="34" charset="0"/>
                <a:cs typeface="Arial" panose="020B0604020202020204" pitchFamily="34" charset="0"/>
              </a:rPr>
              <a:t>Data will be captured/coordinated/approved outside of G-Invoicing; once approved data entry can occur</a:t>
            </a:r>
          </a:p>
          <a:p>
            <a:pPr marL="557213" lvl="1" indent="-214313">
              <a:buFont typeface="Courier New" panose="02070309020205020404" pitchFamily="49" charset="0"/>
              <a:buChar char="o"/>
            </a:pPr>
            <a:r>
              <a:rPr lang="en-US" sz="1100" dirty="0">
                <a:latin typeface="Arial" panose="020B0604020202020204" pitchFamily="34" charset="0"/>
                <a:cs typeface="Arial" panose="020B0604020202020204" pitchFamily="34" charset="0"/>
              </a:rPr>
              <a:t>Trading Partner approvals will be replicated in GT&amp;C</a:t>
            </a:r>
          </a:p>
          <a:p>
            <a:pPr marL="557213" lvl="1" indent="-214313">
              <a:buFont typeface="Wingdings" panose="05000000000000000000" pitchFamily="2" charset="2"/>
              <a:buChar char="Ø"/>
            </a:pPr>
            <a:endParaRPr lang="en-US" sz="1100" dirty="0">
              <a:latin typeface="Arial" panose="020B0604020202020204" pitchFamily="34" charset="0"/>
              <a:cs typeface="Arial" panose="020B0604020202020204" pitchFamily="34" charset="0"/>
            </a:endParaRPr>
          </a:p>
          <a:p>
            <a:pPr marL="214313" indent="-214313">
              <a:buClr>
                <a:srgbClr val="002960"/>
              </a:buClr>
              <a:buFont typeface="Wingdings" panose="05000000000000000000" pitchFamily="2" charset="2"/>
              <a:buChar char="Ø"/>
            </a:pPr>
            <a:r>
              <a:rPr lang="en-US" sz="1100" dirty="0">
                <a:latin typeface="Arial" panose="020B0604020202020204" pitchFamily="34" charset="0"/>
                <a:cs typeface="Arial" panose="020B0604020202020204" pitchFamily="34" charset="0"/>
              </a:rPr>
              <a:t>Creation of the Order (7600B) / Obligations can occur in SAP (Manual Entry) after GT&amp;C approval as of 10/1/2024</a:t>
            </a:r>
          </a:p>
          <a:p>
            <a:pPr marL="557213" lvl="1" indent="-214313">
              <a:buClr>
                <a:srgbClr val="002960"/>
              </a:buClr>
              <a:buFont typeface="Courier New" panose="02070309020205020404" pitchFamily="49" charset="0"/>
              <a:buChar char="o"/>
            </a:pPr>
            <a:r>
              <a:rPr lang="en-US" sz="1100" dirty="0">
                <a:latin typeface="Arial" panose="020B0604020202020204" pitchFamily="34" charset="0"/>
                <a:cs typeface="Arial" panose="020B0604020202020204" pitchFamily="34" charset="0"/>
              </a:rPr>
              <a:t>SAP has been be modified for new G-Invoicing fields as applicable</a:t>
            </a:r>
          </a:p>
          <a:p>
            <a:pPr marL="557213" lvl="1" indent="-214313">
              <a:buClr>
                <a:srgbClr val="002960"/>
              </a:buClr>
              <a:buFont typeface="Courier New" panose="02070309020205020404" pitchFamily="49" charset="0"/>
              <a:buChar char="o"/>
            </a:pPr>
            <a:r>
              <a:rPr lang="en-US" sz="1100" dirty="0">
                <a:latin typeface="Arial" panose="020B0604020202020204" pitchFamily="34" charset="0"/>
                <a:cs typeface="Arial" panose="020B0604020202020204" pitchFamily="34" charset="0"/>
              </a:rPr>
              <a:t>SAP Obligations will interface to G-Invoicing for Order creation</a:t>
            </a:r>
            <a:br>
              <a:rPr lang="en-US" sz="110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pPr marL="214313" indent="-214313">
              <a:buClr>
                <a:srgbClr val="002960"/>
              </a:buClr>
              <a:buFont typeface="Wingdings" panose="05000000000000000000" pitchFamily="2" charset="2"/>
              <a:buChar char="Ø"/>
            </a:pPr>
            <a:r>
              <a:rPr lang="en-US" sz="1100" dirty="0">
                <a:latin typeface="Arial" panose="020B0604020202020204" pitchFamily="34" charset="0"/>
                <a:cs typeface="Arial" panose="020B0604020202020204" pitchFamily="34" charset="0"/>
              </a:rPr>
              <a:t>Trading Partner will initiate a ‘Performance Transaction’ which kicks off the Inter-Governmental Payment and Collection (IPAC) process</a:t>
            </a:r>
          </a:p>
          <a:p>
            <a:pPr marL="557213" lvl="1" indent="-214313">
              <a:buClr>
                <a:srgbClr val="002960"/>
              </a:buClr>
              <a:buFont typeface="Courier New" panose="02070309020205020404" pitchFamily="49" charset="0"/>
              <a:buChar char="o"/>
            </a:pPr>
            <a:r>
              <a:rPr lang="en-US" sz="1100" dirty="0">
                <a:latin typeface="Arial" panose="020B0604020202020204" pitchFamily="34" charset="0"/>
                <a:cs typeface="Arial" panose="020B0604020202020204" pitchFamily="34" charset="0"/>
              </a:rPr>
              <a:t>Treasury is cutting off direct IPAC processing as of 10/1/2025 (this impacts existing, “in-flight orders”)</a:t>
            </a:r>
          </a:p>
          <a:p>
            <a:pPr lvl="1">
              <a:buClr>
                <a:srgbClr val="002960"/>
              </a:buClr>
            </a:pPr>
            <a:endParaRPr lang="en-US" sz="1100" dirty="0">
              <a:latin typeface="Arial" panose="020B0604020202020204" pitchFamily="34" charset="0"/>
              <a:cs typeface="Arial" panose="020B0604020202020204" pitchFamily="34" charset="0"/>
            </a:endParaRPr>
          </a:p>
          <a:p>
            <a:pPr marL="214313" indent="-214313">
              <a:buClr>
                <a:srgbClr val="002960"/>
              </a:buClr>
              <a:buFont typeface="Wingdings" panose="05000000000000000000" pitchFamily="2" charset="2"/>
              <a:buChar char="Ø"/>
            </a:pPr>
            <a:r>
              <a:rPr lang="en-US" sz="1100" dirty="0">
                <a:latin typeface="Arial" panose="020B0604020202020204" pitchFamily="34" charset="0"/>
                <a:cs typeface="Arial" panose="020B0604020202020204" pitchFamily="34" charset="0"/>
              </a:rPr>
              <a:t>NASA’s target is to </a:t>
            </a:r>
            <a:r>
              <a:rPr lang="en-US" sz="1100" i="1" dirty="0">
                <a:latin typeface="Arial" panose="020B0604020202020204" pitchFamily="34" charset="0"/>
                <a:cs typeface="Arial" panose="020B0604020202020204" pitchFamily="34" charset="0"/>
              </a:rPr>
              <a:t>transition</a:t>
            </a:r>
            <a:r>
              <a:rPr lang="en-US" sz="1100" dirty="0">
                <a:latin typeface="Arial" panose="020B0604020202020204" pitchFamily="34" charset="0"/>
                <a:cs typeface="Arial" panose="020B0604020202020204" pitchFamily="34" charset="0"/>
              </a:rPr>
              <a:t> IFOs is 4/1/2025</a:t>
            </a:r>
          </a:p>
          <a:p>
            <a:pPr marL="557213" lvl="1" indent="-214313">
              <a:buClr>
                <a:srgbClr val="002960"/>
              </a:buClr>
              <a:buFont typeface="Courier New" panose="02070309020205020404" pitchFamily="49" charset="0"/>
              <a:buChar char="o"/>
            </a:pPr>
            <a:r>
              <a:rPr lang="en-US" sz="1100" dirty="0">
                <a:latin typeface="Arial" panose="020B0604020202020204" pitchFamily="34" charset="0"/>
                <a:cs typeface="Arial" panose="020B0604020202020204" pitchFamily="34" charset="0"/>
              </a:rPr>
              <a:t>Begin looking at long term IAAs and IAAs awarded fiscally </a:t>
            </a:r>
          </a:p>
          <a:p>
            <a:pPr marL="557213" lvl="1" indent="-214313">
              <a:buClr>
                <a:srgbClr val="002960"/>
              </a:buClr>
              <a:buFont typeface="Courier New" panose="02070309020205020404" pitchFamily="49" charset="0"/>
              <a:buChar char="o"/>
            </a:pPr>
            <a:r>
              <a:rPr lang="en-US" sz="1100" dirty="0">
                <a:latin typeface="Arial" panose="020B0604020202020204" pitchFamily="34" charset="0"/>
                <a:cs typeface="Arial" panose="020B0604020202020204" pitchFamily="34" charset="0"/>
              </a:rPr>
              <a:t>Use of 7600A and 7600B forms today can facilitate the transition into G-Invoicing</a:t>
            </a:r>
          </a:p>
          <a:p>
            <a:pPr marL="557213" lvl="1" indent="-214313">
              <a:buClr>
                <a:srgbClr val="002960"/>
              </a:buClr>
              <a:buFont typeface="Courier New" panose="02070309020205020404" pitchFamily="49" charset="0"/>
              <a:buChar char="o"/>
            </a:pPr>
            <a:r>
              <a:rPr lang="en-US" sz="1100" dirty="0">
                <a:latin typeface="Arial" panose="020B0604020202020204" pitchFamily="34" charset="0"/>
                <a:cs typeface="Arial" panose="020B0604020202020204" pitchFamily="34" charset="0"/>
              </a:rPr>
              <a:t>Trading Partners must work together on how to transition IFOs</a:t>
            </a:r>
          </a:p>
          <a:p>
            <a:pPr lvl="1">
              <a:buClr>
                <a:srgbClr val="002960"/>
              </a:buClr>
            </a:pPr>
            <a:endParaRPr lang="en-US" sz="1400" dirty="0">
              <a:latin typeface="Arial" panose="020B0604020202020204" pitchFamily="34" charset="0"/>
              <a:cs typeface="Arial" panose="020B0604020202020204" pitchFamily="34" charset="0"/>
            </a:endParaRPr>
          </a:p>
          <a:p>
            <a:pPr marL="214313" indent="-214313">
              <a:buClr>
                <a:srgbClr val="002960"/>
              </a:buClr>
              <a:buFont typeface="Wingdings" panose="05000000000000000000" pitchFamily="2" charset="2"/>
              <a:buChar char="Ø"/>
            </a:pPr>
            <a:r>
              <a:rPr lang="en-US" sz="1100" dirty="0">
                <a:latin typeface="Arial" panose="020B0604020202020204" pitchFamily="34" charset="0"/>
                <a:cs typeface="Arial" panose="020B0604020202020204" pitchFamily="34" charset="0"/>
              </a:rPr>
              <a:t>Procurement will utilize a Fiori Hub in lieu of G-Invoicing to view G-Invoicing documents: GT&amp;Cs, Orders and Performance Reporting &amp; Invoicing</a:t>
            </a:r>
            <a:endParaRPr lang="en-US" sz="1400" b="1" dirty="0"/>
          </a:p>
        </p:txBody>
      </p:sp>
      <p:pic>
        <p:nvPicPr>
          <p:cNvPr id="14" name="Picture 13">
            <a:extLst>
              <a:ext uri="{FF2B5EF4-FFF2-40B4-BE49-F238E27FC236}">
                <a16:creationId xmlns:a16="http://schemas.microsoft.com/office/drawing/2014/main" id="{D85E978F-C5D4-7F35-16AB-7385B445DF35}"/>
              </a:ext>
            </a:extLst>
          </p:cNvPr>
          <p:cNvPicPr>
            <a:picLocks noChangeAspect="1"/>
          </p:cNvPicPr>
          <p:nvPr/>
        </p:nvPicPr>
        <p:blipFill>
          <a:blip r:embed="rId2"/>
          <a:stretch>
            <a:fillRect/>
          </a:stretch>
        </p:blipFill>
        <p:spPr>
          <a:xfrm>
            <a:off x="7529050" y="1026030"/>
            <a:ext cx="1507331" cy="421481"/>
          </a:xfrm>
          <a:prstGeom prst="rect">
            <a:avLst/>
          </a:prstGeom>
        </p:spPr>
      </p:pic>
    </p:spTree>
    <p:extLst>
      <p:ext uri="{BB962C8B-B14F-4D97-AF65-F5344CB8AC3E}">
        <p14:creationId xmlns:p14="http://schemas.microsoft.com/office/powerpoint/2010/main" val="238504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A4AF7-F442-4F60-B59A-6D9C90568B07}"/>
              </a:ext>
            </a:extLst>
          </p:cNvPr>
          <p:cNvSpPr>
            <a:spLocks noGrp="1"/>
          </p:cNvSpPr>
          <p:nvPr>
            <p:ph type="sldNum" sz="quarter" idx="12"/>
          </p:nvPr>
        </p:nvSpPr>
        <p:spPr/>
        <p:txBody>
          <a:bodyPr/>
          <a:lstStyle/>
          <a:p>
            <a:fld id="{53044384-5B48-4D43-AD48-2F31A162A5BB}" type="slidenum">
              <a:rPr lang="en-US" smtClean="0">
                <a:solidFill>
                  <a:prstClr val="black">
                    <a:tint val="75000"/>
                  </a:prstClr>
                </a:solidFill>
              </a:rPr>
              <a:pPr/>
              <a:t>35</a:t>
            </a:fld>
            <a:endParaRPr lang="en-US">
              <a:solidFill>
                <a:prstClr val="black">
                  <a:tint val="75000"/>
                </a:prstClr>
              </a:solidFill>
            </a:endParaRPr>
          </a:p>
        </p:txBody>
      </p:sp>
      <p:sp>
        <p:nvSpPr>
          <p:cNvPr id="4" name="TextBox 3">
            <a:extLst>
              <a:ext uri="{FF2B5EF4-FFF2-40B4-BE49-F238E27FC236}">
                <a16:creationId xmlns:a16="http://schemas.microsoft.com/office/drawing/2014/main" id="{08D263FA-0F5E-4EF9-9ACE-127EEE29BF70}"/>
              </a:ext>
            </a:extLst>
          </p:cNvPr>
          <p:cNvSpPr txBox="1"/>
          <p:nvPr/>
        </p:nvSpPr>
        <p:spPr>
          <a:xfrm>
            <a:off x="2819400" y="609600"/>
            <a:ext cx="4572000" cy="5816977"/>
          </a:xfrm>
          <a:prstGeom prst="rect">
            <a:avLst/>
          </a:prstGeom>
          <a:noFill/>
        </p:spPr>
        <p:txBody>
          <a:bodyPr wrap="square">
            <a:spAutoFit/>
          </a:bodyPr>
          <a:lstStyle/>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THANK YOU</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For your</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Dedication</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 resilience </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and </a:t>
            </a: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Support!</a:t>
            </a:r>
          </a:p>
          <a:p>
            <a:pPr lvl="0" algn="ctr" eaLnBrk="1" hangingPunct="1">
              <a:spcAft>
                <a:spcPts val="1800"/>
              </a:spcAft>
            </a:pPr>
            <a:endParaRPr lang="en-US" sz="2800" b="1" i="1" cap="all" normalizeH="1" dirty="0">
              <a:solidFill>
                <a:srgbClr val="663300"/>
              </a:solidFill>
              <a:latin typeface="Century Schoolbook" panose="02040604050505020304" pitchFamily="18" charset="0"/>
              <a:cs typeface="Calibri" panose="020F0502020204030204" pitchFamily="34" charset="0"/>
            </a:endParaRPr>
          </a:p>
          <a:p>
            <a:pPr lvl="0" algn="ctr" eaLnBrk="1" hangingPunct="1">
              <a:spcAft>
                <a:spcPts val="1800"/>
              </a:spcAft>
            </a:pPr>
            <a:r>
              <a:rPr lang="en-US" sz="2800" b="1" i="1" cap="all" normalizeH="1" dirty="0">
                <a:solidFill>
                  <a:srgbClr val="663300"/>
                </a:solidFill>
                <a:latin typeface="Century Schoolbook" panose="02040604050505020304" pitchFamily="18" charset="0"/>
                <a:cs typeface="Calibri" panose="020F0502020204030204" pitchFamily="34" charset="0"/>
              </a:rPr>
              <a:t>Questions?  </a:t>
            </a:r>
          </a:p>
          <a:p>
            <a:pPr lvl="0" algn="ctr" eaLnBrk="1" hangingPunct="1">
              <a:spcAft>
                <a:spcPts val="1800"/>
              </a:spcAft>
            </a:pPr>
            <a:endParaRPr kumimoji="0" lang="en-US" sz="2800" b="1" i="0" u="none" strike="noStrike" kern="1200" cap="all" spc="0" normalizeH="1" baseline="0" noProof="0" dirty="0">
              <a:ln>
                <a:noFill/>
              </a:ln>
              <a:solidFill>
                <a:srgbClr val="6633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7943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5950" y="5447995"/>
            <a:ext cx="5600700" cy="415498"/>
          </a:xfrm>
          <a:prstGeom prst="rect">
            <a:avLst/>
          </a:prstGeom>
        </p:spPr>
        <p:txBody>
          <a:bodyPr wrap="square">
            <a:spAutoFit/>
          </a:bodyPr>
          <a:lstStyle/>
          <a:p>
            <a:pPr algn="l"/>
            <a:r>
              <a:rPr lang="en-US" altLang="en-US" sz="1050" dirty="0">
                <a:solidFill>
                  <a:srgbClr val="000000"/>
                </a:solidFill>
                <a:latin typeface="Tahoma" panose="020B0604030504040204" pitchFamily="34" charset="0"/>
              </a:rPr>
              <a:t>* </a:t>
            </a:r>
            <a:r>
              <a:rPr lang="en-US" altLang="en-US" sz="1050" dirty="0">
                <a:solidFill>
                  <a:srgbClr val="000000"/>
                </a:solidFill>
                <a:latin typeface="Arial" panose="020B0604020202020204" pitchFamily="34" charset="0"/>
              </a:rPr>
              <a:t>GSFC/HQ documents minus bank cards and outside buying (PGrps beginning with G* and H*, not GSFC/HQ Plant/Money obligated by NSSC).</a:t>
            </a:r>
            <a:endParaRPr lang="en-US" altLang="en-US" sz="1050" dirty="0">
              <a:solidFill>
                <a:srgbClr val="000000"/>
              </a:solidFill>
              <a:latin typeface="Tahoma" panose="020B0604030504040204" pitchFamily="34" charset="0"/>
            </a:endParaRPr>
          </a:p>
        </p:txBody>
      </p:sp>
      <p:sp>
        <p:nvSpPr>
          <p:cNvPr id="3" name="Rectangle 2"/>
          <p:cNvSpPr/>
          <p:nvPr/>
        </p:nvSpPr>
        <p:spPr>
          <a:xfrm>
            <a:off x="1257301" y="1017591"/>
            <a:ext cx="6857999" cy="692497"/>
          </a:xfrm>
          <a:prstGeom prst="rect">
            <a:avLst/>
          </a:prstGeom>
        </p:spPr>
        <p:txBody>
          <a:bodyPr wrap="square">
            <a:spAutoFit/>
          </a:bodyPr>
          <a:lstStyle/>
          <a:p>
            <a:pPr algn="ctr"/>
            <a:r>
              <a:rPr lang="en-US" altLang="en-US" sz="1950" b="1" dirty="0">
                <a:solidFill>
                  <a:srgbClr val="663300"/>
                </a:solidFill>
                <a:latin typeface="Calibri" panose="020F0502020204030204" pitchFamily="34" charset="0"/>
                <a:cs typeface="Calibri" panose="020F0502020204030204" pitchFamily="34" charset="0"/>
              </a:rPr>
              <a:t>Procurement Obligations* </a:t>
            </a:r>
            <a:br>
              <a:rPr lang="en-US" altLang="en-US" sz="1950" b="1" dirty="0">
                <a:solidFill>
                  <a:srgbClr val="663300"/>
                </a:solidFill>
                <a:latin typeface="Calibri" panose="020F0502020204030204" pitchFamily="34" charset="0"/>
                <a:cs typeface="Calibri" panose="020F0502020204030204" pitchFamily="34" charset="0"/>
              </a:rPr>
            </a:br>
            <a:r>
              <a:rPr lang="en-US" altLang="en-US" sz="1950" b="1" dirty="0">
                <a:solidFill>
                  <a:srgbClr val="663300"/>
                </a:solidFill>
                <a:latin typeface="Calibri" panose="020F0502020204030204" pitchFamily="34" charset="0"/>
                <a:cs typeface="Calibri" panose="020F0502020204030204" pitchFamily="34" charset="0"/>
              </a:rPr>
              <a:t>FY 2014– FY 2023</a:t>
            </a:r>
            <a:endParaRPr lang="en-US" sz="1950" b="1" dirty="0">
              <a:solidFill>
                <a:srgbClr val="663300"/>
              </a:solidFill>
              <a:latin typeface="Calibri" panose="020F0502020204030204" pitchFamily="34" charset="0"/>
              <a:cs typeface="Calibri" panose="020F0502020204030204" pitchFamily="34" charset="0"/>
            </a:endParaRPr>
          </a:p>
        </p:txBody>
      </p:sp>
      <p:graphicFrame>
        <p:nvGraphicFramePr>
          <p:cNvPr id="6" name="Object 2">
            <a:extLst>
              <a:ext uri="{FF2B5EF4-FFF2-40B4-BE49-F238E27FC236}">
                <a16:creationId xmlns:a16="http://schemas.microsoft.com/office/drawing/2014/main" id="{8A29FFE9-8A84-4282-9ADE-A227C79DEC1E}"/>
              </a:ext>
            </a:extLst>
          </p:cNvPr>
          <p:cNvGraphicFramePr>
            <a:graphicFrameLocks noChangeAspect="1"/>
          </p:cNvGraphicFramePr>
          <p:nvPr/>
        </p:nvGraphicFramePr>
        <p:xfrm>
          <a:off x="1657350" y="1021175"/>
          <a:ext cx="5749529" cy="4623027"/>
        </p:xfrm>
        <a:graphic>
          <a:graphicData uri="http://schemas.openxmlformats.org/presentationml/2006/ole">
            <mc:AlternateContent xmlns:mc="http://schemas.openxmlformats.org/markup-compatibility/2006">
              <mc:Choice xmlns:v="urn:schemas-microsoft-com:vml" Requires="v">
                <p:oleObj name="Worksheet" r:id="rId2" imgW="8603015" imgH="5074779" progId="Excel.Sheet.8">
                  <p:embed/>
                </p:oleObj>
              </mc:Choice>
              <mc:Fallback>
                <p:oleObj name="Worksheet" r:id="rId2" imgW="8603015" imgH="5074779" progId="Excel.Sheet.8">
                  <p:embed/>
                  <p:pic>
                    <p:nvPicPr>
                      <p:cNvPr id="6" name="Object 2">
                        <a:extLst>
                          <a:ext uri="{FF2B5EF4-FFF2-40B4-BE49-F238E27FC236}">
                            <a16:creationId xmlns:a16="http://schemas.microsoft.com/office/drawing/2014/main" id="{8A29FFE9-8A84-4282-9ADE-A227C79DEC1E}"/>
                          </a:ext>
                        </a:extLst>
                      </p:cNvPr>
                      <p:cNvPicPr>
                        <a:picLocks noChangeAspect="1" noChangeArrowheads="1"/>
                      </p:cNvPicPr>
                      <p:nvPr/>
                    </p:nvPicPr>
                    <p:blipFill>
                      <a:blip r:embed="rId3"/>
                      <a:srcRect/>
                      <a:stretch>
                        <a:fillRect/>
                      </a:stretch>
                    </p:blipFill>
                    <p:spPr bwMode="auto">
                      <a:xfrm>
                        <a:off x="1657350" y="1021175"/>
                        <a:ext cx="5749529" cy="462302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9549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32A7B0-D454-4AB5-94C2-07D5E1D62E0B}"/>
              </a:ext>
            </a:extLst>
          </p:cNvPr>
          <p:cNvSpPr/>
          <p:nvPr/>
        </p:nvSpPr>
        <p:spPr>
          <a:xfrm>
            <a:off x="1143000" y="862694"/>
            <a:ext cx="6858000" cy="680357"/>
          </a:xfrm>
          <a:prstGeom prst="rect">
            <a:avLst/>
          </a:prstGeom>
          <a:solidFill>
            <a:srgbClr val="EAAD00"/>
          </a:solidFill>
          <a:ln>
            <a:solidFill>
              <a:srgbClr val="EAA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3000">
              <a:solidFill>
                <a:prstClr val="black"/>
              </a:solidFill>
              <a:latin typeface="Tw Cen MT"/>
            </a:endParaRPr>
          </a:p>
        </p:txBody>
      </p:sp>
      <p:sp>
        <p:nvSpPr>
          <p:cNvPr id="2" name="Slide Number Placeholder 1"/>
          <p:cNvSpPr>
            <a:spLocks noGrp="1"/>
          </p:cNvSpPr>
          <p:nvPr>
            <p:ph type="sldNum" sz="quarter" idx="12"/>
          </p:nvPr>
        </p:nvSpPr>
        <p:spPr/>
        <p:txBody>
          <a:bodyPr/>
          <a:lstStyle/>
          <a:p>
            <a:fld id="{53044384-5B48-4D43-AD48-2F31A162A5BB}" type="slidenum">
              <a:rPr lang="en-US" smtClean="0">
                <a:solidFill>
                  <a:prstClr val="black">
                    <a:tint val="75000"/>
                  </a:prstClr>
                </a:solidFill>
              </a:rPr>
              <a:pPr/>
              <a:t>5</a:t>
            </a:fld>
            <a:endParaRPr lang="en-US">
              <a:solidFill>
                <a:prstClr val="black">
                  <a:tint val="75000"/>
                </a:prstClr>
              </a:solidFill>
            </a:endParaRPr>
          </a:p>
        </p:txBody>
      </p:sp>
      <p:graphicFrame>
        <p:nvGraphicFramePr>
          <p:cNvPr id="4" name="Chart 3"/>
          <p:cNvGraphicFramePr>
            <a:graphicFrameLocks/>
          </p:cNvGraphicFramePr>
          <p:nvPr/>
        </p:nvGraphicFramePr>
        <p:xfrm>
          <a:off x="1228725" y="862694"/>
          <a:ext cx="6686550" cy="3940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57ED6661-394F-5CBA-B8A5-A2D4F902C24E}"/>
              </a:ext>
            </a:extLst>
          </p:cNvPr>
          <p:cNvGraphicFramePr>
            <a:graphicFrameLocks noGrp="1"/>
          </p:cNvGraphicFramePr>
          <p:nvPr/>
        </p:nvGraphicFramePr>
        <p:xfrm>
          <a:off x="1735591" y="4801076"/>
          <a:ext cx="5248275" cy="1097280"/>
        </p:xfrm>
        <a:graphic>
          <a:graphicData uri="http://schemas.openxmlformats.org/drawingml/2006/table">
            <a:tbl>
              <a:tblPr/>
              <a:tblGrid>
                <a:gridCol w="457200">
                  <a:extLst>
                    <a:ext uri="{9D8B030D-6E8A-4147-A177-3AD203B41FA5}">
                      <a16:colId xmlns:a16="http://schemas.microsoft.com/office/drawing/2014/main" val="1788969972"/>
                    </a:ext>
                  </a:extLst>
                </a:gridCol>
                <a:gridCol w="762000">
                  <a:extLst>
                    <a:ext uri="{9D8B030D-6E8A-4147-A177-3AD203B41FA5}">
                      <a16:colId xmlns:a16="http://schemas.microsoft.com/office/drawing/2014/main" val="4015602326"/>
                    </a:ext>
                  </a:extLst>
                </a:gridCol>
                <a:gridCol w="457200">
                  <a:extLst>
                    <a:ext uri="{9D8B030D-6E8A-4147-A177-3AD203B41FA5}">
                      <a16:colId xmlns:a16="http://schemas.microsoft.com/office/drawing/2014/main" val="2902700406"/>
                    </a:ext>
                  </a:extLst>
                </a:gridCol>
                <a:gridCol w="704850">
                  <a:extLst>
                    <a:ext uri="{9D8B030D-6E8A-4147-A177-3AD203B41FA5}">
                      <a16:colId xmlns:a16="http://schemas.microsoft.com/office/drawing/2014/main" val="2673115108"/>
                    </a:ext>
                  </a:extLst>
                </a:gridCol>
                <a:gridCol w="733425">
                  <a:extLst>
                    <a:ext uri="{9D8B030D-6E8A-4147-A177-3AD203B41FA5}">
                      <a16:colId xmlns:a16="http://schemas.microsoft.com/office/drawing/2014/main" val="4206802022"/>
                    </a:ext>
                  </a:extLst>
                </a:gridCol>
                <a:gridCol w="647700">
                  <a:extLst>
                    <a:ext uri="{9D8B030D-6E8A-4147-A177-3AD203B41FA5}">
                      <a16:colId xmlns:a16="http://schemas.microsoft.com/office/drawing/2014/main" val="3266694046"/>
                    </a:ext>
                  </a:extLst>
                </a:gridCol>
                <a:gridCol w="752475">
                  <a:extLst>
                    <a:ext uri="{9D8B030D-6E8A-4147-A177-3AD203B41FA5}">
                      <a16:colId xmlns:a16="http://schemas.microsoft.com/office/drawing/2014/main" val="4215326978"/>
                    </a:ext>
                  </a:extLst>
                </a:gridCol>
                <a:gridCol w="733425">
                  <a:extLst>
                    <a:ext uri="{9D8B030D-6E8A-4147-A177-3AD203B41FA5}">
                      <a16:colId xmlns:a16="http://schemas.microsoft.com/office/drawing/2014/main" val="26713568"/>
                    </a:ext>
                  </a:extLst>
                </a:gridCol>
              </a:tblGrid>
              <a:tr h="274320">
                <a:tc>
                  <a:txBody>
                    <a:bodyPr/>
                    <a:lstStyle/>
                    <a:p>
                      <a:pPr algn="l" rtl="0" fontAlgn="b"/>
                      <a:r>
                        <a:rPr lang="en-US" sz="800" b="1" i="0" u="none" strike="noStrike">
                          <a:solidFill>
                            <a:srgbClr val="000000"/>
                          </a:solidFill>
                          <a:effectLst/>
                          <a:latin typeface="Calibri" panose="020F0502020204030204" pitchFamily="34" charset="0"/>
                        </a:rPr>
                        <a:t>FY23 Actions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Contracts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BPAs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PO's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Calls/Orders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IAAs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en-US" sz="800" b="1" i="0" u="none" strike="noStrike">
                          <a:solidFill>
                            <a:srgbClr val="000000"/>
                          </a:solidFill>
                          <a:effectLst/>
                          <a:latin typeface="Calibri" panose="020F0502020204030204" pitchFamily="34" charset="0"/>
                        </a:rPr>
                        <a:t>Total</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49431526"/>
                  </a:ext>
                </a:extLst>
              </a:tr>
              <a:tr h="137160">
                <a:tc>
                  <a:txBody>
                    <a:bodyPr/>
                    <a:lstStyle/>
                    <a:p>
                      <a:pPr algn="l" rtl="0" fontAlgn="b"/>
                      <a:r>
                        <a:rPr lang="en-US" sz="800" b="0" i="0" u="none" strike="noStrike">
                          <a:solidFill>
                            <a:srgbClr val="000000"/>
                          </a:solidFill>
                          <a:effectLst/>
                          <a:latin typeface="Calibri" panose="020F0502020204030204" pitchFamily="34" charset="0"/>
                        </a:rPr>
                        <a:t>Base</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68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39</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337</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14142"/>
                  </a:ext>
                </a:extLst>
              </a:tr>
              <a:tr h="137160">
                <a:tc>
                  <a:txBody>
                    <a:bodyPr/>
                    <a:lstStyle/>
                    <a:p>
                      <a:pPr algn="l" rtl="0" fontAlgn="b"/>
                      <a:r>
                        <a:rPr lang="en-US" sz="800" b="0" i="0" u="none" strike="noStrike">
                          <a:solidFill>
                            <a:srgbClr val="000000"/>
                          </a:solidFill>
                          <a:effectLst/>
                          <a:latin typeface="Calibri" panose="020F0502020204030204" pitchFamily="34" charset="0"/>
                        </a:rPr>
                        <a:t>Mod</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1,984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136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1,216</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295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0" i="0" u="none" strike="noStrike">
                          <a:solidFill>
                            <a:srgbClr val="000000"/>
                          </a:solidFill>
                          <a:effectLst/>
                          <a:latin typeface="Calibri" panose="020F0502020204030204" pitchFamily="34" charset="0"/>
                        </a:rPr>
                        <a:t>3,668</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928572"/>
                  </a:ext>
                </a:extLst>
              </a:tr>
              <a:tr h="274320">
                <a:tc>
                  <a:txBody>
                    <a:bodyPr/>
                    <a:lstStyle/>
                    <a:p>
                      <a:pPr algn="l" rtl="0" fontAlgn="b"/>
                      <a:r>
                        <a:rPr lang="en-US" sz="800" b="0" i="0" u="none" strike="noStrike">
                          <a:solidFill>
                            <a:srgbClr val="000000"/>
                          </a:solidFill>
                          <a:effectLst/>
                          <a:latin typeface="Calibri" panose="020F0502020204030204" pitchFamily="34" charset="0"/>
                        </a:rPr>
                        <a:t>Total Actions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2,052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140</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13</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1,432</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334</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4,005</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032824"/>
                  </a:ext>
                </a:extLst>
              </a:tr>
              <a:tr h="274320">
                <a:tc>
                  <a:txBody>
                    <a:bodyPr/>
                    <a:lstStyle/>
                    <a:p>
                      <a:pPr algn="l" rtl="0" fontAlgn="b"/>
                      <a:r>
                        <a:rPr lang="en-US" sz="800" b="1" i="0" u="none" strike="noStrike">
                          <a:solidFill>
                            <a:srgbClr val="000000"/>
                          </a:solidFill>
                          <a:effectLst/>
                          <a:latin typeface="Calibri" panose="020F0502020204030204" pitchFamily="34" charset="0"/>
                        </a:rPr>
                        <a:t>Total FY Obs</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$2,879,451,838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$32,013,050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$11,360,876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$378,317,911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a:solidFill>
                            <a:srgbClr val="000000"/>
                          </a:solidFill>
                          <a:effectLst/>
                          <a:latin typeface="Calibri" panose="020F0502020204030204" pitchFamily="34" charset="0"/>
                        </a:rPr>
                        <a:t>$322,339,796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800" b="1" i="0" u="none" strike="noStrike" dirty="0">
                          <a:solidFill>
                            <a:srgbClr val="000000"/>
                          </a:solidFill>
                          <a:effectLst/>
                          <a:latin typeface="Calibri" panose="020F0502020204030204" pitchFamily="34" charset="0"/>
                        </a:rPr>
                        <a:t>$3,623,483,473 </a:t>
                      </a:r>
                    </a:p>
                  </a:txBody>
                  <a:tcPr marL="5715" marR="5715" marT="5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562936"/>
                  </a:ext>
                </a:extLst>
              </a:tr>
            </a:tbl>
          </a:graphicData>
        </a:graphic>
      </p:graphicFrame>
    </p:spTree>
    <p:extLst>
      <p:ext uri="{BB962C8B-B14F-4D97-AF65-F5344CB8AC3E}">
        <p14:creationId xmlns:p14="http://schemas.microsoft.com/office/powerpoint/2010/main" val="118913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8C60323C-40DC-886D-B5FC-14DADC59F309}"/>
              </a:ext>
            </a:extLst>
          </p:cNvPr>
          <p:cNvSpPr/>
          <p:nvPr/>
        </p:nvSpPr>
        <p:spPr>
          <a:xfrm>
            <a:off x="0" y="2729961"/>
            <a:ext cx="9144000" cy="327078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576BB9A3-2BB9-2C0E-2848-121B37A97724}"/>
              </a:ext>
            </a:extLst>
          </p:cNvPr>
          <p:cNvGrpSpPr/>
          <p:nvPr/>
        </p:nvGrpSpPr>
        <p:grpSpPr>
          <a:xfrm>
            <a:off x="951691" y="2116689"/>
            <a:ext cx="1547052" cy="1687586"/>
            <a:chOff x="1268921" y="1679251"/>
            <a:chExt cx="2062736" cy="2250115"/>
          </a:xfrm>
        </p:grpSpPr>
        <p:sp>
          <p:nvSpPr>
            <p:cNvPr id="99" name="Rectangle 98">
              <a:extLst>
                <a:ext uri="{FF2B5EF4-FFF2-40B4-BE49-F238E27FC236}">
                  <a16:creationId xmlns:a16="http://schemas.microsoft.com/office/drawing/2014/main" id="{10C1F053-C6BE-BFD4-C4CA-0261785A8130}"/>
                </a:ext>
              </a:extLst>
            </p:cNvPr>
            <p:cNvSpPr/>
            <p:nvPr/>
          </p:nvSpPr>
          <p:spPr>
            <a:xfrm>
              <a:off x="1268921" y="3327324"/>
              <a:ext cx="2062736" cy="60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schemeClr val="tx1"/>
                  </a:solidFill>
                  <a:latin typeface="Calibri" panose="020F0502020204030204"/>
                </a:rPr>
                <a:t>Commercial Small Sat Data Acquisition Program </a:t>
              </a:r>
            </a:p>
          </p:txBody>
        </p:sp>
        <p:grpSp>
          <p:nvGrpSpPr>
            <p:cNvPr id="3" name="Group 2">
              <a:extLst>
                <a:ext uri="{FF2B5EF4-FFF2-40B4-BE49-F238E27FC236}">
                  <a16:creationId xmlns:a16="http://schemas.microsoft.com/office/drawing/2014/main" id="{4876F76B-5877-B32F-5336-E92C360C4236}"/>
                </a:ext>
              </a:extLst>
            </p:cNvPr>
            <p:cNvGrpSpPr/>
            <p:nvPr/>
          </p:nvGrpSpPr>
          <p:grpSpPr>
            <a:xfrm>
              <a:off x="1268922" y="1679251"/>
              <a:ext cx="2062735" cy="1618486"/>
              <a:chOff x="1268922" y="1679251"/>
              <a:chExt cx="2062735" cy="1618486"/>
            </a:xfrm>
          </p:grpSpPr>
          <p:sp>
            <p:nvSpPr>
              <p:cNvPr id="78" name="Rectangle: Rounded Corners 77">
                <a:extLst>
                  <a:ext uri="{FF2B5EF4-FFF2-40B4-BE49-F238E27FC236}">
                    <a16:creationId xmlns:a16="http://schemas.microsoft.com/office/drawing/2014/main" id="{558B6121-09DA-D1FC-FAB3-0DFFF923E28F}"/>
                  </a:ext>
                </a:extLst>
              </p:cNvPr>
              <p:cNvSpPr/>
              <p:nvPr/>
            </p:nvSpPr>
            <p:spPr>
              <a:xfrm>
                <a:off x="1268922" y="1679251"/>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CSDAP</a:t>
                </a:r>
              </a:p>
            </p:txBody>
          </p:sp>
          <p:pic>
            <p:nvPicPr>
              <p:cNvPr id="7" name="Graphic 6" descr="Trophy with solid fill">
                <a:extLst>
                  <a:ext uri="{FF2B5EF4-FFF2-40B4-BE49-F238E27FC236}">
                    <a16:creationId xmlns:a16="http://schemas.microsoft.com/office/drawing/2014/main" id="{8B43A76B-5B12-3FA8-D504-6DCB654713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6788" y="1864476"/>
                <a:ext cx="687003" cy="687003"/>
              </a:xfrm>
              <a:prstGeom prst="rect">
                <a:avLst/>
              </a:prstGeom>
            </p:spPr>
          </p:pic>
        </p:grpSp>
      </p:grpSp>
      <p:grpSp>
        <p:nvGrpSpPr>
          <p:cNvPr id="5" name="Group 4">
            <a:extLst>
              <a:ext uri="{FF2B5EF4-FFF2-40B4-BE49-F238E27FC236}">
                <a16:creationId xmlns:a16="http://schemas.microsoft.com/office/drawing/2014/main" id="{1A90CE45-80ED-FD75-6BA7-FD9A1E406C72}"/>
              </a:ext>
            </a:extLst>
          </p:cNvPr>
          <p:cNvGrpSpPr/>
          <p:nvPr/>
        </p:nvGrpSpPr>
        <p:grpSpPr>
          <a:xfrm>
            <a:off x="2873492" y="2116689"/>
            <a:ext cx="1547052" cy="1668940"/>
            <a:chOff x="3831322" y="1679251"/>
            <a:chExt cx="2062736" cy="2225253"/>
          </a:xfrm>
        </p:grpSpPr>
        <p:sp>
          <p:nvSpPr>
            <p:cNvPr id="17" name="Rectangle 16">
              <a:extLst>
                <a:ext uri="{FF2B5EF4-FFF2-40B4-BE49-F238E27FC236}">
                  <a16:creationId xmlns:a16="http://schemas.microsoft.com/office/drawing/2014/main" id="{8E704875-F7CB-8EE4-E740-97BF7607DD23}"/>
                </a:ext>
              </a:extLst>
            </p:cNvPr>
            <p:cNvSpPr/>
            <p:nvPr/>
          </p:nvSpPr>
          <p:spPr>
            <a:xfrm>
              <a:off x="3831322" y="3302462"/>
              <a:ext cx="2062735" cy="60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prstClr val="black">
                      <a:lumMod val="75000"/>
                      <a:lumOff val="25000"/>
                    </a:prstClr>
                  </a:solidFill>
                  <a:latin typeface="Calibri" panose="020F0502020204030204"/>
                </a:rPr>
                <a:t>GeoXO GXS Instrument Implementation</a:t>
              </a:r>
            </a:p>
          </p:txBody>
        </p:sp>
        <p:sp>
          <p:nvSpPr>
            <p:cNvPr id="9" name="Rectangle: Rounded Corners 8">
              <a:extLst>
                <a:ext uri="{FF2B5EF4-FFF2-40B4-BE49-F238E27FC236}">
                  <a16:creationId xmlns:a16="http://schemas.microsoft.com/office/drawing/2014/main" id="{137C9521-24EE-9015-6F02-6B90C778162B}"/>
                </a:ext>
              </a:extLst>
            </p:cNvPr>
            <p:cNvSpPr/>
            <p:nvPr/>
          </p:nvSpPr>
          <p:spPr>
            <a:xfrm>
              <a:off x="3831323" y="1679251"/>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GXS</a:t>
              </a:r>
            </a:p>
          </p:txBody>
        </p:sp>
        <p:pic>
          <p:nvPicPr>
            <p:cNvPr id="10" name="Graphic 9" descr="Trophy with solid fill">
              <a:extLst>
                <a:ext uri="{FF2B5EF4-FFF2-40B4-BE49-F238E27FC236}">
                  <a16:creationId xmlns:a16="http://schemas.microsoft.com/office/drawing/2014/main" id="{6CE85ADD-1243-628B-3DC3-3F033FC249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9189" y="1864476"/>
              <a:ext cx="687003" cy="687003"/>
            </a:xfrm>
            <a:prstGeom prst="rect">
              <a:avLst/>
            </a:prstGeom>
          </p:spPr>
        </p:pic>
      </p:grpSp>
      <p:grpSp>
        <p:nvGrpSpPr>
          <p:cNvPr id="6" name="Group 5">
            <a:extLst>
              <a:ext uri="{FF2B5EF4-FFF2-40B4-BE49-F238E27FC236}">
                <a16:creationId xmlns:a16="http://schemas.microsoft.com/office/drawing/2014/main" id="{20227CC0-7AFB-0FA6-AAB6-CC5773A136F5}"/>
              </a:ext>
            </a:extLst>
          </p:cNvPr>
          <p:cNvGrpSpPr/>
          <p:nvPr/>
        </p:nvGrpSpPr>
        <p:grpSpPr>
          <a:xfrm>
            <a:off x="4795293" y="2116689"/>
            <a:ext cx="1552402" cy="1687586"/>
            <a:chOff x="6393724" y="1679251"/>
            <a:chExt cx="2069869" cy="2250115"/>
          </a:xfrm>
        </p:grpSpPr>
        <p:sp>
          <p:nvSpPr>
            <p:cNvPr id="46" name="Rectangle 45">
              <a:extLst>
                <a:ext uri="{FF2B5EF4-FFF2-40B4-BE49-F238E27FC236}">
                  <a16:creationId xmlns:a16="http://schemas.microsoft.com/office/drawing/2014/main" id="{49AE6B32-1FC4-6400-21B9-E01514E55F6D}"/>
                </a:ext>
              </a:extLst>
            </p:cNvPr>
            <p:cNvSpPr/>
            <p:nvPr/>
          </p:nvSpPr>
          <p:spPr>
            <a:xfrm>
              <a:off x="6400856" y="3302462"/>
              <a:ext cx="2062737" cy="62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prstClr val="black">
                      <a:lumMod val="75000"/>
                      <a:lumOff val="25000"/>
                    </a:prstClr>
                  </a:solidFill>
                  <a:latin typeface="Calibri" panose="020F0502020204030204"/>
                </a:rPr>
                <a:t>Omnibus Multidiscipline Engineering Services 3 </a:t>
              </a:r>
            </a:p>
          </p:txBody>
        </p:sp>
        <p:sp>
          <p:nvSpPr>
            <p:cNvPr id="11" name="Rectangle: Rounded Corners 10">
              <a:extLst>
                <a:ext uri="{FF2B5EF4-FFF2-40B4-BE49-F238E27FC236}">
                  <a16:creationId xmlns:a16="http://schemas.microsoft.com/office/drawing/2014/main" id="{9204CD62-B131-193A-D542-6B1CB4C13BE5}"/>
                </a:ext>
              </a:extLst>
            </p:cNvPr>
            <p:cNvSpPr/>
            <p:nvPr/>
          </p:nvSpPr>
          <p:spPr>
            <a:xfrm>
              <a:off x="6393724" y="1679251"/>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OMES</a:t>
              </a:r>
            </a:p>
          </p:txBody>
        </p:sp>
        <p:pic>
          <p:nvPicPr>
            <p:cNvPr id="12" name="Graphic 11" descr="Trophy with solid fill">
              <a:extLst>
                <a:ext uri="{FF2B5EF4-FFF2-40B4-BE49-F238E27FC236}">
                  <a16:creationId xmlns:a16="http://schemas.microsoft.com/office/drawing/2014/main" id="{C283A7AD-2F00-456F-8CBC-BEAE35AA75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590" y="1864476"/>
              <a:ext cx="687003" cy="687003"/>
            </a:xfrm>
            <a:prstGeom prst="rect">
              <a:avLst/>
            </a:prstGeom>
          </p:spPr>
        </p:pic>
      </p:grpSp>
      <p:grpSp>
        <p:nvGrpSpPr>
          <p:cNvPr id="8" name="Group 7">
            <a:extLst>
              <a:ext uri="{FF2B5EF4-FFF2-40B4-BE49-F238E27FC236}">
                <a16:creationId xmlns:a16="http://schemas.microsoft.com/office/drawing/2014/main" id="{A3ECAC11-0453-D7C1-D83F-1BCAF59F3555}"/>
              </a:ext>
            </a:extLst>
          </p:cNvPr>
          <p:cNvGrpSpPr/>
          <p:nvPr/>
        </p:nvGrpSpPr>
        <p:grpSpPr>
          <a:xfrm>
            <a:off x="6732408" y="2116689"/>
            <a:ext cx="1695870" cy="1687586"/>
            <a:chOff x="8976544" y="1679251"/>
            <a:chExt cx="2261160" cy="2250115"/>
          </a:xfrm>
        </p:grpSpPr>
        <p:sp>
          <p:nvSpPr>
            <p:cNvPr id="52" name="Rectangle 51">
              <a:extLst>
                <a:ext uri="{FF2B5EF4-FFF2-40B4-BE49-F238E27FC236}">
                  <a16:creationId xmlns:a16="http://schemas.microsoft.com/office/drawing/2014/main" id="{45BCA2E7-CEFA-E97C-5301-67FC016E73CC}"/>
                </a:ext>
              </a:extLst>
            </p:cNvPr>
            <p:cNvSpPr/>
            <p:nvPr/>
          </p:nvSpPr>
          <p:spPr>
            <a:xfrm>
              <a:off x="8976544" y="3302462"/>
              <a:ext cx="2261160" cy="62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prstClr val="black">
                      <a:lumMod val="75000"/>
                      <a:lumOff val="25000"/>
                    </a:prstClr>
                  </a:solidFill>
                  <a:latin typeface="Calibri" panose="020F0502020204030204"/>
                </a:rPr>
                <a:t>Repair, Operations, Maintenance &amp; Engineering</a:t>
              </a:r>
            </a:p>
          </p:txBody>
        </p:sp>
        <p:sp>
          <p:nvSpPr>
            <p:cNvPr id="16" name="Rectangle: Rounded Corners 15">
              <a:extLst>
                <a:ext uri="{FF2B5EF4-FFF2-40B4-BE49-F238E27FC236}">
                  <a16:creationId xmlns:a16="http://schemas.microsoft.com/office/drawing/2014/main" id="{904DDAF6-0E4B-3C5A-F28A-6A82F86BF500}"/>
                </a:ext>
              </a:extLst>
            </p:cNvPr>
            <p:cNvSpPr/>
            <p:nvPr/>
          </p:nvSpPr>
          <p:spPr>
            <a:xfrm>
              <a:off x="9072190" y="1679251"/>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ROME</a:t>
              </a:r>
            </a:p>
          </p:txBody>
        </p:sp>
        <p:pic>
          <p:nvPicPr>
            <p:cNvPr id="20" name="Graphic 19" descr="Trophy with solid fill">
              <a:extLst>
                <a:ext uri="{FF2B5EF4-FFF2-40B4-BE49-F238E27FC236}">
                  <a16:creationId xmlns:a16="http://schemas.microsoft.com/office/drawing/2014/main" id="{ED3FFFB5-153C-7215-3B59-C402818A27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0056" y="1864476"/>
              <a:ext cx="687003" cy="687003"/>
            </a:xfrm>
            <a:prstGeom prst="rect">
              <a:avLst/>
            </a:prstGeom>
          </p:spPr>
        </p:pic>
      </p:grpSp>
      <p:grpSp>
        <p:nvGrpSpPr>
          <p:cNvPr id="14" name="Group 13">
            <a:extLst>
              <a:ext uri="{FF2B5EF4-FFF2-40B4-BE49-F238E27FC236}">
                <a16:creationId xmlns:a16="http://schemas.microsoft.com/office/drawing/2014/main" id="{9C5967DD-4E67-5117-4001-6EF1291D9AD9}"/>
              </a:ext>
            </a:extLst>
          </p:cNvPr>
          <p:cNvGrpSpPr/>
          <p:nvPr/>
        </p:nvGrpSpPr>
        <p:grpSpPr>
          <a:xfrm>
            <a:off x="951691" y="4098928"/>
            <a:ext cx="1547052" cy="1678466"/>
            <a:chOff x="1268921" y="4322238"/>
            <a:chExt cx="2062736" cy="2237954"/>
          </a:xfrm>
        </p:grpSpPr>
        <p:sp>
          <p:nvSpPr>
            <p:cNvPr id="13" name="Rectangle 12">
              <a:extLst>
                <a:ext uri="{FF2B5EF4-FFF2-40B4-BE49-F238E27FC236}">
                  <a16:creationId xmlns:a16="http://schemas.microsoft.com/office/drawing/2014/main" id="{C6AFD54A-066B-2392-AC01-D15D78589D3D}"/>
                </a:ext>
              </a:extLst>
            </p:cNvPr>
            <p:cNvSpPr/>
            <p:nvPr/>
          </p:nvSpPr>
          <p:spPr>
            <a:xfrm>
              <a:off x="1268921" y="5958150"/>
              <a:ext cx="2062736" cy="60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schemeClr val="tx1"/>
                  </a:solidFill>
                  <a:latin typeface="Calibri" panose="020F0502020204030204"/>
                </a:rPr>
                <a:t>GeoXO Imager Implementation</a:t>
              </a:r>
            </a:p>
          </p:txBody>
        </p:sp>
        <p:sp>
          <p:nvSpPr>
            <p:cNvPr id="24" name="Rectangle: Rounded Corners 23">
              <a:extLst>
                <a:ext uri="{FF2B5EF4-FFF2-40B4-BE49-F238E27FC236}">
                  <a16:creationId xmlns:a16="http://schemas.microsoft.com/office/drawing/2014/main" id="{B1A07A2A-CF17-BB03-FD20-8F13E9DAE5A4}"/>
                </a:ext>
              </a:extLst>
            </p:cNvPr>
            <p:cNvSpPr/>
            <p:nvPr/>
          </p:nvSpPr>
          <p:spPr>
            <a:xfrm>
              <a:off x="1268922" y="4322238"/>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GXI</a:t>
              </a:r>
            </a:p>
          </p:txBody>
        </p:sp>
        <p:pic>
          <p:nvPicPr>
            <p:cNvPr id="25" name="Graphic 24" descr="Trophy with solid fill">
              <a:extLst>
                <a:ext uri="{FF2B5EF4-FFF2-40B4-BE49-F238E27FC236}">
                  <a16:creationId xmlns:a16="http://schemas.microsoft.com/office/drawing/2014/main" id="{9745850F-DF55-F143-1F35-E1DDF0B594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6788" y="4507463"/>
              <a:ext cx="687003" cy="687003"/>
            </a:xfrm>
            <a:prstGeom prst="rect">
              <a:avLst/>
            </a:prstGeom>
          </p:spPr>
        </p:pic>
      </p:grpSp>
      <p:grpSp>
        <p:nvGrpSpPr>
          <p:cNvPr id="15" name="Group 14">
            <a:extLst>
              <a:ext uri="{FF2B5EF4-FFF2-40B4-BE49-F238E27FC236}">
                <a16:creationId xmlns:a16="http://schemas.microsoft.com/office/drawing/2014/main" id="{0F03070C-8F79-3386-D913-BB8BF7FE3850}"/>
              </a:ext>
            </a:extLst>
          </p:cNvPr>
          <p:cNvGrpSpPr/>
          <p:nvPr/>
        </p:nvGrpSpPr>
        <p:grpSpPr>
          <a:xfrm>
            <a:off x="2873490" y="4098929"/>
            <a:ext cx="1547054" cy="1678465"/>
            <a:chOff x="3831320" y="4322238"/>
            <a:chExt cx="2062738" cy="2237953"/>
          </a:xfrm>
        </p:grpSpPr>
        <p:sp>
          <p:nvSpPr>
            <p:cNvPr id="21" name="Rectangle 20">
              <a:extLst>
                <a:ext uri="{FF2B5EF4-FFF2-40B4-BE49-F238E27FC236}">
                  <a16:creationId xmlns:a16="http://schemas.microsoft.com/office/drawing/2014/main" id="{A85269B7-4F24-2603-679B-B31DB82BB39D}"/>
                </a:ext>
              </a:extLst>
            </p:cNvPr>
            <p:cNvSpPr/>
            <p:nvPr/>
          </p:nvSpPr>
          <p:spPr>
            <a:xfrm>
              <a:off x="3831320" y="5933287"/>
              <a:ext cx="2062736" cy="62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prstClr val="black">
                      <a:lumMod val="75000"/>
                      <a:lumOff val="25000"/>
                    </a:prstClr>
                  </a:solidFill>
                  <a:latin typeface="Calibri" panose="020F0502020204030204"/>
                </a:rPr>
                <a:t>NASA Sounding Rockets Operations Contract-4</a:t>
              </a:r>
            </a:p>
          </p:txBody>
        </p:sp>
        <p:sp>
          <p:nvSpPr>
            <p:cNvPr id="26" name="Rectangle: Rounded Corners 25">
              <a:extLst>
                <a:ext uri="{FF2B5EF4-FFF2-40B4-BE49-F238E27FC236}">
                  <a16:creationId xmlns:a16="http://schemas.microsoft.com/office/drawing/2014/main" id="{27B8529F-5789-9342-0B9B-5DAD09084F54}"/>
                </a:ext>
              </a:extLst>
            </p:cNvPr>
            <p:cNvSpPr/>
            <p:nvPr/>
          </p:nvSpPr>
          <p:spPr>
            <a:xfrm>
              <a:off x="3831323" y="4322238"/>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NSROC-4</a:t>
              </a:r>
            </a:p>
          </p:txBody>
        </p:sp>
        <p:pic>
          <p:nvPicPr>
            <p:cNvPr id="27" name="Graphic 26" descr="Trophy with solid fill">
              <a:extLst>
                <a:ext uri="{FF2B5EF4-FFF2-40B4-BE49-F238E27FC236}">
                  <a16:creationId xmlns:a16="http://schemas.microsoft.com/office/drawing/2014/main" id="{24F0681B-387F-0DFA-EEA2-B0365B5264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9189" y="4507463"/>
              <a:ext cx="687003" cy="687003"/>
            </a:xfrm>
            <a:prstGeom prst="rect">
              <a:avLst/>
            </a:prstGeom>
          </p:spPr>
        </p:pic>
      </p:grpSp>
      <p:grpSp>
        <p:nvGrpSpPr>
          <p:cNvPr id="18" name="Group 17">
            <a:extLst>
              <a:ext uri="{FF2B5EF4-FFF2-40B4-BE49-F238E27FC236}">
                <a16:creationId xmlns:a16="http://schemas.microsoft.com/office/drawing/2014/main" id="{C6EC1CD4-24E7-91C7-2086-98D17C6A68A8}"/>
              </a:ext>
            </a:extLst>
          </p:cNvPr>
          <p:cNvGrpSpPr/>
          <p:nvPr/>
        </p:nvGrpSpPr>
        <p:grpSpPr>
          <a:xfrm>
            <a:off x="4795289" y="4098928"/>
            <a:ext cx="1552406" cy="1678466"/>
            <a:chOff x="6393719" y="4322238"/>
            <a:chExt cx="2069874" cy="2237954"/>
          </a:xfrm>
        </p:grpSpPr>
        <p:sp>
          <p:nvSpPr>
            <p:cNvPr id="49" name="Rectangle 48">
              <a:extLst>
                <a:ext uri="{FF2B5EF4-FFF2-40B4-BE49-F238E27FC236}">
                  <a16:creationId xmlns:a16="http://schemas.microsoft.com/office/drawing/2014/main" id="{F3EFC031-885F-D4C0-79F2-EF4C0A75C0F1}"/>
                </a:ext>
              </a:extLst>
            </p:cNvPr>
            <p:cNvSpPr/>
            <p:nvPr/>
          </p:nvSpPr>
          <p:spPr>
            <a:xfrm>
              <a:off x="6393719" y="5933288"/>
              <a:ext cx="2069874" cy="626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err="1">
                  <a:solidFill>
                    <a:prstClr val="black">
                      <a:lumMod val="75000"/>
                      <a:lumOff val="25000"/>
                    </a:prstClr>
                  </a:solidFill>
                  <a:latin typeface="Calibri" panose="020F0502020204030204"/>
                </a:rPr>
                <a:t>QuickSounder</a:t>
              </a:r>
              <a:endParaRPr lang="en-US" sz="1050" dirty="0">
                <a:solidFill>
                  <a:prstClr val="black">
                    <a:lumMod val="75000"/>
                    <a:lumOff val="25000"/>
                  </a:prstClr>
                </a:solidFill>
                <a:latin typeface="Calibri" panose="020F0502020204030204"/>
              </a:endParaRPr>
            </a:p>
            <a:p>
              <a:pPr algn="ctr" defTabSz="685800">
                <a:defRPr/>
              </a:pPr>
              <a:endParaRPr lang="en-US" sz="1050" dirty="0">
                <a:solidFill>
                  <a:prstClr val="black">
                    <a:lumMod val="75000"/>
                    <a:lumOff val="25000"/>
                  </a:prstClr>
                </a:solidFill>
                <a:latin typeface="Calibri" panose="020F0502020204030204"/>
              </a:endParaRPr>
            </a:p>
          </p:txBody>
        </p:sp>
        <p:sp>
          <p:nvSpPr>
            <p:cNvPr id="28" name="Rectangle: Rounded Corners 27">
              <a:extLst>
                <a:ext uri="{FF2B5EF4-FFF2-40B4-BE49-F238E27FC236}">
                  <a16:creationId xmlns:a16="http://schemas.microsoft.com/office/drawing/2014/main" id="{44959FC2-0E41-6E00-2BFF-3862C500B7C6}"/>
                </a:ext>
              </a:extLst>
            </p:cNvPr>
            <p:cNvSpPr/>
            <p:nvPr/>
          </p:nvSpPr>
          <p:spPr>
            <a:xfrm>
              <a:off x="6393724" y="4322238"/>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QS-SMOS</a:t>
              </a:r>
            </a:p>
          </p:txBody>
        </p:sp>
        <p:pic>
          <p:nvPicPr>
            <p:cNvPr id="29" name="Graphic 28" descr="Trophy with solid fill">
              <a:extLst>
                <a:ext uri="{FF2B5EF4-FFF2-40B4-BE49-F238E27FC236}">
                  <a16:creationId xmlns:a16="http://schemas.microsoft.com/office/drawing/2014/main" id="{C2B7D4E2-D16B-D81B-3305-3398CD57FC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1590" y="4507463"/>
              <a:ext cx="687003" cy="687003"/>
            </a:xfrm>
            <a:prstGeom prst="rect">
              <a:avLst/>
            </a:prstGeom>
          </p:spPr>
        </p:pic>
      </p:grpSp>
      <p:grpSp>
        <p:nvGrpSpPr>
          <p:cNvPr id="19" name="Group 18">
            <a:extLst>
              <a:ext uri="{FF2B5EF4-FFF2-40B4-BE49-F238E27FC236}">
                <a16:creationId xmlns:a16="http://schemas.microsoft.com/office/drawing/2014/main" id="{8612EF5F-EC60-B9FE-5CEE-BA782221AEFE}"/>
              </a:ext>
            </a:extLst>
          </p:cNvPr>
          <p:cNvGrpSpPr/>
          <p:nvPr/>
        </p:nvGrpSpPr>
        <p:grpSpPr>
          <a:xfrm>
            <a:off x="6804143" y="4098928"/>
            <a:ext cx="1547051" cy="1678466"/>
            <a:chOff x="9072190" y="4322238"/>
            <a:chExt cx="2062735" cy="2237954"/>
          </a:xfrm>
        </p:grpSpPr>
        <p:sp>
          <p:nvSpPr>
            <p:cNvPr id="55" name="Rectangle 54">
              <a:extLst>
                <a:ext uri="{FF2B5EF4-FFF2-40B4-BE49-F238E27FC236}">
                  <a16:creationId xmlns:a16="http://schemas.microsoft.com/office/drawing/2014/main" id="{C35F8219-B0BF-7C30-8ADB-BF76B5CFEB1F}"/>
                </a:ext>
              </a:extLst>
            </p:cNvPr>
            <p:cNvSpPr/>
            <p:nvPr/>
          </p:nvSpPr>
          <p:spPr>
            <a:xfrm>
              <a:off x="9079324" y="5958150"/>
              <a:ext cx="2055600" cy="602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dirty="0">
                  <a:solidFill>
                    <a:prstClr val="black">
                      <a:lumMod val="75000"/>
                      <a:lumOff val="25000"/>
                    </a:prstClr>
                  </a:solidFill>
                  <a:latin typeface="Calibri" panose="020F0502020204030204"/>
                </a:rPr>
                <a:t>Systems Engineering Advanced Services 2</a:t>
              </a:r>
            </a:p>
          </p:txBody>
        </p:sp>
        <p:sp>
          <p:nvSpPr>
            <p:cNvPr id="30" name="Rectangle: Rounded Corners 29">
              <a:extLst>
                <a:ext uri="{FF2B5EF4-FFF2-40B4-BE49-F238E27FC236}">
                  <a16:creationId xmlns:a16="http://schemas.microsoft.com/office/drawing/2014/main" id="{CFEF6145-AD18-E1B2-A296-B9BAB2D19946}"/>
                </a:ext>
              </a:extLst>
            </p:cNvPr>
            <p:cNvSpPr/>
            <p:nvPr/>
          </p:nvSpPr>
          <p:spPr>
            <a:xfrm>
              <a:off x="9072190" y="4322238"/>
              <a:ext cx="2062735" cy="1618486"/>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68580" rtlCol="0" anchor="b"/>
            <a:lstStyle/>
            <a:p>
              <a:pPr algn="ctr"/>
              <a:r>
                <a:rPr lang="en-US" sz="2700" b="1" dirty="0"/>
                <a:t>SEAS-2</a:t>
              </a:r>
            </a:p>
          </p:txBody>
        </p:sp>
        <p:pic>
          <p:nvPicPr>
            <p:cNvPr id="31" name="Graphic 30" descr="Trophy with solid fill">
              <a:extLst>
                <a:ext uri="{FF2B5EF4-FFF2-40B4-BE49-F238E27FC236}">
                  <a16:creationId xmlns:a16="http://schemas.microsoft.com/office/drawing/2014/main" id="{2E53DE4E-F2C3-8445-BF0B-AFDC11A175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60056" y="4507463"/>
              <a:ext cx="687003" cy="687003"/>
            </a:xfrm>
            <a:prstGeom prst="rect">
              <a:avLst/>
            </a:prstGeom>
          </p:spPr>
        </p:pic>
      </p:grpSp>
      <p:cxnSp>
        <p:nvCxnSpPr>
          <p:cNvPr id="38" name="Straight Connector 37">
            <a:extLst>
              <a:ext uri="{FF2B5EF4-FFF2-40B4-BE49-F238E27FC236}">
                <a16:creationId xmlns:a16="http://schemas.microsoft.com/office/drawing/2014/main" id="{4599DEDA-B959-EB60-189A-1A13A0E8F79D}"/>
              </a:ext>
            </a:extLst>
          </p:cNvPr>
          <p:cNvCxnSpPr/>
          <p:nvPr/>
        </p:nvCxnSpPr>
        <p:spPr>
          <a:xfrm>
            <a:off x="0" y="1314450"/>
            <a:ext cx="9144000" cy="0"/>
          </a:xfrm>
          <a:prstGeom prst="line">
            <a:avLst/>
          </a:prstGeom>
          <a:ln w="38100">
            <a:solidFill>
              <a:srgbClr val="FFCC00"/>
            </a:solidFill>
          </a:ln>
        </p:spPr>
        <p:style>
          <a:lnRef idx="1">
            <a:schemeClr val="accent1"/>
          </a:lnRef>
          <a:fillRef idx="0">
            <a:schemeClr val="accent1"/>
          </a:fillRef>
          <a:effectRef idx="0">
            <a:schemeClr val="accent1"/>
          </a:effectRef>
          <a:fontRef idx="minor">
            <a:schemeClr val="tx1"/>
          </a:fontRef>
        </p:style>
      </p:cxnSp>
      <p:sp>
        <p:nvSpPr>
          <p:cNvPr id="2" name="Rectangle 5">
            <a:extLst>
              <a:ext uri="{FF2B5EF4-FFF2-40B4-BE49-F238E27FC236}">
                <a16:creationId xmlns:a16="http://schemas.microsoft.com/office/drawing/2014/main" id="{E764E081-ED81-BFC8-98A7-0E177DD77844}"/>
              </a:ext>
            </a:extLst>
          </p:cNvPr>
          <p:cNvSpPr>
            <a:spLocks noChangeArrowheads="1"/>
          </p:cNvSpPr>
          <p:nvPr/>
        </p:nvSpPr>
        <p:spPr bwMode="auto">
          <a:xfrm>
            <a:off x="2417338" y="871479"/>
            <a:ext cx="4309325" cy="944090"/>
          </a:xfrm>
          <a:prstGeom prst="rect">
            <a:avLst/>
          </a:prstGeom>
          <a:solidFill>
            <a:schemeClr val="bg1"/>
          </a:solidFill>
          <a:ln w="9525">
            <a:noFill/>
            <a:miter lim="800000"/>
            <a:headEnd/>
            <a:tailEnd/>
          </a:ln>
        </p:spPr>
        <p:txBody>
          <a:bodyPr lIns="0" tIns="0" rIns="0" bIns="0" anchor="ctr"/>
          <a:lstStyle/>
          <a:p>
            <a:pPr algn="ctr">
              <a:spcAft>
                <a:spcPts val="1350"/>
              </a:spcAft>
            </a:pPr>
            <a:r>
              <a:rPr lang="en-US" sz="4500" b="1" dirty="0">
                <a:latin typeface="Calibri" panose="020F0502020204030204" pitchFamily="34" charset="0"/>
                <a:cs typeface="Calibri" panose="020F0502020204030204" pitchFamily="34" charset="0"/>
              </a:rPr>
              <a:t>AWARDED SEBs</a:t>
            </a:r>
          </a:p>
        </p:txBody>
      </p:sp>
    </p:spTree>
    <p:extLst>
      <p:ext uri="{BB962C8B-B14F-4D97-AF65-F5344CB8AC3E}">
        <p14:creationId xmlns:p14="http://schemas.microsoft.com/office/powerpoint/2010/main" val="117068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
            <a:extLst>
              <a:ext uri="{FF2B5EF4-FFF2-40B4-BE49-F238E27FC236}">
                <a16:creationId xmlns:a16="http://schemas.microsoft.com/office/drawing/2014/main" id="{1D8DF5C7-8BE9-D2B5-AFBF-3B39A1BB48B0}"/>
              </a:ext>
            </a:extLst>
          </p:cNvPr>
          <p:cNvSpPr>
            <a:spLocks noChangeArrowheads="1"/>
          </p:cNvSpPr>
          <p:nvPr/>
        </p:nvSpPr>
        <p:spPr bwMode="auto">
          <a:xfrm>
            <a:off x="1" y="857251"/>
            <a:ext cx="9143999" cy="596132"/>
          </a:xfrm>
          <a:prstGeom prst="rect">
            <a:avLst/>
          </a:prstGeom>
          <a:solidFill>
            <a:srgbClr val="FFCC00"/>
          </a:solidFill>
          <a:ln w="9525">
            <a:noFill/>
            <a:miter lim="800000"/>
            <a:headEnd/>
            <a:tailEnd/>
          </a:ln>
        </p:spPr>
        <p:txBody>
          <a:bodyPr lIns="0" tIns="0" rIns="0" bIns="0" anchor="ctr"/>
          <a:lstStyle/>
          <a:p>
            <a:pPr algn="ctr">
              <a:spcAft>
                <a:spcPts val="1350"/>
              </a:spcAft>
            </a:pPr>
            <a:r>
              <a:rPr lang="en-US" sz="3300" b="1" dirty="0">
                <a:latin typeface="Calibri" panose="020F0502020204030204" pitchFamily="34" charset="0"/>
                <a:cs typeface="Calibri" panose="020F0502020204030204" pitchFamily="34" charset="0"/>
              </a:rPr>
              <a:t>MAJOR COMPETITIONS </a:t>
            </a:r>
            <a:r>
              <a:rPr lang="en-US" sz="33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PROCESS</a:t>
            </a:r>
          </a:p>
        </p:txBody>
      </p:sp>
      <p:grpSp>
        <p:nvGrpSpPr>
          <p:cNvPr id="28" name="Group 27">
            <a:extLst>
              <a:ext uri="{FF2B5EF4-FFF2-40B4-BE49-F238E27FC236}">
                <a16:creationId xmlns:a16="http://schemas.microsoft.com/office/drawing/2014/main" id="{EEAAF0F7-73CA-2B31-FB85-3FBF6F8B1CF1}"/>
              </a:ext>
            </a:extLst>
          </p:cNvPr>
          <p:cNvGrpSpPr/>
          <p:nvPr/>
        </p:nvGrpSpPr>
        <p:grpSpPr>
          <a:xfrm>
            <a:off x="778412" y="1742097"/>
            <a:ext cx="1418437" cy="415772"/>
            <a:chOff x="159224" y="1258354"/>
            <a:chExt cx="1891249" cy="554363"/>
          </a:xfrm>
          <a:effectLst>
            <a:outerShdw blurRad="63500" sx="102000" sy="102000" algn="ctr" rotWithShape="0">
              <a:prstClr val="black">
                <a:alpha val="40000"/>
              </a:prstClr>
            </a:outerShdw>
          </a:effectLst>
        </p:grpSpPr>
        <p:sp>
          <p:nvSpPr>
            <p:cNvPr id="8" name="Rectangle: Rounded Corners 7">
              <a:extLst>
                <a:ext uri="{FF2B5EF4-FFF2-40B4-BE49-F238E27FC236}">
                  <a16:creationId xmlns:a16="http://schemas.microsoft.com/office/drawing/2014/main" id="{6EA33062-3E63-0EC0-BCB8-BC6D3CFA8D96}"/>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ACX</a:t>
              </a:r>
            </a:p>
          </p:txBody>
        </p:sp>
        <p:sp>
          <p:nvSpPr>
            <p:cNvPr id="7" name="Oval 6">
              <a:extLst>
                <a:ext uri="{FF2B5EF4-FFF2-40B4-BE49-F238E27FC236}">
                  <a16:creationId xmlns:a16="http://schemas.microsoft.com/office/drawing/2014/main" id="{FC115A7E-1C98-3342-FB0E-F8E9B1F0A78F}"/>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a:t>
              </a:r>
            </a:p>
          </p:txBody>
        </p:sp>
      </p:grpSp>
      <p:grpSp>
        <p:nvGrpSpPr>
          <p:cNvPr id="29" name="Group 28">
            <a:extLst>
              <a:ext uri="{FF2B5EF4-FFF2-40B4-BE49-F238E27FC236}">
                <a16:creationId xmlns:a16="http://schemas.microsoft.com/office/drawing/2014/main" id="{E2514C82-E3CA-4ED8-036B-CA038DF406E8}"/>
              </a:ext>
            </a:extLst>
          </p:cNvPr>
          <p:cNvGrpSpPr/>
          <p:nvPr/>
        </p:nvGrpSpPr>
        <p:grpSpPr>
          <a:xfrm>
            <a:off x="778412" y="2437016"/>
            <a:ext cx="1418437" cy="415772"/>
            <a:chOff x="159224" y="1258354"/>
            <a:chExt cx="1891249" cy="554363"/>
          </a:xfrm>
          <a:effectLst>
            <a:outerShdw blurRad="63500" sx="102000" sy="102000" algn="ctr" rotWithShape="0">
              <a:prstClr val="black">
                <a:alpha val="40000"/>
              </a:prstClr>
            </a:outerShdw>
          </a:effectLst>
        </p:grpSpPr>
        <p:sp>
          <p:nvSpPr>
            <p:cNvPr id="30" name="Rectangle: Rounded Corners 29">
              <a:extLst>
                <a:ext uri="{FF2B5EF4-FFF2-40B4-BE49-F238E27FC236}">
                  <a16:creationId xmlns:a16="http://schemas.microsoft.com/office/drawing/2014/main" id="{5AE00BC1-89C2-C00E-9CA3-A6F940112493}"/>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AOS-I</a:t>
              </a:r>
            </a:p>
          </p:txBody>
        </p:sp>
        <p:sp>
          <p:nvSpPr>
            <p:cNvPr id="31" name="Oval 30">
              <a:extLst>
                <a:ext uri="{FF2B5EF4-FFF2-40B4-BE49-F238E27FC236}">
                  <a16:creationId xmlns:a16="http://schemas.microsoft.com/office/drawing/2014/main" id="{35479CB8-C7B0-53A2-2898-941E5A629A47}"/>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2</a:t>
              </a:r>
            </a:p>
          </p:txBody>
        </p:sp>
      </p:grpSp>
      <p:grpSp>
        <p:nvGrpSpPr>
          <p:cNvPr id="32" name="Group 31">
            <a:extLst>
              <a:ext uri="{FF2B5EF4-FFF2-40B4-BE49-F238E27FC236}">
                <a16:creationId xmlns:a16="http://schemas.microsoft.com/office/drawing/2014/main" id="{EA5B1C74-ED9C-37A7-C12D-E2EC9C3132B1}"/>
              </a:ext>
            </a:extLst>
          </p:cNvPr>
          <p:cNvGrpSpPr/>
          <p:nvPr/>
        </p:nvGrpSpPr>
        <p:grpSpPr>
          <a:xfrm>
            <a:off x="778412" y="3138862"/>
            <a:ext cx="1418437" cy="415772"/>
            <a:chOff x="159224" y="1258354"/>
            <a:chExt cx="1891249" cy="554363"/>
          </a:xfrm>
          <a:effectLst>
            <a:outerShdw blurRad="63500" sx="102000" sy="102000" algn="ctr" rotWithShape="0">
              <a:prstClr val="black">
                <a:alpha val="40000"/>
              </a:prstClr>
            </a:outerShdw>
          </a:effectLst>
        </p:grpSpPr>
        <p:sp>
          <p:nvSpPr>
            <p:cNvPr id="33" name="Rectangle: Rounded Corners 32">
              <a:extLst>
                <a:ext uri="{FF2B5EF4-FFF2-40B4-BE49-F238E27FC236}">
                  <a16:creationId xmlns:a16="http://schemas.microsoft.com/office/drawing/2014/main" id="{A1A7ED3F-522C-305D-5BCC-0A230179B4A3}"/>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ATMOS</a:t>
              </a:r>
            </a:p>
          </p:txBody>
        </p:sp>
        <p:sp>
          <p:nvSpPr>
            <p:cNvPr id="34" name="Oval 33">
              <a:extLst>
                <a:ext uri="{FF2B5EF4-FFF2-40B4-BE49-F238E27FC236}">
                  <a16:creationId xmlns:a16="http://schemas.microsoft.com/office/drawing/2014/main" id="{FA29DA0A-1F08-E9EE-8CB0-5809BE311A21}"/>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3</a:t>
              </a:r>
            </a:p>
          </p:txBody>
        </p:sp>
      </p:grpSp>
      <p:grpSp>
        <p:nvGrpSpPr>
          <p:cNvPr id="35" name="Group 34">
            <a:extLst>
              <a:ext uri="{FF2B5EF4-FFF2-40B4-BE49-F238E27FC236}">
                <a16:creationId xmlns:a16="http://schemas.microsoft.com/office/drawing/2014/main" id="{58368326-054B-C3F3-CE42-F42263E2A26B}"/>
              </a:ext>
            </a:extLst>
          </p:cNvPr>
          <p:cNvGrpSpPr/>
          <p:nvPr/>
        </p:nvGrpSpPr>
        <p:grpSpPr>
          <a:xfrm>
            <a:off x="778412" y="3841747"/>
            <a:ext cx="1418437" cy="415772"/>
            <a:chOff x="159224" y="1258354"/>
            <a:chExt cx="1891249" cy="554363"/>
          </a:xfrm>
          <a:effectLst>
            <a:outerShdw blurRad="63500" sx="102000" sy="102000" algn="ctr" rotWithShape="0">
              <a:prstClr val="black">
                <a:alpha val="40000"/>
              </a:prstClr>
            </a:outerShdw>
          </a:effectLst>
        </p:grpSpPr>
        <p:sp>
          <p:nvSpPr>
            <p:cNvPr id="36" name="Rectangle: Rounded Corners 35">
              <a:extLst>
                <a:ext uri="{FF2B5EF4-FFF2-40B4-BE49-F238E27FC236}">
                  <a16:creationId xmlns:a16="http://schemas.microsoft.com/office/drawing/2014/main" id="{47E1CBB2-6D4E-27EC-9DAE-31AD455B51FB}"/>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DATSS</a:t>
              </a:r>
            </a:p>
          </p:txBody>
        </p:sp>
        <p:sp>
          <p:nvSpPr>
            <p:cNvPr id="37" name="Oval 36">
              <a:extLst>
                <a:ext uri="{FF2B5EF4-FFF2-40B4-BE49-F238E27FC236}">
                  <a16:creationId xmlns:a16="http://schemas.microsoft.com/office/drawing/2014/main" id="{605C054A-33F6-B558-5A2E-FC4ED6232AA9}"/>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4</a:t>
              </a:r>
            </a:p>
          </p:txBody>
        </p:sp>
      </p:grpSp>
      <p:grpSp>
        <p:nvGrpSpPr>
          <p:cNvPr id="38" name="Group 37">
            <a:extLst>
              <a:ext uri="{FF2B5EF4-FFF2-40B4-BE49-F238E27FC236}">
                <a16:creationId xmlns:a16="http://schemas.microsoft.com/office/drawing/2014/main" id="{3777B77F-8A4D-66F6-DEDC-0F9998CA35CC}"/>
              </a:ext>
            </a:extLst>
          </p:cNvPr>
          <p:cNvGrpSpPr/>
          <p:nvPr/>
        </p:nvGrpSpPr>
        <p:grpSpPr>
          <a:xfrm>
            <a:off x="778412" y="4538339"/>
            <a:ext cx="1418437" cy="415772"/>
            <a:chOff x="159224" y="1258354"/>
            <a:chExt cx="1891249" cy="554363"/>
          </a:xfrm>
          <a:effectLst>
            <a:outerShdw blurRad="63500" sx="102000" sy="102000" algn="ctr" rotWithShape="0">
              <a:prstClr val="black">
                <a:alpha val="40000"/>
              </a:prstClr>
            </a:outerShdw>
          </a:effectLst>
        </p:grpSpPr>
        <p:sp>
          <p:nvSpPr>
            <p:cNvPr id="39" name="Rectangle: Rounded Corners 38">
              <a:extLst>
                <a:ext uri="{FF2B5EF4-FFF2-40B4-BE49-F238E27FC236}">
                  <a16:creationId xmlns:a16="http://schemas.microsoft.com/office/drawing/2014/main" id="{82520F95-CB83-76E0-B751-B3C221A6C3F7}"/>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ESES-4</a:t>
              </a:r>
            </a:p>
          </p:txBody>
        </p:sp>
        <p:sp>
          <p:nvSpPr>
            <p:cNvPr id="40" name="Oval 39">
              <a:extLst>
                <a:ext uri="{FF2B5EF4-FFF2-40B4-BE49-F238E27FC236}">
                  <a16:creationId xmlns:a16="http://schemas.microsoft.com/office/drawing/2014/main" id="{41E7D339-B266-9389-5CE6-442EF504154D}"/>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5</a:t>
              </a:r>
            </a:p>
          </p:txBody>
        </p:sp>
      </p:grpSp>
      <p:grpSp>
        <p:nvGrpSpPr>
          <p:cNvPr id="41" name="Group 40">
            <a:extLst>
              <a:ext uri="{FF2B5EF4-FFF2-40B4-BE49-F238E27FC236}">
                <a16:creationId xmlns:a16="http://schemas.microsoft.com/office/drawing/2014/main" id="{049C43E7-1932-DA43-E658-F5B362F9E6E4}"/>
              </a:ext>
            </a:extLst>
          </p:cNvPr>
          <p:cNvGrpSpPr/>
          <p:nvPr/>
        </p:nvGrpSpPr>
        <p:grpSpPr>
          <a:xfrm>
            <a:off x="778412" y="5235937"/>
            <a:ext cx="1418437" cy="415772"/>
            <a:chOff x="159224" y="1258354"/>
            <a:chExt cx="1891249" cy="554363"/>
          </a:xfrm>
          <a:effectLst>
            <a:outerShdw blurRad="63500" sx="102000" sy="102000" algn="ctr" rotWithShape="0">
              <a:prstClr val="black">
                <a:alpha val="40000"/>
              </a:prstClr>
            </a:outerShdw>
          </a:effectLst>
        </p:grpSpPr>
        <p:sp>
          <p:nvSpPr>
            <p:cNvPr id="42" name="Rectangle: Rounded Corners 41">
              <a:extLst>
                <a:ext uri="{FF2B5EF4-FFF2-40B4-BE49-F238E27FC236}">
                  <a16:creationId xmlns:a16="http://schemas.microsoft.com/office/drawing/2014/main" id="{4930F592-276B-2C91-5B72-3395F9D215AB}"/>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ETIS IV</a:t>
              </a:r>
            </a:p>
          </p:txBody>
        </p:sp>
        <p:sp>
          <p:nvSpPr>
            <p:cNvPr id="43" name="Oval 42">
              <a:extLst>
                <a:ext uri="{FF2B5EF4-FFF2-40B4-BE49-F238E27FC236}">
                  <a16:creationId xmlns:a16="http://schemas.microsoft.com/office/drawing/2014/main" id="{06938F6C-EA8C-424B-073E-590A8C36841C}"/>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6</a:t>
              </a:r>
            </a:p>
          </p:txBody>
        </p:sp>
      </p:grpSp>
      <p:grpSp>
        <p:nvGrpSpPr>
          <p:cNvPr id="44" name="Group 43">
            <a:extLst>
              <a:ext uri="{FF2B5EF4-FFF2-40B4-BE49-F238E27FC236}">
                <a16:creationId xmlns:a16="http://schemas.microsoft.com/office/drawing/2014/main" id="{26DAA89B-C09C-78FE-CB1A-9D1AB9C110AE}"/>
              </a:ext>
            </a:extLst>
          </p:cNvPr>
          <p:cNvGrpSpPr/>
          <p:nvPr/>
        </p:nvGrpSpPr>
        <p:grpSpPr>
          <a:xfrm>
            <a:off x="2832350" y="1741201"/>
            <a:ext cx="1418437" cy="415772"/>
            <a:chOff x="159224" y="1258354"/>
            <a:chExt cx="1891249" cy="554363"/>
          </a:xfrm>
          <a:effectLst>
            <a:outerShdw blurRad="63500" sx="102000" sy="102000" algn="ctr" rotWithShape="0">
              <a:prstClr val="black">
                <a:alpha val="40000"/>
              </a:prstClr>
            </a:outerShdw>
          </a:effectLst>
        </p:grpSpPr>
        <p:sp>
          <p:nvSpPr>
            <p:cNvPr id="45" name="Rectangle: Rounded Corners 44">
              <a:extLst>
                <a:ext uri="{FF2B5EF4-FFF2-40B4-BE49-F238E27FC236}">
                  <a16:creationId xmlns:a16="http://schemas.microsoft.com/office/drawing/2014/main" id="{5291C8D7-9C89-29A3-E7BB-D2207CDD0F6F}"/>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FDSS IV</a:t>
              </a:r>
            </a:p>
          </p:txBody>
        </p:sp>
        <p:sp>
          <p:nvSpPr>
            <p:cNvPr id="46" name="Oval 45">
              <a:extLst>
                <a:ext uri="{FF2B5EF4-FFF2-40B4-BE49-F238E27FC236}">
                  <a16:creationId xmlns:a16="http://schemas.microsoft.com/office/drawing/2014/main" id="{B35DBB5E-6E42-3B67-D904-DBD032A59772}"/>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7</a:t>
              </a:r>
            </a:p>
          </p:txBody>
        </p:sp>
      </p:grpSp>
      <p:grpSp>
        <p:nvGrpSpPr>
          <p:cNvPr id="47" name="Group 46">
            <a:extLst>
              <a:ext uri="{FF2B5EF4-FFF2-40B4-BE49-F238E27FC236}">
                <a16:creationId xmlns:a16="http://schemas.microsoft.com/office/drawing/2014/main" id="{70B70A28-3350-6FB3-B9C5-C3C6D4565E3B}"/>
              </a:ext>
            </a:extLst>
          </p:cNvPr>
          <p:cNvGrpSpPr/>
          <p:nvPr/>
        </p:nvGrpSpPr>
        <p:grpSpPr>
          <a:xfrm>
            <a:off x="2832350" y="2436121"/>
            <a:ext cx="1418437" cy="415772"/>
            <a:chOff x="159224" y="1258354"/>
            <a:chExt cx="1891249" cy="554363"/>
          </a:xfrm>
          <a:effectLst>
            <a:outerShdw blurRad="63500" sx="102000" sy="102000" algn="ctr" rotWithShape="0">
              <a:prstClr val="black">
                <a:alpha val="40000"/>
              </a:prstClr>
            </a:outerShdw>
          </a:effectLst>
        </p:grpSpPr>
        <p:sp>
          <p:nvSpPr>
            <p:cNvPr id="48" name="Rectangle: Rounded Corners 47">
              <a:extLst>
                <a:ext uri="{FF2B5EF4-FFF2-40B4-BE49-F238E27FC236}">
                  <a16:creationId xmlns:a16="http://schemas.microsoft.com/office/drawing/2014/main" id="{03B48C6E-596B-DC8A-1992-ABCB8D71C2AB}"/>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GDC</a:t>
              </a:r>
            </a:p>
          </p:txBody>
        </p:sp>
        <p:sp>
          <p:nvSpPr>
            <p:cNvPr id="49" name="Oval 48">
              <a:extLst>
                <a:ext uri="{FF2B5EF4-FFF2-40B4-BE49-F238E27FC236}">
                  <a16:creationId xmlns:a16="http://schemas.microsoft.com/office/drawing/2014/main" id="{D755CEA6-4000-D8CE-280A-30EAE953D17E}"/>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8</a:t>
              </a:r>
            </a:p>
          </p:txBody>
        </p:sp>
      </p:grpSp>
      <p:grpSp>
        <p:nvGrpSpPr>
          <p:cNvPr id="50" name="Group 49">
            <a:extLst>
              <a:ext uri="{FF2B5EF4-FFF2-40B4-BE49-F238E27FC236}">
                <a16:creationId xmlns:a16="http://schemas.microsoft.com/office/drawing/2014/main" id="{05A33A8B-5C35-B6A4-08EB-65044A39B0B7}"/>
              </a:ext>
            </a:extLst>
          </p:cNvPr>
          <p:cNvGrpSpPr/>
          <p:nvPr/>
        </p:nvGrpSpPr>
        <p:grpSpPr>
          <a:xfrm>
            <a:off x="2832350" y="3137967"/>
            <a:ext cx="1418437" cy="415772"/>
            <a:chOff x="159224" y="1258354"/>
            <a:chExt cx="1891249" cy="554363"/>
          </a:xfrm>
          <a:effectLst>
            <a:outerShdw blurRad="63500" sx="102000" sy="102000" algn="ctr" rotWithShape="0">
              <a:prstClr val="black">
                <a:alpha val="40000"/>
              </a:prstClr>
            </a:outerShdw>
          </a:effectLst>
        </p:grpSpPr>
        <p:sp>
          <p:nvSpPr>
            <p:cNvPr id="51" name="Rectangle: Rounded Corners 50">
              <a:extLst>
                <a:ext uri="{FF2B5EF4-FFF2-40B4-BE49-F238E27FC236}">
                  <a16:creationId xmlns:a16="http://schemas.microsoft.com/office/drawing/2014/main" id="{A1FCDBFB-0BF8-10F9-E5AE-6553F42CE41D}"/>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GLOMAS</a:t>
              </a:r>
            </a:p>
          </p:txBody>
        </p:sp>
        <p:sp>
          <p:nvSpPr>
            <p:cNvPr id="52" name="Oval 51">
              <a:extLst>
                <a:ext uri="{FF2B5EF4-FFF2-40B4-BE49-F238E27FC236}">
                  <a16:creationId xmlns:a16="http://schemas.microsoft.com/office/drawing/2014/main" id="{DCC91EBA-3A5C-FB19-6BD3-D3979E2992FF}"/>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9</a:t>
              </a:r>
            </a:p>
          </p:txBody>
        </p:sp>
      </p:grpSp>
      <p:grpSp>
        <p:nvGrpSpPr>
          <p:cNvPr id="53" name="Group 52">
            <a:extLst>
              <a:ext uri="{FF2B5EF4-FFF2-40B4-BE49-F238E27FC236}">
                <a16:creationId xmlns:a16="http://schemas.microsoft.com/office/drawing/2014/main" id="{91D028E7-084D-E685-9D7B-642219D8D601}"/>
              </a:ext>
            </a:extLst>
          </p:cNvPr>
          <p:cNvGrpSpPr/>
          <p:nvPr/>
        </p:nvGrpSpPr>
        <p:grpSpPr>
          <a:xfrm>
            <a:off x="2832350" y="3840851"/>
            <a:ext cx="1418437" cy="415772"/>
            <a:chOff x="159224" y="1258354"/>
            <a:chExt cx="1891249" cy="554363"/>
          </a:xfrm>
          <a:effectLst>
            <a:outerShdw blurRad="63500" sx="102000" sy="102000" algn="ctr" rotWithShape="0">
              <a:prstClr val="black">
                <a:alpha val="40000"/>
              </a:prstClr>
            </a:outerShdw>
          </a:effectLst>
        </p:grpSpPr>
        <p:sp>
          <p:nvSpPr>
            <p:cNvPr id="54" name="Rectangle: Rounded Corners 53">
              <a:extLst>
                <a:ext uri="{FF2B5EF4-FFF2-40B4-BE49-F238E27FC236}">
                  <a16:creationId xmlns:a16="http://schemas.microsoft.com/office/drawing/2014/main" id="{3A51E1C2-B138-A59C-EC7D-C570AE0E5C80}"/>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GLSC</a:t>
              </a:r>
            </a:p>
          </p:txBody>
        </p:sp>
        <p:sp>
          <p:nvSpPr>
            <p:cNvPr id="55" name="Oval 54">
              <a:extLst>
                <a:ext uri="{FF2B5EF4-FFF2-40B4-BE49-F238E27FC236}">
                  <a16:creationId xmlns:a16="http://schemas.microsoft.com/office/drawing/2014/main" id="{E8972B6D-37FD-E4B3-1F37-CD6C6E9765BF}"/>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10</a:t>
              </a:r>
            </a:p>
          </p:txBody>
        </p:sp>
      </p:grpSp>
      <p:grpSp>
        <p:nvGrpSpPr>
          <p:cNvPr id="56" name="Group 55">
            <a:extLst>
              <a:ext uri="{FF2B5EF4-FFF2-40B4-BE49-F238E27FC236}">
                <a16:creationId xmlns:a16="http://schemas.microsoft.com/office/drawing/2014/main" id="{DAFCE4A5-9772-789E-C72A-9B8BA3DFF2BE}"/>
              </a:ext>
            </a:extLst>
          </p:cNvPr>
          <p:cNvGrpSpPr/>
          <p:nvPr/>
        </p:nvGrpSpPr>
        <p:grpSpPr>
          <a:xfrm>
            <a:off x="2832350" y="4537444"/>
            <a:ext cx="1418437" cy="415772"/>
            <a:chOff x="159224" y="1258354"/>
            <a:chExt cx="1891249" cy="554363"/>
          </a:xfrm>
          <a:effectLst>
            <a:outerShdw blurRad="63500" sx="102000" sy="102000" algn="ctr" rotWithShape="0">
              <a:prstClr val="black">
                <a:alpha val="40000"/>
              </a:prstClr>
            </a:outerShdw>
          </a:effectLst>
        </p:grpSpPr>
        <p:sp>
          <p:nvSpPr>
            <p:cNvPr id="57" name="Rectangle: Rounded Corners 56">
              <a:extLst>
                <a:ext uri="{FF2B5EF4-FFF2-40B4-BE49-F238E27FC236}">
                  <a16:creationId xmlns:a16="http://schemas.microsoft.com/office/drawing/2014/main" id="{01D26557-DB9B-A305-C817-2A1AE27AFD9A}"/>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GX </a:t>
              </a:r>
              <a:r>
                <a:rPr lang="en-US" sz="1350" b="1" dirty="0">
                  <a:effectLst>
                    <a:outerShdw blurRad="38100" dist="38100" dir="2700000" algn="tl">
                      <a:srgbClr val="000000">
                        <a:alpha val="43137"/>
                      </a:srgbClr>
                    </a:outerShdw>
                  </a:effectLst>
                </a:rPr>
                <a:t>Spacecraft</a:t>
              </a:r>
              <a:endParaRPr lang="en-US" b="1" dirty="0">
                <a:effectLst>
                  <a:outerShdw blurRad="38100" dist="38100" dir="2700000" algn="tl">
                    <a:srgbClr val="000000">
                      <a:alpha val="43137"/>
                    </a:srgbClr>
                  </a:outerShdw>
                </a:effectLst>
              </a:endParaRPr>
            </a:p>
          </p:txBody>
        </p:sp>
        <p:sp>
          <p:nvSpPr>
            <p:cNvPr id="58" name="Oval 57">
              <a:extLst>
                <a:ext uri="{FF2B5EF4-FFF2-40B4-BE49-F238E27FC236}">
                  <a16:creationId xmlns:a16="http://schemas.microsoft.com/office/drawing/2014/main" id="{C6348045-3CEF-73B0-5F9D-B60A93DE72F7}"/>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11</a:t>
              </a:r>
            </a:p>
          </p:txBody>
        </p:sp>
      </p:grpSp>
      <p:grpSp>
        <p:nvGrpSpPr>
          <p:cNvPr id="59" name="Group 58">
            <a:extLst>
              <a:ext uri="{FF2B5EF4-FFF2-40B4-BE49-F238E27FC236}">
                <a16:creationId xmlns:a16="http://schemas.microsoft.com/office/drawing/2014/main" id="{18472D27-EE06-A5A9-68DD-4A0342E4E223}"/>
              </a:ext>
            </a:extLst>
          </p:cNvPr>
          <p:cNvGrpSpPr/>
          <p:nvPr/>
        </p:nvGrpSpPr>
        <p:grpSpPr>
          <a:xfrm>
            <a:off x="2832350" y="5235041"/>
            <a:ext cx="1418437" cy="415772"/>
            <a:chOff x="159224" y="1258354"/>
            <a:chExt cx="1891249" cy="554363"/>
          </a:xfrm>
          <a:effectLst>
            <a:outerShdw blurRad="63500" sx="102000" sy="102000" algn="ctr" rotWithShape="0">
              <a:prstClr val="black">
                <a:alpha val="40000"/>
              </a:prstClr>
            </a:outerShdw>
          </a:effectLst>
        </p:grpSpPr>
        <p:sp>
          <p:nvSpPr>
            <p:cNvPr id="60" name="Rectangle: Rounded Corners 59">
              <a:extLst>
                <a:ext uri="{FF2B5EF4-FFF2-40B4-BE49-F238E27FC236}">
                  <a16:creationId xmlns:a16="http://schemas.microsoft.com/office/drawing/2014/main" id="{5B9E26A3-2622-8A25-47C2-48760B48AC34}"/>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LANDIS</a:t>
              </a:r>
            </a:p>
          </p:txBody>
        </p:sp>
        <p:sp>
          <p:nvSpPr>
            <p:cNvPr id="61" name="Oval 60">
              <a:extLst>
                <a:ext uri="{FF2B5EF4-FFF2-40B4-BE49-F238E27FC236}">
                  <a16:creationId xmlns:a16="http://schemas.microsoft.com/office/drawing/2014/main" id="{07F440C1-1E13-3E28-0943-FCF8A29F4D04}"/>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12</a:t>
              </a:r>
            </a:p>
          </p:txBody>
        </p:sp>
      </p:grpSp>
      <p:grpSp>
        <p:nvGrpSpPr>
          <p:cNvPr id="62" name="Group 61">
            <a:extLst>
              <a:ext uri="{FF2B5EF4-FFF2-40B4-BE49-F238E27FC236}">
                <a16:creationId xmlns:a16="http://schemas.microsoft.com/office/drawing/2014/main" id="{385139DF-7875-0C76-F0AC-1E6E19E869F0}"/>
              </a:ext>
            </a:extLst>
          </p:cNvPr>
          <p:cNvGrpSpPr/>
          <p:nvPr/>
        </p:nvGrpSpPr>
        <p:grpSpPr>
          <a:xfrm>
            <a:off x="4893215" y="1746451"/>
            <a:ext cx="1418437" cy="415772"/>
            <a:chOff x="159224" y="1258354"/>
            <a:chExt cx="1891249" cy="554363"/>
          </a:xfrm>
          <a:effectLst>
            <a:outerShdw blurRad="63500" sx="102000" sy="102000" algn="ctr" rotWithShape="0">
              <a:prstClr val="black">
                <a:alpha val="40000"/>
              </a:prstClr>
            </a:outerShdw>
          </a:effectLst>
        </p:grpSpPr>
        <p:sp>
          <p:nvSpPr>
            <p:cNvPr id="63" name="Rectangle: Rounded Corners 62">
              <a:extLst>
                <a:ext uri="{FF2B5EF4-FFF2-40B4-BE49-F238E27FC236}">
                  <a16:creationId xmlns:a16="http://schemas.microsoft.com/office/drawing/2014/main" id="{0FEC8E2A-1B1B-38AA-B7F7-5BF6D81D95F3}"/>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LISA</a:t>
              </a:r>
            </a:p>
          </p:txBody>
        </p:sp>
        <p:sp>
          <p:nvSpPr>
            <p:cNvPr id="64" name="Oval 63">
              <a:extLst>
                <a:ext uri="{FF2B5EF4-FFF2-40B4-BE49-F238E27FC236}">
                  <a16:creationId xmlns:a16="http://schemas.microsoft.com/office/drawing/2014/main" id="{1CC6AFFD-D6D3-D4D2-240D-09BF5986F011}"/>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13</a:t>
              </a:r>
            </a:p>
          </p:txBody>
        </p:sp>
      </p:grpSp>
      <p:grpSp>
        <p:nvGrpSpPr>
          <p:cNvPr id="65" name="Group 64">
            <a:extLst>
              <a:ext uri="{FF2B5EF4-FFF2-40B4-BE49-F238E27FC236}">
                <a16:creationId xmlns:a16="http://schemas.microsoft.com/office/drawing/2014/main" id="{3477E577-6005-D9D3-FA56-3EAD36146257}"/>
              </a:ext>
            </a:extLst>
          </p:cNvPr>
          <p:cNvGrpSpPr/>
          <p:nvPr/>
        </p:nvGrpSpPr>
        <p:grpSpPr>
          <a:xfrm>
            <a:off x="4893215" y="2441370"/>
            <a:ext cx="1418437" cy="415772"/>
            <a:chOff x="159224" y="1258354"/>
            <a:chExt cx="1891249" cy="554363"/>
          </a:xfrm>
          <a:effectLst>
            <a:outerShdw blurRad="63500" sx="102000" sy="102000" algn="ctr" rotWithShape="0">
              <a:prstClr val="black">
                <a:alpha val="40000"/>
              </a:prstClr>
            </a:outerShdw>
          </a:effectLst>
        </p:grpSpPr>
        <p:sp>
          <p:nvSpPr>
            <p:cNvPr id="66" name="Rectangle: Rounded Corners 65">
              <a:extLst>
                <a:ext uri="{FF2B5EF4-FFF2-40B4-BE49-F238E27FC236}">
                  <a16:creationId xmlns:a16="http://schemas.microsoft.com/office/drawing/2014/main" id="{26A2EEB5-DE70-FCB0-316D-F1E329D60538}"/>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LLH</a:t>
              </a:r>
            </a:p>
          </p:txBody>
        </p:sp>
        <p:sp>
          <p:nvSpPr>
            <p:cNvPr id="67" name="Oval 66">
              <a:extLst>
                <a:ext uri="{FF2B5EF4-FFF2-40B4-BE49-F238E27FC236}">
                  <a16:creationId xmlns:a16="http://schemas.microsoft.com/office/drawing/2014/main" id="{33C61A93-1E7D-3CD2-56C1-0DBCB4BDB3A6}"/>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14</a:t>
              </a:r>
            </a:p>
          </p:txBody>
        </p:sp>
      </p:grpSp>
      <p:grpSp>
        <p:nvGrpSpPr>
          <p:cNvPr id="68" name="Group 67">
            <a:extLst>
              <a:ext uri="{FF2B5EF4-FFF2-40B4-BE49-F238E27FC236}">
                <a16:creationId xmlns:a16="http://schemas.microsoft.com/office/drawing/2014/main" id="{B40A88DF-3EE6-C0CB-7C85-1DF45E630068}"/>
              </a:ext>
            </a:extLst>
          </p:cNvPr>
          <p:cNvGrpSpPr/>
          <p:nvPr/>
        </p:nvGrpSpPr>
        <p:grpSpPr>
          <a:xfrm>
            <a:off x="4893215" y="3143216"/>
            <a:ext cx="1418437" cy="415772"/>
            <a:chOff x="159224" y="1258354"/>
            <a:chExt cx="1891249" cy="554363"/>
          </a:xfrm>
          <a:effectLst>
            <a:outerShdw blurRad="63500" sx="102000" sy="102000" algn="ctr" rotWithShape="0">
              <a:prstClr val="black">
                <a:alpha val="40000"/>
              </a:prstClr>
            </a:outerShdw>
          </a:effectLst>
        </p:grpSpPr>
        <p:sp>
          <p:nvSpPr>
            <p:cNvPr id="69" name="Rectangle: Rounded Corners 68">
              <a:extLst>
                <a:ext uri="{FF2B5EF4-FFF2-40B4-BE49-F238E27FC236}">
                  <a16:creationId xmlns:a16="http://schemas.microsoft.com/office/drawing/2014/main" id="{ACD94B03-4456-C089-ED3C-D585F8AD4328}"/>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LMX</a:t>
              </a:r>
            </a:p>
          </p:txBody>
        </p:sp>
        <p:sp>
          <p:nvSpPr>
            <p:cNvPr id="70" name="Oval 69">
              <a:extLst>
                <a:ext uri="{FF2B5EF4-FFF2-40B4-BE49-F238E27FC236}">
                  <a16:creationId xmlns:a16="http://schemas.microsoft.com/office/drawing/2014/main" id="{8872ECBE-273D-C2B9-846C-243EA5205E7F}"/>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15</a:t>
              </a:r>
            </a:p>
          </p:txBody>
        </p:sp>
      </p:grpSp>
      <p:grpSp>
        <p:nvGrpSpPr>
          <p:cNvPr id="71" name="Group 70">
            <a:extLst>
              <a:ext uri="{FF2B5EF4-FFF2-40B4-BE49-F238E27FC236}">
                <a16:creationId xmlns:a16="http://schemas.microsoft.com/office/drawing/2014/main" id="{47F3EE0D-0563-5C81-F82B-F8A7AED43F30}"/>
              </a:ext>
            </a:extLst>
          </p:cNvPr>
          <p:cNvGrpSpPr/>
          <p:nvPr/>
        </p:nvGrpSpPr>
        <p:grpSpPr>
          <a:xfrm>
            <a:off x="4893215" y="3839809"/>
            <a:ext cx="1418437" cy="415772"/>
            <a:chOff x="159224" y="1258354"/>
            <a:chExt cx="1891249" cy="554363"/>
          </a:xfrm>
          <a:effectLst>
            <a:outerShdw blurRad="63500" sx="102000" sy="102000" algn="ctr" rotWithShape="0">
              <a:prstClr val="black">
                <a:alpha val="40000"/>
              </a:prstClr>
            </a:outerShdw>
          </a:effectLst>
        </p:grpSpPr>
        <p:sp>
          <p:nvSpPr>
            <p:cNvPr id="72" name="Rectangle: Rounded Corners 71">
              <a:extLst>
                <a:ext uri="{FF2B5EF4-FFF2-40B4-BE49-F238E27FC236}">
                  <a16:creationId xmlns:a16="http://schemas.microsoft.com/office/drawing/2014/main" id="{9C6C4805-DC7D-5FE7-B7DF-179459737672}"/>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NSN Cat 1</a:t>
              </a:r>
            </a:p>
          </p:txBody>
        </p:sp>
        <p:sp>
          <p:nvSpPr>
            <p:cNvPr id="73" name="Oval 72">
              <a:extLst>
                <a:ext uri="{FF2B5EF4-FFF2-40B4-BE49-F238E27FC236}">
                  <a16:creationId xmlns:a16="http://schemas.microsoft.com/office/drawing/2014/main" id="{47F027BE-7588-4887-C86A-13F6207F38E3}"/>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16</a:t>
              </a:r>
            </a:p>
          </p:txBody>
        </p:sp>
      </p:grpSp>
      <p:grpSp>
        <p:nvGrpSpPr>
          <p:cNvPr id="74" name="Group 73">
            <a:extLst>
              <a:ext uri="{FF2B5EF4-FFF2-40B4-BE49-F238E27FC236}">
                <a16:creationId xmlns:a16="http://schemas.microsoft.com/office/drawing/2014/main" id="{69C4E0B2-7A29-7375-4480-E4937EE0BD89}"/>
              </a:ext>
            </a:extLst>
          </p:cNvPr>
          <p:cNvGrpSpPr/>
          <p:nvPr/>
        </p:nvGrpSpPr>
        <p:grpSpPr>
          <a:xfrm>
            <a:off x="4893215" y="4536401"/>
            <a:ext cx="1418437" cy="415772"/>
            <a:chOff x="159224" y="1258354"/>
            <a:chExt cx="1891249" cy="554363"/>
          </a:xfrm>
          <a:effectLst>
            <a:outerShdw blurRad="63500" sx="102000" sy="102000" algn="ctr" rotWithShape="0">
              <a:prstClr val="black">
                <a:alpha val="40000"/>
              </a:prstClr>
            </a:outerShdw>
          </a:effectLst>
        </p:grpSpPr>
        <p:sp>
          <p:nvSpPr>
            <p:cNvPr id="75" name="Rectangle: Rounded Corners 74">
              <a:extLst>
                <a:ext uri="{FF2B5EF4-FFF2-40B4-BE49-F238E27FC236}">
                  <a16:creationId xmlns:a16="http://schemas.microsoft.com/office/drawing/2014/main" id="{4C28CF18-1A7B-0817-9213-5C946DDFFA65}"/>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NSN Cat 2</a:t>
              </a:r>
            </a:p>
          </p:txBody>
        </p:sp>
        <p:sp>
          <p:nvSpPr>
            <p:cNvPr id="76" name="Oval 75">
              <a:extLst>
                <a:ext uri="{FF2B5EF4-FFF2-40B4-BE49-F238E27FC236}">
                  <a16:creationId xmlns:a16="http://schemas.microsoft.com/office/drawing/2014/main" id="{8E71F049-4CC3-93D2-CFC8-4950DBD8C57B}"/>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17</a:t>
              </a:r>
            </a:p>
          </p:txBody>
        </p:sp>
      </p:grpSp>
      <p:grpSp>
        <p:nvGrpSpPr>
          <p:cNvPr id="77" name="Group 76">
            <a:extLst>
              <a:ext uri="{FF2B5EF4-FFF2-40B4-BE49-F238E27FC236}">
                <a16:creationId xmlns:a16="http://schemas.microsoft.com/office/drawing/2014/main" id="{6F64F067-64E5-ABAF-9A78-9AD037F9E688}"/>
              </a:ext>
            </a:extLst>
          </p:cNvPr>
          <p:cNvGrpSpPr/>
          <p:nvPr/>
        </p:nvGrpSpPr>
        <p:grpSpPr>
          <a:xfrm>
            <a:off x="4893215" y="5240290"/>
            <a:ext cx="1418437" cy="415772"/>
            <a:chOff x="159224" y="1258354"/>
            <a:chExt cx="1891249" cy="554363"/>
          </a:xfrm>
          <a:effectLst>
            <a:outerShdw blurRad="63500" sx="102000" sy="102000" algn="ctr" rotWithShape="0">
              <a:prstClr val="black">
                <a:alpha val="40000"/>
              </a:prstClr>
            </a:outerShdw>
          </a:effectLst>
        </p:grpSpPr>
        <p:sp>
          <p:nvSpPr>
            <p:cNvPr id="78" name="Rectangle: Rounded Corners 77">
              <a:extLst>
                <a:ext uri="{FF2B5EF4-FFF2-40B4-BE49-F238E27FC236}">
                  <a16:creationId xmlns:a16="http://schemas.microsoft.com/office/drawing/2014/main" id="{A7BE6278-A6E5-8977-5F26-06EDCDA8282B}"/>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OCX</a:t>
              </a:r>
            </a:p>
          </p:txBody>
        </p:sp>
        <p:sp>
          <p:nvSpPr>
            <p:cNvPr id="79" name="Oval 78">
              <a:extLst>
                <a:ext uri="{FF2B5EF4-FFF2-40B4-BE49-F238E27FC236}">
                  <a16:creationId xmlns:a16="http://schemas.microsoft.com/office/drawing/2014/main" id="{5E2AAD9C-2F4B-E48C-050F-95025979101A}"/>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18</a:t>
              </a:r>
            </a:p>
          </p:txBody>
        </p:sp>
      </p:grpSp>
      <p:grpSp>
        <p:nvGrpSpPr>
          <p:cNvPr id="80" name="Group 79">
            <a:extLst>
              <a:ext uri="{FF2B5EF4-FFF2-40B4-BE49-F238E27FC236}">
                <a16:creationId xmlns:a16="http://schemas.microsoft.com/office/drawing/2014/main" id="{D01A7129-6720-59D5-42BE-5FF22D07460F}"/>
              </a:ext>
            </a:extLst>
          </p:cNvPr>
          <p:cNvGrpSpPr/>
          <p:nvPr/>
        </p:nvGrpSpPr>
        <p:grpSpPr>
          <a:xfrm>
            <a:off x="6947153" y="1744112"/>
            <a:ext cx="1418437" cy="415772"/>
            <a:chOff x="159224" y="1258354"/>
            <a:chExt cx="1891249" cy="554363"/>
          </a:xfrm>
          <a:effectLst>
            <a:outerShdw blurRad="63500" sx="102000" sy="102000" algn="ctr" rotWithShape="0">
              <a:prstClr val="black">
                <a:alpha val="40000"/>
              </a:prstClr>
            </a:outerShdw>
          </a:effectLst>
        </p:grpSpPr>
        <p:sp>
          <p:nvSpPr>
            <p:cNvPr id="81" name="Rectangle: Rounded Corners 80">
              <a:extLst>
                <a:ext uri="{FF2B5EF4-FFF2-40B4-BE49-F238E27FC236}">
                  <a16:creationId xmlns:a16="http://schemas.microsoft.com/office/drawing/2014/main" id="{FC0A9178-CD78-75C5-7BD2-B85E35167B90}"/>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RSDO IV</a:t>
              </a:r>
            </a:p>
          </p:txBody>
        </p:sp>
        <p:sp>
          <p:nvSpPr>
            <p:cNvPr id="82" name="Oval 81">
              <a:extLst>
                <a:ext uri="{FF2B5EF4-FFF2-40B4-BE49-F238E27FC236}">
                  <a16:creationId xmlns:a16="http://schemas.microsoft.com/office/drawing/2014/main" id="{32C4FDB7-148D-BD64-04C2-E2AD31CADFA0}"/>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19</a:t>
              </a:r>
            </a:p>
          </p:txBody>
        </p:sp>
      </p:grpSp>
      <p:grpSp>
        <p:nvGrpSpPr>
          <p:cNvPr id="83" name="Group 82">
            <a:extLst>
              <a:ext uri="{FF2B5EF4-FFF2-40B4-BE49-F238E27FC236}">
                <a16:creationId xmlns:a16="http://schemas.microsoft.com/office/drawing/2014/main" id="{6503F8CC-AEDC-08EB-F722-9201FDA3996A}"/>
              </a:ext>
            </a:extLst>
          </p:cNvPr>
          <p:cNvGrpSpPr/>
          <p:nvPr/>
        </p:nvGrpSpPr>
        <p:grpSpPr>
          <a:xfrm>
            <a:off x="6947153" y="2439031"/>
            <a:ext cx="1418437" cy="415772"/>
            <a:chOff x="159224" y="1258354"/>
            <a:chExt cx="1891249" cy="554363"/>
          </a:xfrm>
          <a:effectLst>
            <a:outerShdw blurRad="63500" sx="102000" sy="102000" algn="ctr" rotWithShape="0">
              <a:prstClr val="black">
                <a:alpha val="40000"/>
              </a:prstClr>
            </a:outerShdw>
          </a:effectLst>
        </p:grpSpPr>
        <p:sp>
          <p:nvSpPr>
            <p:cNvPr id="84" name="Rectangle: Rounded Corners 83">
              <a:extLst>
                <a:ext uri="{FF2B5EF4-FFF2-40B4-BE49-F238E27FC236}">
                  <a16:creationId xmlns:a16="http://schemas.microsoft.com/office/drawing/2014/main" id="{D5B6560E-2EEA-3A72-4CE2-BC4B188466A3}"/>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SENSE</a:t>
              </a:r>
            </a:p>
          </p:txBody>
        </p:sp>
        <p:sp>
          <p:nvSpPr>
            <p:cNvPr id="85" name="Oval 84">
              <a:extLst>
                <a:ext uri="{FF2B5EF4-FFF2-40B4-BE49-F238E27FC236}">
                  <a16:creationId xmlns:a16="http://schemas.microsoft.com/office/drawing/2014/main" id="{307163F0-9DFA-3DB7-32A4-B69C0D5D33E3}"/>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20</a:t>
              </a:r>
            </a:p>
          </p:txBody>
        </p:sp>
      </p:grpSp>
      <p:grpSp>
        <p:nvGrpSpPr>
          <p:cNvPr id="86" name="Group 85">
            <a:extLst>
              <a:ext uri="{FF2B5EF4-FFF2-40B4-BE49-F238E27FC236}">
                <a16:creationId xmlns:a16="http://schemas.microsoft.com/office/drawing/2014/main" id="{2E1C4345-C33A-40CE-E53A-368B9D607DC3}"/>
              </a:ext>
            </a:extLst>
          </p:cNvPr>
          <p:cNvGrpSpPr/>
          <p:nvPr/>
        </p:nvGrpSpPr>
        <p:grpSpPr>
          <a:xfrm>
            <a:off x="6947153" y="3140878"/>
            <a:ext cx="1418437" cy="415772"/>
            <a:chOff x="159224" y="1258354"/>
            <a:chExt cx="1891249" cy="554363"/>
          </a:xfrm>
          <a:effectLst>
            <a:outerShdw blurRad="63500" sx="102000" sy="102000" algn="ctr" rotWithShape="0">
              <a:prstClr val="black">
                <a:alpha val="40000"/>
              </a:prstClr>
            </a:outerShdw>
          </a:effectLst>
        </p:grpSpPr>
        <p:sp>
          <p:nvSpPr>
            <p:cNvPr id="87" name="Rectangle: Rounded Corners 86">
              <a:extLst>
                <a:ext uri="{FF2B5EF4-FFF2-40B4-BE49-F238E27FC236}">
                  <a16:creationId xmlns:a16="http://schemas.microsoft.com/office/drawing/2014/main" id="{AE0C031A-F6DE-C246-F22A-FF8EFAACCCF0}"/>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SMAS III</a:t>
              </a:r>
            </a:p>
          </p:txBody>
        </p:sp>
        <p:sp>
          <p:nvSpPr>
            <p:cNvPr id="88" name="Oval 87">
              <a:extLst>
                <a:ext uri="{FF2B5EF4-FFF2-40B4-BE49-F238E27FC236}">
                  <a16:creationId xmlns:a16="http://schemas.microsoft.com/office/drawing/2014/main" id="{35C35B54-57B6-8FF2-B33C-30987EE262AB}"/>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21</a:t>
              </a:r>
            </a:p>
          </p:txBody>
        </p:sp>
      </p:grpSp>
      <p:grpSp>
        <p:nvGrpSpPr>
          <p:cNvPr id="89" name="Group 88">
            <a:extLst>
              <a:ext uri="{FF2B5EF4-FFF2-40B4-BE49-F238E27FC236}">
                <a16:creationId xmlns:a16="http://schemas.microsoft.com/office/drawing/2014/main" id="{96A75462-5C2D-B3DA-B508-E81844B57E49}"/>
              </a:ext>
            </a:extLst>
          </p:cNvPr>
          <p:cNvGrpSpPr/>
          <p:nvPr/>
        </p:nvGrpSpPr>
        <p:grpSpPr>
          <a:xfrm>
            <a:off x="6947153" y="3837470"/>
            <a:ext cx="1418437" cy="415772"/>
            <a:chOff x="159224" y="1258354"/>
            <a:chExt cx="1891249" cy="554363"/>
          </a:xfrm>
          <a:effectLst>
            <a:outerShdw blurRad="63500" sx="102000" sy="102000" algn="ctr" rotWithShape="0">
              <a:prstClr val="black">
                <a:alpha val="40000"/>
              </a:prstClr>
            </a:outerShdw>
          </a:effectLst>
        </p:grpSpPr>
        <p:sp>
          <p:nvSpPr>
            <p:cNvPr id="90" name="Rectangle: Rounded Corners 89">
              <a:extLst>
                <a:ext uri="{FF2B5EF4-FFF2-40B4-BE49-F238E27FC236}">
                  <a16:creationId xmlns:a16="http://schemas.microsoft.com/office/drawing/2014/main" id="{FCCCAE43-C2C0-4082-AB75-B800D84E116B}"/>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rPr>
                <a:t>SWNL1A-COR</a:t>
              </a:r>
            </a:p>
          </p:txBody>
        </p:sp>
        <p:sp>
          <p:nvSpPr>
            <p:cNvPr id="91" name="Oval 90">
              <a:extLst>
                <a:ext uri="{FF2B5EF4-FFF2-40B4-BE49-F238E27FC236}">
                  <a16:creationId xmlns:a16="http://schemas.microsoft.com/office/drawing/2014/main" id="{CE5A5BA1-E156-46FA-CAF9-41367579D7F0}"/>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22</a:t>
              </a:r>
            </a:p>
          </p:txBody>
        </p:sp>
      </p:grpSp>
      <p:grpSp>
        <p:nvGrpSpPr>
          <p:cNvPr id="92" name="Group 91">
            <a:extLst>
              <a:ext uri="{FF2B5EF4-FFF2-40B4-BE49-F238E27FC236}">
                <a16:creationId xmlns:a16="http://schemas.microsoft.com/office/drawing/2014/main" id="{5020BE0A-ACAE-4172-24FD-42CB7BF40275}"/>
              </a:ext>
            </a:extLst>
          </p:cNvPr>
          <p:cNvGrpSpPr/>
          <p:nvPr/>
        </p:nvGrpSpPr>
        <p:grpSpPr>
          <a:xfrm>
            <a:off x="6947153" y="4534063"/>
            <a:ext cx="1418437" cy="415772"/>
            <a:chOff x="159224" y="1258354"/>
            <a:chExt cx="1891249" cy="554363"/>
          </a:xfrm>
          <a:effectLst>
            <a:outerShdw blurRad="63500" sx="102000" sy="102000" algn="ctr" rotWithShape="0">
              <a:prstClr val="black">
                <a:alpha val="40000"/>
              </a:prstClr>
            </a:outerShdw>
          </a:effectLst>
        </p:grpSpPr>
        <p:sp>
          <p:nvSpPr>
            <p:cNvPr id="93" name="Rectangle: Rounded Corners 92">
              <a:extLst>
                <a:ext uri="{FF2B5EF4-FFF2-40B4-BE49-F238E27FC236}">
                  <a16:creationId xmlns:a16="http://schemas.microsoft.com/office/drawing/2014/main" id="{DBF906A3-989A-30AB-D6C1-D024984EA048}"/>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effectLst>
                    <a:outerShdw blurRad="38100" dist="38100" dir="2700000" algn="tl">
                      <a:srgbClr val="000000">
                        <a:alpha val="43137"/>
                      </a:srgbClr>
                    </a:outerShdw>
                  </a:effectLst>
                </a:rPr>
                <a:t>SWNL1A-SC</a:t>
              </a:r>
            </a:p>
          </p:txBody>
        </p:sp>
        <p:sp>
          <p:nvSpPr>
            <p:cNvPr id="94" name="Oval 93">
              <a:extLst>
                <a:ext uri="{FF2B5EF4-FFF2-40B4-BE49-F238E27FC236}">
                  <a16:creationId xmlns:a16="http://schemas.microsoft.com/office/drawing/2014/main" id="{BA4BCFEC-BAFB-3CC4-A287-892B6CD0FC32}"/>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23</a:t>
              </a:r>
            </a:p>
          </p:txBody>
        </p:sp>
      </p:grpSp>
      <p:grpSp>
        <p:nvGrpSpPr>
          <p:cNvPr id="95" name="Group 94">
            <a:extLst>
              <a:ext uri="{FF2B5EF4-FFF2-40B4-BE49-F238E27FC236}">
                <a16:creationId xmlns:a16="http://schemas.microsoft.com/office/drawing/2014/main" id="{F387DCA5-C637-0908-6E83-59799ADC990E}"/>
              </a:ext>
            </a:extLst>
          </p:cNvPr>
          <p:cNvGrpSpPr/>
          <p:nvPr/>
        </p:nvGrpSpPr>
        <p:grpSpPr>
          <a:xfrm>
            <a:off x="6947153" y="5237952"/>
            <a:ext cx="1418437" cy="415772"/>
            <a:chOff x="159224" y="1258354"/>
            <a:chExt cx="1891249" cy="554363"/>
          </a:xfrm>
          <a:effectLst>
            <a:outerShdw blurRad="63500" sx="102000" sy="102000" algn="ctr" rotWithShape="0">
              <a:prstClr val="black">
                <a:alpha val="40000"/>
              </a:prstClr>
            </a:outerShdw>
          </a:effectLst>
        </p:grpSpPr>
        <p:sp>
          <p:nvSpPr>
            <p:cNvPr id="96" name="Rectangle: Rounded Corners 95">
              <a:extLst>
                <a:ext uri="{FF2B5EF4-FFF2-40B4-BE49-F238E27FC236}">
                  <a16:creationId xmlns:a16="http://schemas.microsoft.com/office/drawing/2014/main" id="{5A254FB2-E3A5-3D10-027E-8BEDBDFADEC1}"/>
                </a:ext>
              </a:extLst>
            </p:cNvPr>
            <p:cNvSpPr/>
            <p:nvPr/>
          </p:nvSpPr>
          <p:spPr>
            <a:xfrm>
              <a:off x="345733" y="1396927"/>
              <a:ext cx="1704740" cy="415790"/>
            </a:xfrm>
            <a:prstGeom prst="roundRect">
              <a:avLst/>
            </a:prstGeom>
            <a:solidFill>
              <a:srgbClr val="00808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WRC</a:t>
              </a:r>
            </a:p>
          </p:txBody>
        </p:sp>
        <p:sp>
          <p:nvSpPr>
            <p:cNvPr id="97" name="Oval 96">
              <a:extLst>
                <a:ext uri="{FF2B5EF4-FFF2-40B4-BE49-F238E27FC236}">
                  <a16:creationId xmlns:a16="http://schemas.microsoft.com/office/drawing/2014/main" id="{39A5C811-1F1D-DE81-CE4F-8F8940D67F88}"/>
                </a:ext>
              </a:extLst>
            </p:cNvPr>
            <p:cNvSpPr/>
            <p:nvPr/>
          </p:nvSpPr>
          <p:spPr>
            <a:xfrm>
              <a:off x="159224" y="1258354"/>
              <a:ext cx="318854" cy="318854"/>
            </a:xfrm>
            <a:prstGeom prst="ellipse">
              <a:avLst/>
            </a:prstGeom>
            <a:solidFill>
              <a:srgbClr val="FFCC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rPr>
                <a:t>24</a:t>
              </a:r>
            </a:p>
          </p:txBody>
        </p:sp>
      </p:grpSp>
      <p:sp>
        <p:nvSpPr>
          <p:cNvPr id="99" name="Rectangle 98">
            <a:extLst>
              <a:ext uri="{FF2B5EF4-FFF2-40B4-BE49-F238E27FC236}">
                <a16:creationId xmlns:a16="http://schemas.microsoft.com/office/drawing/2014/main" id="{10C1F053-C6BE-BFD4-C4CA-0261785A8130}"/>
              </a:ext>
            </a:extLst>
          </p:cNvPr>
          <p:cNvSpPr/>
          <p:nvPr/>
        </p:nvSpPr>
        <p:spPr>
          <a:xfrm>
            <a:off x="897982" y="2168514"/>
            <a:ext cx="1298867"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GeoXO ACX Implementation</a:t>
            </a:r>
          </a:p>
        </p:txBody>
      </p:sp>
      <p:sp>
        <p:nvSpPr>
          <p:cNvPr id="100" name="Rectangle 99">
            <a:extLst>
              <a:ext uri="{FF2B5EF4-FFF2-40B4-BE49-F238E27FC236}">
                <a16:creationId xmlns:a16="http://schemas.microsoft.com/office/drawing/2014/main" id="{D17A1B87-3641-F820-7225-8F5D51451F7F}"/>
              </a:ext>
            </a:extLst>
          </p:cNvPr>
          <p:cNvSpPr/>
          <p:nvPr/>
        </p:nvSpPr>
        <p:spPr>
          <a:xfrm>
            <a:off x="2749541" y="2163413"/>
            <a:ext cx="172879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Flight Dynamics Support Services IV</a:t>
            </a:r>
          </a:p>
        </p:txBody>
      </p:sp>
      <p:sp>
        <p:nvSpPr>
          <p:cNvPr id="101" name="Rectangle 100">
            <a:extLst>
              <a:ext uri="{FF2B5EF4-FFF2-40B4-BE49-F238E27FC236}">
                <a16:creationId xmlns:a16="http://schemas.microsoft.com/office/drawing/2014/main" id="{FD1F68F3-96DF-4CCE-2D75-E1DE6CD3196D}"/>
              </a:ext>
            </a:extLst>
          </p:cNvPr>
          <p:cNvSpPr/>
          <p:nvPr/>
        </p:nvSpPr>
        <p:spPr>
          <a:xfrm>
            <a:off x="5026170" y="2158792"/>
            <a:ext cx="1318376"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 Flight Model Telescope</a:t>
            </a:r>
          </a:p>
        </p:txBody>
      </p:sp>
      <p:sp>
        <p:nvSpPr>
          <p:cNvPr id="102" name="Rectangle 101">
            <a:extLst>
              <a:ext uri="{FF2B5EF4-FFF2-40B4-BE49-F238E27FC236}">
                <a16:creationId xmlns:a16="http://schemas.microsoft.com/office/drawing/2014/main" id="{54175530-B2CE-B8E9-A7D5-47C2C2EE8359}"/>
              </a:ext>
            </a:extLst>
          </p:cNvPr>
          <p:cNvSpPr/>
          <p:nvPr/>
        </p:nvSpPr>
        <p:spPr>
          <a:xfrm>
            <a:off x="7087035" y="2166253"/>
            <a:ext cx="1285483"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RSDO IV On-Ramp-3</a:t>
            </a:r>
          </a:p>
        </p:txBody>
      </p:sp>
      <p:sp>
        <p:nvSpPr>
          <p:cNvPr id="104" name="Rectangle 103">
            <a:extLst>
              <a:ext uri="{FF2B5EF4-FFF2-40B4-BE49-F238E27FC236}">
                <a16:creationId xmlns:a16="http://schemas.microsoft.com/office/drawing/2014/main" id="{23ABAB3E-299D-D20B-7AF4-9A9058265258}"/>
              </a:ext>
            </a:extLst>
          </p:cNvPr>
          <p:cNvSpPr/>
          <p:nvPr/>
        </p:nvSpPr>
        <p:spPr>
          <a:xfrm>
            <a:off x="2769853" y="2855769"/>
            <a:ext cx="172879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Geospace Dynamics Constellation</a:t>
            </a:r>
          </a:p>
        </p:txBody>
      </p:sp>
      <p:sp>
        <p:nvSpPr>
          <p:cNvPr id="105" name="Rectangle 104">
            <a:extLst>
              <a:ext uri="{FF2B5EF4-FFF2-40B4-BE49-F238E27FC236}">
                <a16:creationId xmlns:a16="http://schemas.microsoft.com/office/drawing/2014/main" id="{600F5A42-F156-B5FC-9DD3-34EEAECE2CCC}"/>
              </a:ext>
            </a:extLst>
          </p:cNvPr>
          <p:cNvSpPr/>
          <p:nvPr/>
        </p:nvSpPr>
        <p:spPr>
          <a:xfrm>
            <a:off x="5046481" y="2851147"/>
            <a:ext cx="1318376"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LISA Laser Head</a:t>
            </a:r>
          </a:p>
        </p:txBody>
      </p:sp>
      <p:sp>
        <p:nvSpPr>
          <p:cNvPr id="106" name="Rectangle 105">
            <a:extLst>
              <a:ext uri="{FF2B5EF4-FFF2-40B4-BE49-F238E27FC236}">
                <a16:creationId xmlns:a16="http://schemas.microsoft.com/office/drawing/2014/main" id="{3A011A6E-8198-D7BC-5C3D-584B275460E4}"/>
              </a:ext>
            </a:extLst>
          </p:cNvPr>
          <p:cNvSpPr/>
          <p:nvPr/>
        </p:nvSpPr>
        <p:spPr>
          <a:xfrm>
            <a:off x="6497566" y="2858608"/>
            <a:ext cx="2505043"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 Space Exploration Network Services Evolution Follow-on</a:t>
            </a:r>
          </a:p>
        </p:txBody>
      </p:sp>
      <p:sp>
        <p:nvSpPr>
          <p:cNvPr id="107" name="Rectangle 106">
            <a:extLst>
              <a:ext uri="{FF2B5EF4-FFF2-40B4-BE49-F238E27FC236}">
                <a16:creationId xmlns:a16="http://schemas.microsoft.com/office/drawing/2014/main" id="{5C1AE4D5-1911-F385-44FF-F11C6939F312}"/>
              </a:ext>
            </a:extLst>
          </p:cNvPr>
          <p:cNvSpPr/>
          <p:nvPr/>
        </p:nvSpPr>
        <p:spPr>
          <a:xfrm>
            <a:off x="897982" y="3565198"/>
            <a:ext cx="1298867"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Atmosphere Support</a:t>
            </a:r>
          </a:p>
        </p:txBody>
      </p:sp>
      <p:sp>
        <p:nvSpPr>
          <p:cNvPr id="108" name="Rectangle 107">
            <a:extLst>
              <a:ext uri="{FF2B5EF4-FFF2-40B4-BE49-F238E27FC236}">
                <a16:creationId xmlns:a16="http://schemas.microsoft.com/office/drawing/2014/main" id="{66A25E8D-5CD3-2376-97A1-0BC8FB3ACA63}"/>
              </a:ext>
            </a:extLst>
          </p:cNvPr>
          <p:cNvSpPr/>
          <p:nvPr/>
        </p:nvSpPr>
        <p:spPr>
          <a:xfrm>
            <a:off x="2663103" y="3560098"/>
            <a:ext cx="1901669"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Global Modeling and Assimilation Support</a:t>
            </a:r>
          </a:p>
        </p:txBody>
      </p:sp>
      <p:sp>
        <p:nvSpPr>
          <p:cNvPr id="109" name="Rectangle 108">
            <a:extLst>
              <a:ext uri="{FF2B5EF4-FFF2-40B4-BE49-F238E27FC236}">
                <a16:creationId xmlns:a16="http://schemas.microsoft.com/office/drawing/2014/main" id="{EBE3ABF9-D741-3E5A-6B1D-E517E244FF9F}"/>
              </a:ext>
            </a:extLst>
          </p:cNvPr>
          <p:cNvSpPr/>
          <p:nvPr/>
        </p:nvSpPr>
        <p:spPr>
          <a:xfrm>
            <a:off x="5026170" y="3555476"/>
            <a:ext cx="1318376"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GeoXO LMX Implementation</a:t>
            </a:r>
          </a:p>
        </p:txBody>
      </p:sp>
      <p:sp>
        <p:nvSpPr>
          <p:cNvPr id="110" name="Rectangle 109">
            <a:extLst>
              <a:ext uri="{FF2B5EF4-FFF2-40B4-BE49-F238E27FC236}">
                <a16:creationId xmlns:a16="http://schemas.microsoft.com/office/drawing/2014/main" id="{B195492E-9127-CFBC-0E5D-B6F59812B9E7}"/>
              </a:ext>
            </a:extLst>
          </p:cNvPr>
          <p:cNvSpPr/>
          <p:nvPr/>
        </p:nvSpPr>
        <p:spPr>
          <a:xfrm>
            <a:off x="6591121" y="3562937"/>
            <a:ext cx="227731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Safety and Mission Assurance Services 3 Follow-on</a:t>
            </a:r>
          </a:p>
        </p:txBody>
      </p:sp>
      <p:sp>
        <p:nvSpPr>
          <p:cNvPr id="111" name="Rectangle 110">
            <a:extLst>
              <a:ext uri="{FF2B5EF4-FFF2-40B4-BE49-F238E27FC236}">
                <a16:creationId xmlns:a16="http://schemas.microsoft.com/office/drawing/2014/main" id="{F6D0245D-7E46-7623-E0CF-896578491E24}"/>
              </a:ext>
            </a:extLst>
          </p:cNvPr>
          <p:cNvSpPr/>
          <p:nvPr/>
        </p:nvSpPr>
        <p:spPr>
          <a:xfrm>
            <a:off x="419887" y="2853984"/>
            <a:ext cx="228875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Atmosphere Observing System Inclined Spacecraft</a:t>
            </a:r>
          </a:p>
        </p:txBody>
      </p:sp>
      <p:sp>
        <p:nvSpPr>
          <p:cNvPr id="116" name="Rectangle 115">
            <a:extLst>
              <a:ext uri="{FF2B5EF4-FFF2-40B4-BE49-F238E27FC236}">
                <a16:creationId xmlns:a16="http://schemas.microsoft.com/office/drawing/2014/main" id="{E98DD43C-BB85-1C8D-5A1B-DA80726B7F20}"/>
              </a:ext>
            </a:extLst>
          </p:cNvPr>
          <p:cNvSpPr/>
          <p:nvPr/>
        </p:nvSpPr>
        <p:spPr>
          <a:xfrm>
            <a:off x="521809" y="4261700"/>
            <a:ext cx="2091836"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Data Analysis and Technical Support Services</a:t>
            </a:r>
          </a:p>
        </p:txBody>
      </p:sp>
      <p:sp>
        <p:nvSpPr>
          <p:cNvPr id="117" name="Rectangle 116">
            <a:extLst>
              <a:ext uri="{FF2B5EF4-FFF2-40B4-BE49-F238E27FC236}">
                <a16:creationId xmlns:a16="http://schemas.microsoft.com/office/drawing/2014/main" id="{CF827CBA-841C-17F3-8039-4C109A4E2622}"/>
              </a:ext>
            </a:extLst>
          </p:cNvPr>
          <p:cNvSpPr/>
          <p:nvPr/>
        </p:nvSpPr>
        <p:spPr>
          <a:xfrm>
            <a:off x="2769853" y="4256599"/>
            <a:ext cx="172879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Goddard Logistics Services Contract</a:t>
            </a:r>
          </a:p>
        </p:txBody>
      </p:sp>
      <p:sp>
        <p:nvSpPr>
          <p:cNvPr id="118" name="Rectangle 117">
            <a:extLst>
              <a:ext uri="{FF2B5EF4-FFF2-40B4-BE49-F238E27FC236}">
                <a16:creationId xmlns:a16="http://schemas.microsoft.com/office/drawing/2014/main" id="{087CA948-2737-8A5A-C607-C13053CE6C7F}"/>
              </a:ext>
            </a:extLst>
          </p:cNvPr>
          <p:cNvSpPr/>
          <p:nvPr/>
        </p:nvSpPr>
        <p:spPr>
          <a:xfrm>
            <a:off x="4980562" y="4251978"/>
            <a:ext cx="1450214"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Near Space Network Category 1</a:t>
            </a:r>
          </a:p>
        </p:txBody>
      </p:sp>
      <p:sp>
        <p:nvSpPr>
          <p:cNvPr id="119" name="Rectangle 118">
            <a:extLst>
              <a:ext uri="{FF2B5EF4-FFF2-40B4-BE49-F238E27FC236}">
                <a16:creationId xmlns:a16="http://schemas.microsoft.com/office/drawing/2014/main" id="{D0F30699-2993-4578-F4D0-40621C2E61D2}"/>
              </a:ext>
            </a:extLst>
          </p:cNvPr>
          <p:cNvSpPr/>
          <p:nvPr/>
        </p:nvSpPr>
        <p:spPr>
          <a:xfrm>
            <a:off x="6972370" y="4259439"/>
            <a:ext cx="1555435"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Space Weather Next Coronograph</a:t>
            </a:r>
          </a:p>
        </p:txBody>
      </p:sp>
      <p:sp>
        <p:nvSpPr>
          <p:cNvPr id="120" name="Rectangle 119">
            <a:extLst>
              <a:ext uri="{FF2B5EF4-FFF2-40B4-BE49-F238E27FC236}">
                <a16:creationId xmlns:a16="http://schemas.microsoft.com/office/drawing/2014/main" id="{BA4E52FF-163A-5892-7818-AB2BE07A4C60}"/>
              </a:ext>
            </a:extLst>
          </p:cNvPr>
          <p:cNvSpPr/>
          <p:nvPr/>
        </p:nvSpPr>
        <p:spPr>
          <a:xfrm>
            <a:off x="616893" y="4957219"/>
            <a:ext cx="1901669"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Electrical Systems Engineering Services-4</a:t>
            </a:r>
          </a:p>
        </p:txBody>
      </p:sp>
      <p:sp>
        <p:nvSpPr>
          <p:cNvPr id="121" name="Rectangle 120">
            <a:extLst>
              <a:ext uri="{FF2B5EF4-FFF2-40B4-BE49-F238E27FC236}">
                <a16:creationId xmlns:a16="http://schemas.microsoft.com/office/drawing/2014/main" id="{C57153D1-E4C9-95FE-FA1B-F17B9F2F1D41}"/>
              </a:ext>
            </a:extLst>
          </p:cNvPr>
          <p:cNvSpPr/>
          <p:nvPr/>
        </p:nvSpPr>
        <p:spPr>
          <a:xfrm>
            <a:off x="2769853" y="4952119"/>
            <a:ext cx="172879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GeoXO Spacecraft Implementation</a:t>
            </a:r>
          </a:p>
        </p:txBody>
      </p:sp>
      <p:sp>
        <p:nvSpPr>
          <p:cNvPr id="122" name="Rectangle 121">
            <a:extLst>
              <a:ext uri="{FF2B5EF4-FFF2-40B4-BE49-F238E27FC236}">
                <a16:creationId xmlns:a16="http://schemas.microsoft.com/office/drawing/2014/main" id="{89602402-836D-4B67-81E5-8AB9F42FD4DE}"/>
              </a:ext>
            </a:extLst>
          </p:cNvPr>
          <p:cNvSpPr/>
          <p:nvPr/>
        </p:nvSpPr>
        <p:spPr>
          <a:xfrm>
            <a:off x="4740552" y="4947497"/>
            <a:ext cx="1930235"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Near Space Network Category 2</a:t>
            </a:r>
          </a:p>
        </p:txBody>
      </p:sp>
      <p:sp>
        <p:nvSpPr>
          <p:cNvPr id="123" name="Rectangle 122">
            <a:extLst>
              <a:ext uri="{FF2B5EF4-FFF2-40B4-BE49-F238E27FC236}">
                <a16:creationId xmlns:a16="http://schemas.microsoft.com/office/drawing/2014/main" id="{D0190A1F-6566-17CB-36A3-8096C8E03039}"/>
              </a:ext>
            </a:extLst>
          </p:cNvPr>
          <p:cNvSpPr/>
          <p:nvPr/>
        </p:nvSpPr>
        <p:spPr>
          <a:xfrm>
            <a:off x="6972370" y="4954958"/>
            <a:ext cx="1555435"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Space Weather Next Spacecraft</a:t>
            </a:r>
          </a:p>
        </p:txBody>
      </p:sp>
      <p:sp>
        <p:nvSpPr>
          <p:cNvPr id="124" name="Rectangle 123">
            <a:extLst>
              <a:ext uri="{FF2B5EF4-FFF2-40B4-BE49-F238E27FC236}">
                <a16:creationId xmlns:a16="http://schemas.microsoft.com/office/drawing/2014/main" id="{7AC30387-FDE6-40FC-9C19-EC969A9C48F3}"/>
              </a:ext>
            </a:extLst>
          </p:cNvPr>
          <p:cNvSpPr/>
          <p:nvPr/>
        </p:nvSpPr>
        <p:spPr>
          <a:xfrm>
            <a:off x="521809" y="5658461"/>
            <a:ext cx="2091836"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Environmental Test &amp; Integration Services IV</a:t>
            </a:r>
          </a:p>
        </p:txBody>
      </p:sp>
      <p:sp>
        <p:nvSpPr>
          <p:cNvPr id="125" name="Rectangle 124">
            <a:extLst>
              <a:ext uri="{FF2B5EF4-FFF2-40B4-BE49-F238E27FC236}">
                <a16:creationId xmlns:a16="http://schemas.microsoft.com/office/drawing/2014/main" id="{D74784DF-E401-F8D6-B5A9-529030ADFFAE}"/>
              </a:ext>
            </a:extLst>
          </p:cNvPr>
          <p:cNvSpPr/>
          <p:nvPr/>
        </p:nvSpPr>
        <p:spPr>
          <a:xfrm>
            <a:off x="2769853" y="5653360"/>
            <a:ext cx="1728791"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Landsat Next Instrument Suite</a:t>
            </a:r>
          </a:p>
        </p:txBody>
      </p:sp>
      <p:sp>
        <p:nvSpPr>
          <p:cNvPr id="126" name="Rectangle 125">
            <a:extLst>
              <a:ext uri="{FF2B5EF4-FFF2-40B4-BE49-F238E27FC236}">
                <a16:creationId xmlns:a16="http://schemas.microsoft.com/office/drawing/2014/main" id="{64BE596E-ACEC-7CC0-5CC8-138F01BB78B9}"/>
              </a:ext>
            </a:extLst>
          </p:cNvPr>
          <p:cNvSpPr/>
          <p:nvPr/>
        </p:nvSpPr>
        <p:spPr>
          <a:xfrm>
            <a:off x="5046481" y="5648739"/>
            <a:ext cx="1318376"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GeoXO OCX Implementation</a:t>
            </a:r>
          </a:p>
        </p:txBody>
      </p:sp>
      <p:sp>
        <p:nvSpPr>
          <p:cNvPr id="127" name="Rectangle 126">
            <a:extLst>
              <a:ext uri="{FF2B5EF4-FFF2-40B4-BE49-F238E27FC236}">
                <a16:creationId xmlns:a16="http://schemas.microsoft.com/office/drawing/2014/main" id="{7D630DEB-9CCB-D3F8-4092-C855D1467109}"/>
              </a:ext>
            </a:extLst>
          </p:cNvPr>
          <p:cNvSpPr/>
          <p:nvPr/>
        </p:nvSpPr>
        <p:spPr>
          <a:xfrm>
            <a:off x="7107346" y="5656200"/>
            <a:ext cx="1285483" cy="18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750" dirty="0">
                <a:solidFill>
                  <a:schemeClr val="tx1">
                    <a:lumMod val="75000"/>
                    <a:lumOff val="25000"/>
                  </a:schemeClr>
                </a:solidFill>
              </a:rPr>
              <a:t>Wallops Range Contract</a:t>
            </a:r>
          </a:p>
        </p:txBody>
      </p:sp>
    </p:spTree>
    <p:extLst>
      <p:ext uri="{BB962C8B-B14F-4D97-AF65-F5344CB8AC3E}">
        <p14:creationId xmlns:p14="http://schemas.microsoft.com/office/powerpoint/2010/main" val="1101123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79756589-587E-41FF-8C0E-1FB6A393935B}"/>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4400" b="1" cap="all" normalizeH="1" dirty="0">
                <a:solidFill>
                  <a:srgbClr val="663300"/>
                </a:solidFill>
                <a:latin typeface="Calibri" panose="020F0502020204030204" pitchFamily="34" charset="0"/>
                <a:cs typeface="Calibri" panose="020F0502020204030204" pitchFamily="34" charset="0"/>
              </a:rPr>
              <a:t>LOOK AHEAD TO CY 24</a:t>
            </a:r>
            <a:endParaRPr kumimoji="0" lang="en-US" sz="4400"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B99DA07C-7EF3-42EE-B086-54D15F6981C9}"/>
              </a:ext>
            </a:extLst>
          </p:cNvPr>
          <p:cNvSpPr>
            <a:spLocks noChangeArrowheads="1"/>
          </p:cNvSpPr>
          <p:nvPr/>
        </p:nvSpPr>
        <p:spPr bwMode="auto">
          <a:xfrm>
            <a:off x="1362074" y="1235327"/>
            <a:ext cx="7112127" cy="473184"/>
          </a:xfrm>
          <a:prstGeom prst="rect">
            <a:avLst/>
          </a:prstGeom>
          <a:solidFill>
            <a:srgbClr val="DDD9C3">
              <a:alpha val="69804"/>
            </a:srgbClr>
          </a:solidFill>
          <a:ln w="9525">
            <a:noFill/>
            <a:miter lim="800000"/>
            <a:headEnd/>
            <a:tailEnd/>
          </a:ln>
        </p:spPr>
        <p:txBody>
          <a:bodyPr lIns="0" tIns="0" rIns="0" bIns="0" anchor="ctr"/>
          <a:lstStyle/>
          <a:p>
            <a:pPr marL="457200" lvl="0" eaLnBrk="1" hangingPunct="1">
              <a:spcAft>
                <a:spcPts val="600"/>
              </a:spcAft>
            </a:pPr>
            <a:endParaRPr lang="en-US" sz="1600" dirty="0">
              <a:solidFill>
                <a:prstClr val="black"/>
              </a:solidFill>
              <a:latin typeface="Calibri" panose="020F0502020204030204" pitchFamily="34" charset="0"/>
              <a:cs typeface="Calibri" panose="020F0502020204030204" pitchFamily="34" charset="0"/>
            </a:endParaRPr>
          </a:p>
          <a:p>
            <a:pPr marL="457200" lvl="0"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Reestablish the Code 170 Climate Advisory Team </a:t>
            </a:r>
          </a:p>
          <a:p>
            <a:pPr marL="457200" lvl="0"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  </a:t>
            </a:r>
          </a:p>
        </p:txBody>
      </p:sp>
      <p:sp>
        <p:nvSpPr>
          <p:cNvPr id="21" name="Rectangle 5">
            <a:extLst>
              <a:ext uri="{FF2B5EF4-FFF2-40B4-BE49-F238E27FC236}">
                <a16:creationId xmlns:a16="http://schemas.microsoft.com/office/drawing/2014/main" id="{1C8EBC00-0604-4FFC-A16A-94D55B26939A}"/>
              </a:ext>
            </a:extLst>
          </p:cNvPr>
          <p:cNvSpPr>
            <a:spLocks noChangeArrowheads="1"/>
          </p:cNvSpPr>
          <p:nvPr/>
        </p:nvSpPr>
        <p:spPr bwMode="auto">
          <a:xfrm>
            <a:off x="1371599" y="3052755"/>
            <a:ext cx="7102602" cy="473184"/>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CLP Earning Period expires 4/30/24</a:t>
            </a:r>
          </a:p>
        </p:txBody>
      </p:sp>
      <p:sp>
        <p:nvSpPr>
          <p:cNvPr id="23" name="Rectangle 5">
            <a:extLst>
              <a:ext uri="{FF2B5EF4-FFF2-40B4-BE49-F238E27FC236}">
                <a16:creationId xmlns:a16="http://schemas.microsoft.com/office/drawing/2014/main" id="{CCAC62D8-C31E-4B6D-91E9-2E260D147B7E}"/>
              </a:ext>
            </a:extLst>
          </p:cNvPr>
          <p:cNvSpPr>
            <a:spLocks noChangeArrowheads="1"/>
          </p:cNvSpPr>
          <p:nvPr/>
        </p:nvSpPr>
        <p:spPr bwMode="auto">
          <a:xfrm>
            <a:off x="1362074" y="3669492"/>
            <a:ext cx="7121652" cy="393201"/>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Continue to support the Enterprise in development of Agency Policy</a:t>
            </a:r>
          </a:p>
        </p:txBody>
      </p:sp>
      <p:sp>
        <p:nvSpPr>
          <p:cNvPr id="25" name="Rectangle 5">
            <a:extLst>
              <a:ext uri="{FF2B5EF4-FFF2-40B4-BE49-F238E27FC236}">
                <a16:creationId xmlns:a16="http://schemas.microsoft.com/office/drawing/2014/main" id="{EF126A0E-70F4-4DC1-810A-C9383C2AC51D}"/>
              </a:ext>
            </a:extLst>
          </p:cNvPr>
          <p:cNvSpPr>
            <a:spLocks noChangeArrowheads="1"/>
          </p:cNvSpPr>
          <p:nvPr/>
        </p:nvSpPr>
        <p:spPr bwMode="auto">
          <a:xfrm>
            <a:off x="1371598" y="5354453"/>
            <a:ext cx="7086601" cy="445778"/>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Focus on Contract Administration Activities</a:t>
            </a:r>
          </a:p>
        </p:txBody>
      </p:sp>
      <p:sp>
        <p:nvSpPr>
          <p:cNvPr id="27" name="Rectangle 5">
            <a:extLst>
              <a:ext uri="{FF2B5EF4-FFF2-40B4-BE49-F238E27FC236}">
                <a16:creationId xmlns:a16="http://schemas.microsoft.com/office/drawing/2014/main" id="{F0481DFF-EC41-4EFC-8CCD-688F0FBFC56A}"/>
              </a:ext>
            </a:extLst>
          </p:cNvPr>
          <p:cNvSpPr>
            <a:spLocks noChangeArrowheads="1"/>
          </p:cNvSpPr>
          <p:nvPr/>
        </p:nvSpPr>
        <p:spPr bwMode="auto">
          <a:xfrm>
            <a:off x="1315973" y="4272833"/>
            <a:ext cx="7167753" cy="445778"/>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Reduce the Closeout/unliquidated obligation backlog working with the</a:t>
            </a:r>
            <a:br>
              <a:rPr lang="en-US" sz="1600" dirty="0">
                <a:solidFill>
                  <a:prstClr val="black"/>
                </a:solidFill>
                <a:latin typeface="Calibri" panose="020F0502020204030204" pitchFamily="34" charset="0"/>
                <a:cs typeface="Calibri" panose="020F0502020204030204" pitchFamily="34" charset="0"/>
              </a:rPr>
            </a:br>
            <a:r>
              <a:rPr lang="en-US" sz="1600" dirty="0">
                <a:solidFill>
                  <a:prstClr val="black"/>
                </a:solidFill>
                <a:latin typeface="Calibri" panose="020F0502020204030204" pitchFamily="34" charset="0"/>
                <a:cs typeface="Calibri" panose="020F0502020204030204" pitchFamily="34" charset="0"/>
              </a:rPr>
              <a:t>Closeout Assistance Team (</a:t>
            </a:r>
            <a:r>
              <a:rPr lang="en-US" sz="1600" dirty="0" err="1">
                <a:solidFill>
                  <a:prstClr val="black"/>
                </a:solidFill>
                <a:latin typeface="Calibri" panose="020F0502020204030204" pitchFamily="34" charset="0"/>
                <a:cs typeface="Calibri" panose="020F0502020204030204" pitchFamily="34" charset="0"/>
              </a:rPr>
              <a:t>CoAT</a:t>
            </a:r>
            <a:r>
              <a:rPr lang="en-US" sz="1600" dirty="0">
                <a:solidFill>
                  <a:prstClr val="black"/>
                </a:solidFill>
                <a:latin typeface="Calibri" panose="020F0502020204030204" pitchFamily="34" charset="0"/>
                <a:cs typeface="Calibri" panose="020F0502020204030204" pitchFamily="34" charset="0"/>
              </a:rPr>
              <a:t>) and Closeout Contractor</a:t>
            </a:r>
          </a:p>
        </p:txBody>
      </p:sp>
      <p:sp>
        <p:nvSpPr>
          <p:cNvPr id="29" name="Rectangle 5">
            <a:extLst>
              <a:ext uri="{FF2B5EF4-FFF2-40B4-BE49-F238E27FC236}">
                <a16:creationId xmlns:a16="http://schemas.microsoft.com/office/drawing/2014/main" id="{4C197424-C5D2-4D46-B02A-7E7073D1B6AB}"/>
              </a:ext>
            </a:extLst>
          </p:cNvPr>
          <p:cNvSpPr>
            <a:spLocks noChangeArrowheads="1"/>
          </p:cNvSpPr>
          <p:nvPr/>
        </p:nvSpPr>
        <p:spPr bwMode="auto">
          <a:xfrm>
            <a:off x="1371600" y="5943784"/>
            <a:ext cx="7083552" cy="349018"/>
          </a:xfrm>
          <a:prstGeom prst="rect">
            <a:avLst/>
          </a:prstGeom>
          <a:solidFill>
            <a:srgbClr val="DDD9C3">
              <a:alpha val="69804"/>
            </a:srgbClr>
          </a:solidFill>
          <a:ln w="9525">
            <a:noFill/>
            <a:miter lim="800000"/>
            <a:headEnd/>
            <a:tailEnd/>
          </a:ln>
        </p:spPr>
        <p:txBody>
          <a:bodyPr lIns="0" tIns="0" rIns="0" bIns="0" anchor="ctr"/>
          <a:lstStyle/>
          <a:p>
            <a:pPr marL="457200" algn="l">
              <a:spcAft>
                <a:spcPts val="600"/>
              </a:spcAft>
            </a:pPr>
            <a:endParaRPr lang="en-US" sz="1600" dirty="0">
              <a:solidFill>
                <a:prstClr val="black"/>
              </a:solidFill>
              <a:latin typeface="Calibri" panose="020F0502020204030204" pitchFamily="34" charset="0"/>
              <a:cs typeface="Calibri" panose="020F0502020204030204" pitchFamily="34" charset="0"/>
            </a:endParaRPr>
          </a:p>
          <a:p>
            <a:pPr marL="457200" algn="l">
              <a:spcAft>
                <a:spcPts val="600"/>
              </a:spcAft>
            </a:pPr>
            <a:r>
              <a:rPr lang="en-US" sz="1600" dirty="0">
                <a:solidFill>
                  <a:prstClr val="black"/>
                </a:solidFill>
                <a:latin typeface="Calibri" panose="020F0502020204030204" pitchFamily="34" charset="0"/>
                <a:cs typeface="Calibri" panose="020F0502020204030204" pitchFamily="34" charset="0"/>
              </a:rPr>
              <a:t>Continue focus on OP Performance Metrics and Data Analytics</a:t>
            </a:r>
          </a:p>
          <a:p>
            <a:pPr marL="457200" algn="l">
              <a:spcAft>
                <a:spcPts val="600"/>
              </a:spcAft>
            </a:pPr>
            <a:endParaRPr lang="en-US" sz="1600" dirty="0">
              <a:solidFill>
                <a:prstClr val="black"/>
              </a:solidFill>
              <a:latin typeface="Calibri" panose="020F050202020403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34C6777A-78C8-4BD2-9597-021D544B7692}"/>
              </a:ext>
            </a:extLst>
          </p:cNvPr>
          <p:cNvSpPr>
            <a:spLocks noChangeArrowheads="1"/>
          </p:cNvSpPr>
          <p:nvPr/>
        </p:nvSpPr>
        <p:spPr bwMode="auto">
          <a:xfrm flipH="1">
            <a:off x="8534400" y="6553200"/>
            <a:ext cx="152400" cy="106672"/>
          </a:xfrm>
          <a:prstGeom prst="rect">
            <a:avLst/>
          </a:prstGeom>
          <a:solidFill>
            <a:srgbClr val="DDD9C3">
              <a:alpha val="69804"/>
            </a:srgbClr>
          </a:solidFill>
          <a:ln w="9525">
            <a:noFill/>
            <a:miter lim="800000"/>
            <a:headEnd/>
            <a:tailEnd/>
          </a:ln>
        </p:spPr>
        <p:txBody>
          <a:bodyPr lIns="0" tIns="0" rIns="0" bIns="0" anchor="ctr"/>
          <a:lstStyle/>
          <a:p>
            <a:pPr marL="457200" algn="l">
              <a:spcAft>
                <a:spcPts val="600"/>
              </a:spcAft>
            </a:pPr>
            <a:endParaRPr lang="en-US" sz="1600" dirty="0">
              <a:highlight>
                <a:srgbClr val="FFFF00"/>
              </a:highlight>
              <a:latin typeface="Calibri" panose="020F0502020204030204" pitchFamily="34" charset="0"/>
              <a:cs typeface="Calibri" panose="020F0502020204030204" pitchFamily="34" charset="0"/>
            </a:endParaRPr>
          </a:p>
        </p:txBody>
      </p:sp>
      <p:sp>
        <p:nvSpPr>
          <p:cNvPr id="18" name="Rectangle 5">
            <a:extLst>
              <a:ext uri="{FF2B5EF4-FFF2-40B4-BE49-F238E27FC236}">
                <a16:creationId xmlns:a16="http://schemas.microsoft.com/office/drawing/2014/main" id="{0B64FD37-60CC-4C00-9659-D20A4B7689B9}"/>
              </a:ext>
            </a:extLst>
          </p:cNvPr>
          <p:cNvSpPr>
            <a:spLocks noChangeArrowheads="1"/>
          </p:cNvSpPr>
          <p:nvPr/>
        </p:nvSpPr>
        <p:spPr bwMode="auto">
          <a:xfrm>
            <a:off x="1371599" y="1832677"/>
            <a:ext cx="7112127" cy="416644"/>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PO/DPO engagement at the office level</a:t>
            </a:r>
          </a:p>
        </p:txBody>
      </p:sp>
      <p:sp>
        <p:nvSpPr>
          <p:cNvPr id="33" name="Rectangle 5">
            <a:extLst>
              <a:ext uri="{FF2B5EF4-FFF2-40B4-BE49-F238E27FC236}">
                <a16:creationId xmlns:a16="http://schemas.microsoft.com/office/drawing/2014/main" id="{74F3E790-45F0-4D6B-848B-DAEDD4BA2922}"/>
              </a:ext>
            </a:extLst>
          </p:cNvPr>
          <p:cNvSpPr>
            <a:spLocks noChangeArrowheads="1"/>
          </p:cNvSpPr>
          <p:nvPr/>
        </p:nvSpPr>
        <p:spPr bwMode="auto">
          <a:xfrm>
            <a:off x="1371600" y="2392874"/>
            <a:ext cx="7083552" cy="473184"/>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a:solidFill>
                  <a:prstClr val="black"/>
                </a:solidFill>
                <a:latin typeface="Calibri" panose="020F0502020204030204" pitchFamily="34" charset="0"/>
                <a:cs typeface="Calibri" panose="020F0502020204030204" pitchFamily="34" charset="0"/>
              </a:rPr>
              <a:t>Maintain partnership with OSBP, meeting/exceeding all Small Business goals</a:t>
            </a:r>
            <a:endParaRPr lang="en-US" sz="1600" dirty="0">
              <a:solidFill>
                <a:prstClr val="black"/>
              </a:solidFill>
              <a:latin typeface="Calibri" panose="020F0502020204030204" pitchFamily="34" charset="0"/>
              <a:cs typeface="Calibri" panose="020F0502020204030204" pitchFamily="34" charset="0"/>
            </a:endParaRPr>
          </a:p>
        </p:txBody>
      </p:sp>
      <p:sp>
        <p:nvSpPr>
          <p:cNvPr id="12" name="Rectangle 5">
            <a:extLst>
              <a:ext uri="{FF2B5EF4-FFF2-40B4-BE49-F238E27FC236}">
                <a16:creationId xmlns:a16="http://schemas.microsoft.com/office/drawing/2014/main" id="{325B332F-B300-464D-BCDE-BA6E83970AE0}"/>
              </a:ext>
            </a:extLst>
          </p:cNvPr>
          <p:cNvSpPr>
            <a:spLocks noChangeArrowheads="1"/>
          </p:cNvSpPr>
          <p:nvPr/>
        </p:nvSpPr>
        <p:spPr bwMode="auto">
          <a:xfrm>
            <a:off x="1323974" y="4813643"/>
            <a:ext cx="7167753" cy="445778"/>
          </a:xfrm>
          <a:prstGeom prst="rect">
            <a:avLst/>
          </a:prstGeom>
          <a:solidFill>
            <a:srgbClr val="DDD9C3">
              <a:alpha val="69804"/>
            </a:srgbClr>
          </a:solidFill>
          <a:ln w="9525">
            <a:noFill/>
            <a:miter lim="800000"/>
            <a:headEnd/>
            <a:tailEnd/>
          </a:ln>
        </p:spPr>
        <p:txBody>
          <a:bodyPr lIns="0" tIns="0" rIns="0" bIns="0" anchor="ctr"/>
          <a:lstStyle/>
          <a:p>
            <a:pPr marL="457200" lvl="0" algn="l" eaLnBrk="1" hangingPunct="1">
              <a:spcAft>
                <a:spcPts val="600"/>
              </a:spcAft>
            </a:pPr>
            <a:r>
              <a:rPr lang="en-US" sz="1600" dirty="0">
                <a:solidFill>
                  <a:prstClr val="black"/>
                </a:solidFill>
                <a:latin typeface="Calibri" panose="020F0502020204030204" pitchFamily="34" charset="0"/>
                <a:cs typeface="Calibri" panose="020F0502020204030204" pitchFamily="34" charset="0"/>
              </a:rPr>
              <a:t>HQs Performance Management Review (PMR) Coming July 2024</a:t>
            </a:r>
          </a:p>
        </p:txBody>
      </p:sp>
    </p:spTree>
    <p:extLst>
      <p:ext uri="{BB962C8B-B14F-4D97-AF65-F5344CB8AC3E}">
        <p14:creationId xmlns:p14="http://schemas.microsoft.com/office/powerpoint/2010/main" val="301947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65959C18-BC3E-43BD-9D6E-B9510D36BFA7}"/>
              </a:ext>
            </a:extLst>
          </p:cNvPr>
          <p:cNvSpPr>
            <a:spLocks noChangeArrowheads="1"/>
          </p:cNvSpPr>
          <p:nvPr/>
        </p:nvSpPr>
        <p:spPr bwMode="auto">
          <a:xfrm>
            <a:off x="161829" y="69306"/>
            <a:ext cx="8982171" cy="917764"/>
          </a:xfrm>
          <a:prstGeom prst="rect">
            <a:avLst/>
          </a:prstGeom>
          <a:noFill/>
          <a:ln w="9525">
            <a:noFill/>
            <a:miter lim="800000"/>
            <a:headEnd/>
            <a:tailEnd/>
          </a:ln>
        </p:spPr>
        <p:txBody>
          <a:bodyPr lIns="0" tIns="0" rIns="0" bIns="0" anchor="ctr"/>
          <a:lstStyle/>
          <a:p>
            <a:pPr marL="0" marR="0" lvl="0" indent="0" algn="ctr" defTabSz="914400" rtl="0" eaLnBrk="1" fontAlgn="base" latinLnBrk="0" hangingPunct="1">
              <a:lnSpc>
                <a:spcPct val="100000"/>
              </a:lnSpc>
              <a:spcBef>
                <a:spcPct val="0"/>
              </a:spcBef>
              <a:spcAft>
                <a:spcPts val="1800"/>
              </a:spcAft>
              <a:buClrTx/>
              <a:buSzTx/>
              <a:buFontTx/>
              <a:buNone/>
              <a:tabLst/>
              <a:defRPr/>
            </a:pPr>
            <a:r>
              <a:rPr lang="en-US" sz="4000" b="1" cap="all" normalizeH="1" dirty="0">
                <a:solidFill>
                  <a:srgbClr val="663300"/>
                </a:solidFill>
                <a:latin typeface="Calibri" panose="020F0502020204030204" pitchFamily="34" charset="0"/>
                <a:cs typeface="Calibri" panose="020F0502020204030204" pitchFamily="34" charset="0"/>
              </a:rPr>
              <a:t>HIGHLIGHTS</a:t>
            </a:r>
            <a:r>
              <a:rPr lang="en-US" sz="5400" b="1" cap="all" dirty="0">
                <a:solidFill>
                  <a:srgbClr val="663300"/>
                </a:solidFill>
                <a:latin typeface="Calibri" panose="020F0502020204030204" pitchFamily="34" charset="0"/>
                <a:cs typeface="Calibri" panose="020F0502020204030204" pitchFamily="34" charset="0"/>
              </a:rPr>
              <a:t>:</a:t>
            </a:r>
            <a:r>
              <a:rPr lang="en-US" sz="4000" b="1" cap="all" normalizeH="1" dirty="0">
                <a:solidFill>
                  <a:srgbClr val="663300"/>
                </a:solidFill>
                <a:latin typeface="Calibri" panose="020F0502020204030204" pitchFamily="34" charset="0"/>
                <a:cs typeface="Calibri" panose="020F0502020204030204" pitchFamily="34" charset="0"/>
              </a:rPr>
              <a:t> OUR PEOPLE</a:t>
            </a:r>
            <a:endParaRPr kumimoji="0" lang="en-US" sz="4000" b="1" i="0" u="none" strike="noStrike" kern="1200" cap="all" spc="0" normalizeH="1" baseline="0" noProof="0" dirty="0">
              <a:ln>
                <a:noFill/>
              </a:ln>
              <a:solidFill>
                <a:srgbClr val="663300"/>
              </a:solidFill>
              <a:effectLst/>
              <a:uLnTx/>
              <a:uFillTx/>
              <a:latin typeface="Calibri" panose="020F0502020204030204" pitchFamily="34" charset="0"/>
              <a:cs typeface="Calibri" panose="020F0502020204030204" pitchFamily="34" charset="0"/>
            </a:endParaRPr>
          </a:p>
        </p:txBody>
      </p:sp>
      <p:sp>
        <p:nvSpPr>
          <p:cNvPr id="40" name="Rectangle 5">
            <a:extLst>
              <a:ext uri="{FF2B5EF4-FFF2-40B4-BE49-F238E27FC236}">
                <a16:creationId xmlns:a16="http://schemas.microsoft.com/office/drawing/2014/main" id="{FA2823CE-F6C9-49D8-BDA1-F48929086AD1}"/>
              </a:ext>
            </a:extLst>
          </p:cNvPr>
          <p:cNvSpPr>
            <a:spLocks noChangeArrowheads="1"/>
          </p:cNvSpPr>
          <p:nvPr/>
        </p:nvSpPr>
        <p:spPr bwMode="auto">
          <a:xfrm>
            <a:off x="1286275" y="3085037"/>
            <a:ext cx="6781800" cy="1572383"/>
          </a:xfrm>
          <a:prstGeom prst="rect">
            <a:avLst/>
          </a:prstGeom>
          <a:noFill/>
          <a:ln w="9525">
            <a:noFill/>
            <a:miter lim="800000"/>
            <a:headEnd/>
            <a:tailEnd/>
          </a:ln>
        </p:spPr>
        <p:txBody>
          <a:bodyPr lIns="0" tIns="0" rIns="0" bIns="0" anchor="ctr"/>
          <a:lstStyle/>
          <a:p>
            <a:pPr algn="l" eaLnBrk="1" hangingPunct="1">
              <a:spcAft>
                <a:spcPts val="800"/>
              </a:spcAft>
            </a:pPr>
            <a:r>
              <a:rPr lang="en-US" sz="2400" dirty="0">
                <a:latin typeface="Calibri" panose="020F0502020204030204" pitchFamily="34" charset="0"/>
                <a:cs typeface="Calibri" panose="020F0502020204030204" pitchFamily="34" charset="0"/>
              </a:rPr>
              <a:t>Brian Leyda was selected as </a:t>
            </a:r>
          </a:p>
          <a:p>
            <a:pPr algn="l" eaLnBrk="1" hangingPunct="1">
              <a:spcAft>
                <a:spcPts val="800"/>
              </a:spcAft>
            </a:pPr>
            <a:r>
              <a:rPr lang="en-US" sz="2400" dirty="0">
                <a:latin typeface="Calibri" panose="020F0502020204030204" pitchFamily="34" charset="0"/>
                <a:cs typeface="Calibri" panose="020F0502020204030204" pitchFamily="34" charset="0"/>
              </a:rPr>
              <a:t>Code 170’s Deputy for Policy.  </a:t>
            </a:r>
          </a:p>
          <a:p>
            <a:pPr algn="l" eaLnBrk="1" hangingPunct="1">
              <a:spcAft>
                <a:spcPts val="800"/>
              </a:spcAft>
            </a:pPr>
            <a:r>
              <a:rPr lang="en-US" sz="2400" dirty="0">
                <a:latin typeface="Calibri" panose="020F0502020204030204" pitchFamily="34" charset="0"/>
                <a:cs typeface="Calibri" panose="020F0502020204030204" pitchFamily="34" charset="0"/>
              </a:rPr>
              <a:t>Congratulations Brian!   </a:t>
            </a:r>
          </a:p>
        </p:txBody>
      </p:sp>
      <p:sp>
        <p:nvSpPr>
          <p:cNvPr id="49" name="Rectangle 5">
            <a:extLst>
              <a:ext uri="{FF2B5EF4-FFF2-40B4-BE49-F238E27FC236}">
                <a16:creationId xmlns:a16="http://schemas.microsoft.com/office/drawing/2014/main" id="{8FCAE25A-8EBF-4FFD-9EB5-0EC34670AD59}"/>
              </a:ext>
            </a:extLst>
          </p:cNvPr>
          <p:cNvSpPr>
            <a:spLocks noChangeArrowheads="1"/>
          </p:cNvSpPr>
          <p:nvPr/>
        </p:nvSpPr>
        <p:spPr bwMode="auto">
          <a:xfrm>
            <a:off x="1151995" y="5769667"/>
            <a:ext cx="2657874" cy="312996"/>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54" name="Rectangle 5">
            <a:extLst>
              <a:ext uri="{FF2B5EF4-FFF2-40B4-BE49-F238E27FC236}">
                <a16:creationId xmlns:a16="http://schemas.microsoft.com/office/drawing/2014/main" id="{38589077-CCB9-4031-9C64-E34D06B0096B}"/>
              </a:ext>
            </a:extLst>
          </p:cNvPr>
          <p:cNvSpPr>
            <a:spLocks noChangeArrowheads="1"/>
          </p:cNvSpPr>
          <p:nvPr/>
        </p:nvSpPr>
        <p:spPr bwMode="auto">
          <a:xfrm>
            <a:off x="4310708" y="4136716"/>
            <a:ext cx="2657874" cy="321067"/>
          </a:xfrm>
          <a:prstGeom prst="rect">
            <a:avLst/>
          </a:prstGeom>
          <a:noFill/>
          <a:ln w="9525">
            <a:noFill/>
            <a:miter lim="800000"/>
            <a:headEnd/>
            <a:tailEnd/>
          </a:ln>
        </p:spPr>
        <p:txBody>
          <a:bodyPr lIns="0" tIns="0" rIns="0" bIns="0" anchor="ctr"/>
          <a:lstStyle/>
          <a:p>
            <a:pPr algn="l" eaLnBrk="1" hangingPunct="1">
              <a:spcAft>
                <a:spcPts val="800"/>
              </a:spcAft>
            </a:pPr>
            <a:endParaRPr lang="en-US" sz="1600" dirty="0">
              <a:latin typeface="Calibri" panose="020F0502020204030204" pitchFamily="34" charset="0"/>
              <a:cs typeface="Calibri" panose="020F0502020204030204" pitchFamily="34" charset="0"/>
            </a:endParaRPr>
          </a:p>
        </p:txBody>
      </p:sp>
      <p:sp>
        <p:nvSpPr>
          <p:cNvPr id="39" name="Rectangle 5">
            <a:extLst>
              <a:ext uri="{FF2B5EF4-FFF2-40B4-BE49-F238E27FC236}">
                <a16:creationId xmlns:a16="http://schemas.microsoft.com/office/drawing/2014/main" id="{A3018BC0-EA34-46DE-BD11-5C00D8312D21}"/>
              </a:ext>
            </a:extLst>
          </p:cNvPr>
          <p:cNvSpPr>
            <a:spLocks noChangeArrowheads="1"/>
          </p:cNvSpPr>
          <p:nvPr/>
        </p:nvSpPr>
        <p:spPr bwMode="auto">
          <a:xfrm>
            <a:off x="1164944" y="4849946"/>
            <a:ext cx="7217056" cy="1014645"/>
          </a:xfrm>
          <a:prstGeom prst="rect">
            <a:avLst/>
          </a:prstGeom>
          <a:noFill/>
          <a:ln w="9525">
            <a:noFill/>
            <a:miter lim="800000"/>
            <a:headEnd/>
            <a:tailEnd/>
          </a:ln>
        </p:spPr>
        <p:txBody>
          <a:bodyPr lIns="0" tIns="0" rIns="0" bIns="0" anchor="ctr"/>
          <a:lstStyle/>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400" dirty="0">
              <a:latin typeface="Calibri" panose="020F0502020204030204" pitchFamily="34" charset="0"/>
              <a:cs typeface="Calibri" panose="020F0502020204030204" pitchFamily="34" charset="0"/>
            </a:endParaRPr>
          </a:p>
          <a:p>
            <a:pPr algn="l" eaLnBrk="1" hangingPunct="1">
              <a:spcAft>
                <a:spcPts val="800"/>
              </a:spcAft>
            </a:pPr>
            <a:endParaRPr lang="en-US" sz="24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p:txBody>
      </p:sp>
      <p:sp>
        <p:nvSpPr>
          <p:cNvPr id="58" name="Rectangle 5">
            <a:extLst>
              <a:ext uri="{FF2B5EF4-FFF2-40B4-BE49-F238E27FC236}">
                <a16:creationId xmlns:a16="http://schemas.microsoft.com/office/drawing/2014/main" id="{ED6B877B-7DF3-4F64-A35B-FCA026447F65}"/>
              </a:ext>
            </a:extLst>
          </p:cNvPr>
          <p:cNvSpPr>
            <a:spLocks noChangeArrowheads="1"/>
          </p:cNvSpPr>
          <p:nvPr/>
        </p:nvSpPr>
        <p:spPr bwMode="auto">
          <a:xfrm>
            <a:off x="1151994" y="4535137"/>
            <a:ext cx="6391806" cy="1399696"/>
          </a:xfrm>
          <a:prstGeom prst="rect">
            <a:avLst/>
          </a:prstGeom>
          <a:noFill/>
          <a:ln w="9525">
            <a:noFill/>
            <a:miter lim="800000"/>
            <a:headEnd/>
            <a:tailEnd/>
          </a:ln>
        </p:spPr>
        <p:txBody>
          <a:bodyPr lIns="0" tIns="0" rIns="0" bIns="0" anchor="ctr"/>
          <a:lstStyle/>
          <a:p>
            <a:pPr algn="l" eaLnBrk="1" hangingPunct="1">
              <a:spcAft>
                <a:spcPts val="800"/>
              </a:spcAft>
            </a:pPr>
            <a:r>
              <a:rPr lang="en-US" sz="2000" dirty="0">
                <a:latin typeface="Calibri" panose="020F0502020204030204" pitchFamily="34" charset="0"/>
                <a:cs typeface="Calibri" panose="020F0502020204030204" pitchFamily="34" charset="0"/>
              </a:rPr>
              <a:t>  </a:t>
            </a:r>
          </a:p>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a:p>
            <a:pPr algn="l" eaLnBrk="1" hangingPunct="1">
              <a:spcAft>
                <a:spcPts val="800"/>
              </a:spcAft>
            </a:pPr>
            <a:endParaRPr lang="en-US" sz="2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6C2E79C-16EA-4A50-A1D9-5A474684E2EB}"/>
              </a:ext>
            </a:extLst>
          </p:cNvPr>
          <p:cNvSpPr txBox="1"/>
          <p:nvPr/>
        </p:nvSpPr>
        <p:spPr>
          <a:xfrm>
            <a:off x="990600" y="1117667"/>
            <a:ext cx="8153400" cy="1774845"/>
          </a:xfrm>
          <a:prstGeom prst="rect">
            <a:avLst/>
          </a:prstGeom>
          <a:noFill/>
        </p:spPr>
        <p:txBody>
          <a:bodyPr wrap="square">
            <a:spAutoFit/>
          </a:bodyPr>
          <a:lstStyle/>
          <a:p>
            <a:pPr algn="l" eaLnBrk="1" hangingPunct="1">
              <a:spcAft>
                <a:spcPts val="800"/>
              </a:spcAft>
            </a:pPr>
            <a:r>
              <a:rPr lang="en-US" sz="2400" dirty="0">
                <a:latin typeface="Calibri" panose="020F0502020204030204" pitchFamily="34" charset="0"/>
                <a:cs typeface="Calibri" panose="020F0502020204030204" pitchFamily="34" charset="0"/>
              </a:rPr>
              <a:t>OP approved new management model for GSFC which provides for 2 Deputy Positions supporting the Procurement Officer:</a:t>
            </a:r>
          </a:p>
          <a:p>
            <a:pPr algn="l" eaLnBrk="1" hangingPunct="1">
              <a:spcAft>
                <a:spcPts val="800"/>
              </a:spcAft>
            </a:pPr>
            <a:r>
              <a:rPr lang="en-US" sz="2400" dirty="0">
                <a:latin typeface="Calibri" panose="020F0502020204030204" pitchFamily="34" charset="0"/>
                <a:cs typeface="Calibri" panose="020F0502020204030204" pitchFamily="34" charset="0"/>
              </a:rPr>
              <a:t>	- Deputy PO for Acquisition (Nipa Shah)</a:t>
            </a:r>
          </a:p>
          <a:p>
            <a:pPr algn="l" eaLnBrk="1" hangingPunct="1">
              <a:spcAft>
                <a:spcPts val="800"/>
              </a:spcAft>
            </a:pPr>
            <a:r>
              <a:rPr lang="en-US" sz="2400" dirty="0">
                <a:latin typeface="Calibri" panose="020F0502020204030204" pitchFamily="34" charset="0"/>
                <a:cs typeface="Calibri" panose="020F0502020204030204" pitchFamily="34" charset="0"/>
              </a:rPr>
              <a:t>	- Deputy PO for Policy (Brian Leyda)</a:t>
            </a:r>
          </a:p>
        </p:txBody>
      </p:sp>
      <p:pic>
        <p:nvPicPr>
          <p:cNvPr id="3" name="Picture 2" descr="A person in a suit and tie&#10;&#10;Description automatically generated with low confidence">
            <a:extLst>
              <a:ext uri="{FF2B5EF4-FFF2-40B4-BE49-F238E27FC236}">
                <a16:creationId xmlns:a16="http://schemas.microsoft.com/office/drawing/2014/main" id="{7C7DC2FB-F7DA-1CEA-E659-4A93C28A8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407" y="2829482"/>
            <a:ext cx="2657874" cy="2379253"/>
          </a:xfrm>
          <a:prstGeom prst="rect">
            <a:avLst/>
          </a:prstGeom>
        </p:spPr>
      </p:pic>
    </p:spTree>
    <p:extLst>
      <p:ext uri="{BB962C8B-B14F-4D97-AF65-F5344CB8AC3E}">
        <p14:creationId xmlns:p14="http://schemas.microsoft.com/office/powerpoint/2010/main" val="2085638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74749</TotalTime>
  <Words>2107</Words>
  <Application>Microsoft Office PowerPoint</Application>
  <PresentationFormat>On-screen Show (4:3)</PresentationFormat>
  <Paragraphs>418</Paragraphs>
  <Slides>35</Slides>
  <Notes>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Arial</vt:lpstr>
      <vt:lpstr>Calibri</vt:lpstr>
      <vt:lpstr>Century Schoolbook</vt:lpstr>
      <vt:lpstr>Corbel</vt:lpstr>
      <vt:lpstr>Courier New</vt:lpstr>
      <vt:lpstr>Helvetica</vt:lpstr>
      <vt:lpstr>Helvetica Neue</vt:lpstr>
      <vt:lpstr>Tahoma</vt:lpstr>
      <vt:lpstr>Times New Roman</vt:lpstr>
      <vt:lpstr>Tw Cen MT</vt:lpstr>
      <vt:lpstr>Verdana</vt:lpstr>
      <vt:lpstr>Wingdings</vt:lpstr>
      <vt:lpstr>Wingdings 2</vt:lpstr>
      <vt:lpstr>Parallax</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E-Business Systems Office (EBSO) &amp; Enterprise Procurement Business Process Analyst (EPBPA) </vt:lpstr>
      <vt:lpstr>EBSO Activities In-Flight</vt:lpstr>
      <vt:lpstr>PowerPoint Presentation</vt:lpstr>
      <vt:lpstr>NASA Enterprise Acquisition Repository (NEAR)</vt:lpstr>
      <vt:lpstr>PowerPoint Presentation</vt:lpstr>
      <vt:lpstr>NASA Contract Management System (NCMS)</vt:lpstr>
      <vt:lpstr>PowerPoint Presentation</vt:lpstr>
      <vt:lpstr>   EBSO Metrics &amp; Dashboards</vt:lpstr>
      <vt:lpstr>G-Invoicing (Not an EBSO Supported Application)</vt:lpstr>
      <vt:lpstr>PowerPoint Presentation</vt:lpstr>
    </vt:vector>
  </TitlesOfParts>
  <Company>MSFC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BYRON BUTLER</dc:creator>
  <cp:lastModifiedBy>Stevens, Mary (GSFC-1700)</cp:lastModifiedBy>
  <cp:revision>2664</cp:revision>
  <cp:lastPrinted>2019-04-18T14:25:35Z</cp:lastPrinted>
  <dcterms:created xsi:type="dcterms:W3CDTF">2000-05-26T19:18:12Z</dcterms:created>
  <dcterms:modified xsi:type="dcterms:W3CDTF">2024-02-14T00:02:05Z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