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13" r:id="rId1"/>
  </p:sldMasterIdLst>
  <p:notesMasterIdLst>
    <p:notesMasterId r:id="rId25"/>
  </p:notesMasterIdLst>
  <p:handoutMasterIdLst>
    <p:handoutMasterId r:id="rId26"/>
  </p:handoutMasterIdLst>
  <p:sldIdLst>
    <p:sldId id="823" r:id="rId2"/>
    <p:sldId id="825" r:id="rId3"/>
    <p:sldId id="827" r:id="rId4"/>
    <p:sldId id="828" r:id="rId5"/>
    <p:sldId id="845" r:id="rId6"/>
    <p:sldId id="829" r:id="rId7"/>
    <p:sldId id="830" r:id="rId8"/>
    <p:sldId id="860" r:id="rId9"/>
    <p:sldId id="831" r:id="rId10"/>
    <p:sldId id="852" r:id="rId11"/>
    <p:sldId id="863" r:id="rId12"/>
    <p:sldId id="836" r:id="rId13"/>
    <p:sldId id="817" r:id="rId14"/>
    <p:sldId id="855" r:id="rId15"/>
    <p:sldId id="856" r:id="rId16"/>
    <p:sldId id="857" r:id="rId17"/>
    <p:sldId id="806" r:id="rId18"/>
    <p:sldId id="807" r:id="rId19"/>
    <p:sldId id="843" r:id="rId20"/>
    <p:sldId id="850" r:id="rId21"/>
    <p:sldId id="861" r:id="rId22"/>
    <p:sldId id="862" r:id="rId23"/>
    <p:sldId id="854" r:id="rId24"/>
  </p:sldIdLst>
  <p:sldSz cx="9144000" cy="6858000" type="screen4x3"/>
  <p:notesSz cx="9236075"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7" userDrawn="1">
          <p15:clr>
            <a:srgbClr val="A4A3A4"/>
          </p15:clr>
        </p15:guide>
        <p15:guide id="2" pos="29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erra, Suzanne (GSFC-2100)" initials="SS(" lastIdx="1" clrIdx="0">
    <p:extLst>
      <p:ext uri="{19B8F6BF-5375-455C-9EA6-DF929625EA0E}">
        <p15:presenceInfo xmlns:p15="http://schemas.microsoft.com/office/powerpoint/2012/main" userId="S::ssierra@ndc.nasa.gov::06ae2ac0-4328-4acd-937a-1440768e6b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CD9B69"/>
    <a:srgbClr val="996633"/>
    <a:srgbClr val="660033"/>
    <a:srgbClr val="CC3300"/>
    <a:srgbClr val="EAAD00"/>
    <a:srgbClr val="C00000"/>
    <a:srgbClr val="993366"/>
    <a:srgbClr val="C28548"/>
    <a:srgbClr val="2A00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99" autoAdjust="0"/>
    <p:restoredTop sz="96357" autoAdjust="0"/>
  </p:normalViewPr>
  <p:slideViewPr>
    <p:cSldViewPr>
      <p:cViewPr varScale="1">
        <p:scale>
          <a:sx n="67" d="100"/>
          <a:sy n="67" d="100"/>
        </p:scale>
        <p:origin x="1328" y="44"/>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93" d="100"/>
          <a:sy n="93" d="100"/>
        </p:scale>
        <p:origin x="-2076" y="-90"/>
      </p:cViewPr>
      <p:guideLst>
        <p:guide orient="horz" pos="2207"/>
        <p:guide pos="29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tolodzi\Documents\Data\Data%20Calls\4-2019%20MAP%20GSFC%20Activity\FY18%20Summary.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en-US" sz="4400" b="1" dirty="0">
                <a:solidFill>
                  <a:srgbClr val="663300"/>
                </a:solidFill>
                <a:latin typeface="Calibri" panose="020F0502020204030204" pitchFamily="34" charset="0"/>
                <a:cs typeface="Calibri" panose="020F0502020204030204" pitchFamily="34" charset="0"/>
              </a:rPr>
              <a:t>FY22 Actions</a:t>
            </a: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6218739167038089E-2"/>
          <c:y val="0.16708333333333336"/>
          <c:w val="0.89196540880503128"/>
          <c:h val="0.67062242089921897"/>
        </c:manualLayout>
      </c:layout>
      <c:bar3DChart>
        <c:barDir val="col"/>
        <c:grouping val="clustered"/>
        <c:varyColors val="0"/>
        <c:ser>
          <c:idx val="0"/>
          <c:order val="0"/>
          <c:tx>
            <c:strRef>
              <c:f>Summary!$A$4</c:f>
              <c:strCache>
                <c:ptCount val="1"/>
                <c:pt idx="0">
                  <c:v>Base</c:v>
                </c:pt>
              </c:strCache>
            </c:strRef>
          </c:tx>
          <c:spPr>
            <a:solidFill>
              <a:schemeClr val="accent1"/>
            </a:solidFill>
            <a:ln>
              <a:noFill/>
            </a:ln>
            <a:effectLst/>
            <a:sp3d/>
          </c:spPr>
          <c:invertIfNegative val="0"/>
          <c:cat>
            <c:strRef>
              <c:f>Summary!$B$3:$G$3</c:f>
              <c:strCache>
                <c:ptCount val="6"/>
                <c:pt idx="0">
                  <c:v>Contracts</c:v>
                </c:pt>
                <c:pt idx="1">
                  <c:v>BPAs</c:v>
                </c:pt>
                <c:pt idx="2">
                  <c:v>CA's</c:v>
                </c:pt>
                <c:pt idx="3">
                  <c:v>PO's</c:v>
                </c:pt>
                <c:pt idx="4">
                  <c:v>Calls/Orders</c:v>
                </c:pt>
                <c:pt idx="5">
                  <c:v>IAAs</c:v>
                </c:pt>
              </c:strCache>
            </c:strRef>
          </c:cat>
          <c:val>
            <c:numRef>
              <c:f>Summary!$B$4:$G$4</c:f>
              <c:numCache>
                <c:formatCode>General</c:formatCode>
                <c:ptCount val="6"/>
                <c:pt idx="0">
                  <c:v>57</c:v>
                </c:pt>
                <c:pt idx="1">
                  <c:v>11</c:v>
                </c:pt>
                <c:pt idx="2">
                  <c:v>0</c:v>
                </c:pt>
                <c:pt idx="3">
                  <c:v>7</c:v>
                </c:pt>
                <c:pt idx="4">
                  <c:v>194</c:v>
                </c:pt>
                <c:pt idx="5">
                  <c:v>36</c:v>
                </c:pt>
              </c:numCache>
            </c:numRef>
          </c:val>
          <c:extLst>
            <c:ext xmlns:c16="http://schemas.microsoft.com/office/drawing/2014/chart" uri="{C3380CC4-5D6E-409C-BE32-E72D297353CC}">
              <c16:uniqueId val="{00000000-C6F6-43E7-BD9A-079B96DE9B9B}"/>
            </c:ext>
          </c:extLst>
        </c:ser>
        <c:ser>
          <c:idx val="1"/>
          <c:order val="1"/>
          <c:tx>
            <c:strRef>
              <c:f>Summary!$A$5</c:f>
              <c:strCache>
                <c:ptCount val="1"/>
                <c:pt idx="0">
                  <c:v>Mod</c:v>
                </c:pt>
              </c:strCache>
            </c:strRef>
          </c:tx>
          <c:spPr>
            <a:solidFill>
              <a:schemeClr val="accent2"/>
            </a:solidFill>
            <a:ln>
              <a:noFill/>
            </a:ln>
            <a:effectLst/>
            <a:sp3d/>
          </c:spPr>
          <c:invertIfNegative val="0"/>
          <c:cat>
            <c:strRef>
              <c:f>Summary!$B$3:$G$3</c:f>
              <c:strCache>
                <c:ptCount val="6"/>
                <c:pt idx="0">
                  <c:v>Contracts</c:v>
                </c:pt>
                <c:pt idx="1">
                  <c:v>BPAs</c:v>
                </c:pt>
                <c:pt idx="2">
                  <c:v>CA's</c:v>
                </c:pt>
                <c:pt idx="3">
                  <c:v>PO's</c:v>
                </c:pt>
                <c:pt idx="4">
                  <c:v>Calls/Orders</c:v>
                </c:pt>
                <c:pt idx="5">
                  <c:v>IAAs</c:v>
                </c:pt>
              </c:strCache>
            </c:strRef>
          </c:cat>
          <c:val>
            <c:numRef>
              <c:f>Summary!$B$5:$G$5</c:f>
              <c:numCache>
                <c:formatCode>General</c:formatCode>
                <c:ptCount val="6"/>
                <c:pt idx="0" formatCode="#,##0">
                  <c:v>2168</c:v>
                </c:pt>
                <c:pt idx="1">
                  <c:v>100</c:v>
                </c:pt>
                <c:pt idx="2" formatCode="#,##0">
                  <c:v>27</c:v>
                </c:pt>
                <c:pt idx="3" formatCode="#,##0">
                  <c:v>41</c:v>
                </c:pt>
                <c:pt idx="4" formatCode="#,##0">
                  <c:v>1572</c:v>
                </c:pt>
                <c:pt idx="5" formatCode="#,##0">
                  <c:v>349</c:v>
                </c:pt>
              </c:numCache>
            </c:numRef>
          </c:val>
          <c:extLst>
            <c:ext xmlns:c16="http://schemas.microsoft.com/office/drawing/2014/chart" uri="{C3380CC4-5D6E-409C-BE32-E72D297353CC}">
              <c16:uniqueId val="{00000001-C6F6-43E7-BD9A-079B96DE9B9B}"/>
            </c:ext>
          </c:extLst>
        </c:ser>
        <c:dLbls>
          <c:showLegendKey val="0"/>
          <c:showVal val="0"/>
          <c:showCatName val="0"/>
          <c:showSerName val="0"/>
          <c:showPercent val="0"/>
          <c:showBubbleSize val="0"/>
        </c:dLbls>
        <c:gapWidth val="150"/>
        <c:shape val="box"/>
        <c:axId val="406498640"/>
        <c:axId val="406499032"/>
        <c:axId val="0"/>
      </c:bar3DChart>
      <c:catAx>
        <c:axId val="4064986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406499032"/>
        <c:crosses val="autoZero"/>
        <c:auto val="1"/>
        <c:lblAlgn val="ctr"/>
        <c:lblOffset val="100"/>
        <c:noMultiLvlLbl val="0"/>
      </c:catAx>
      <c:valAx>
        <c:axId val="40649903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6498640"/>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1"/>
            <a:ext cx="4001353" cy="350838"/>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a:defRPr sz="1200">
                <a:latin typeface="Times New Roman"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5234724" y="1"/>
            <a:ext cx="4001352" cy="350838"/>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a:defRPr sz="1200">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6659564"/>
            <a:ext cx="4001353" cy="350837"/>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a:defRPr sz="1200">
                <a:latin typeface="Times New Roman"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5234724" y="6659564"/>
            <a:ext cx="4001352" cy="350837"/>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a:defRPr sz="1200">
                <a:latin typeface="Times New Roman" pitchFamily="18" charset="0"/>
              </a:defRPr>
            </a:lvl1pPr>
          </a:lstStyle>
          <a:p>
            <a:pPr>
              <a:defRPr/>
            </a:pPr>
            <a:fld id="{068B50C6-34E8-4CD6-8F53-8645DFC03F58}" type="slidenum">
              <a:rPr lang="en-US"/>
              <a:pPr>
                <a:defRPr/>
              </a:pPr>
              <a:t>‹#›</a:t>
            </a:fld>
            <a:endParaRPr lang="en-US"/>
          </a:p>
        </p:txBody>
      </p:sp>
    </p:spTree>
    <p:extLst>
      <p:ext uri="{BB962C8B-B14F-4D97-AF65-F5344CB8AC3E}">
        <p14:creationId xmlns:p14="http://schemas.microsoft.com/office/powerpoint/2010/main" val="1108414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4001353" cy="350838"/>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a:defRPr sz="1200">
                <a:latin typeface="Times New Roman" pitchFamily="18" charset="0"/>
              </a:defRPr>
            </a:lvl1pPr>
          </a:lstStyle>
          <a:p>
            <a:pPr>
              <a:defRPr/>
            </a:pPr>
            <a:endParaRPr lang="en-US"/>
          </a:p>
        </p:txBody>
      </p:sp>
      <p:sp>
        <p:nvSpPr>
          <p:cNvPr id="5123" name="Rectangle 3"/>
          <p:cNvSpPr>
            <a:spLocks noGrp="1" noChangeArrowheads="1"/>
          </p:cNvSpPr>
          <p:nvPr>
            <p:ph type="dt" idx="1"/>
          </p:nvPr>
        </p:nvSpPr>
        <p:spPr bwMode="auto">
          <a:xfrm>
            <a:off x="5234724" y="1"/>
            <a:ext cx="4001352" cy="350838"/>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a:defRPr sz="1200">
                <a:latin typeface="Times New Roman" pitchFamily="18"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2865438" y="525463"/>
            <a:ext cx="3505200" cy="26289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231798" y="3330578"/>
            <a:ext cx="6772491" cy="3154363"/>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6659564"/>
            <a:ext cx="4001353" cy="350837"/>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a:defRPr sz="1200">
                <a:latin typeface="Times New Roman" pitchFamily="18" charset="0"/>
              </a:defRPr>
            </a:lvl1pPr>
          </a:lstStyle>
          <a:p>
            <a:pPr>
              <a:defRPr/>
            </a:pPr>
            <a:endParaRPr lang="en-US"/>
          </a:p>
        </p:txBody>
      </p:sp>
      <p:sp>
        <p:nvSpPr>
          <p:cNvPr id="5127" name="Rectangle 7"/>
          <p:cNvSpPr>
            <a:spLocks noGrp="1" noChangeArrowheads="1"/>
          </p:cNvSpPr>
          <p:nvPr>
            <p:ph type="sldNum" sz="quarter" idx="5"/>
          </p:nvPr>
        </p:nvSpPr>
        <p:spPr bwMode="auto">
          <a:xfrm>
            <a:off x="5234724" y="6659564"/>
            <a:ext cx="4001352" cy="350837"/>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a:defRPr sz="1200">
                <a:latin typeface="Times New Roman" pitchFamily="18" charset="0"/>
              </a:defRPr>
            </a:lvl1pPr>
          </a:lstStyle>
          <a:p>
            <a:pPr>
              <a:defRPr/>
            </a:pPr>
            <a:fld id="{D8B86214-D2C7-47A5-BE92-E44325E3C0A6}" type="slidenum">
              <a:rPr lang="en-US"/>
              <a:pPr>
                <a:defRPr/>
              </a:pPr>
              <a:t>‹#›</a:t>
            </a:fld>
            <a:endParaRPr lang="en-US"/>
          </a:p>
        </p:txBody>
      </p:sp>
    </p:spTree>
    <p:extLst>
      <p:ext uri="{BB962C8B-B14F-4D97-AF65-F5344CB8AC3E}">
        <p14:creationId xmlns:p14="http://schemas.microsoft.com/office/powerpoint/2010/main" val="2943262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5"/>
          </p:nvPr>
        </p:nvSpPr>
        <p:spPr/>
        <p:txBody>
          <a:bodyPr/>
          <a:lstStyle/>
          <a:p>
            <a:pPr>
              <a:defRPr/>
            </a:pPr>
            <a:fld id="{D8B86214-D2C7-47A5-BE92-E44325E3C0A6}" type="slidenum">
              <a:rPr lang="en-US" smtClean="0"/>
              <a:pPr>
                <a:defRPr/>
              </a:pPr>
              <a:t>1</a:t>
            </a:fld>
            <a:endParaRPr lang="en-US"/>
          </a:p>
        </p:txBody>
      </p:sp>
    </p:spTree>
    <p:extLst>
      <p:ext uri="{BB962C8B-B14F-4D97-AF65-F5344CB8AC3E}">
        <p14:creationId xmlns:p14="http://schemas.microsoft.com/office/powerpoint/2010/main" val="3323896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5"/>
          </p:nvPr>
        </p:nvSpPr>
        <p:spPr/>
        <p:txBody>
          <a:bodyPr/>
          <a:lstStyle/>
          <a:p>
            <a:pPr marL="0" marR="0" lvl="0" indent="0" algn="r" defTabSz="928688" rtl="0" eaLnBrk="0" fontAlgn="base" latinLnBrk="0" hangingPunct="0">
              <a:lnSpc>
                <a:spcPct val="100000"/>
              </a:lnSpc>
              <a:spcBef>
                <a:spcPct val="0"/>
              </a:spcBef>
              <a:spcAft>
                <a:spcPct val="0"/>
              </a:spcAft>
              <a:buClrTx/>
              <a:buSzTx/>
              <a:buFontTx/>
              <a:buNone/>
              <a:tabLst/>
              <a:defRPr/>
            </a:pPr>
            <a:fld id="{D8B86214-D2C7-47A5-BE92-E44325E3C0A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83991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8B86214-D2C7-47A5-BE92-E44325E3C0A6}" type="slidenum">
              <a:rPr lang="en-US" smtClean="0"/>
              <a:pPr>
                <a:defRPr/>
              </a:pPr>
              <a:t>4</a:t>
            </a:fld>
            <a:endParaRPr lang="en-US"/>
          </a:p>
        </p:txBody>
      </p:sp>
    </p:spTree>
    <p:extLst>
      <p:ext uri="{BB962C8B-B14F-4D97-AF65-F5344CB8AC3E}">
        <p14:creationId xmlns:p14="http://schemas.microsoft.com/office/powerpoint/2010/main" val="2019305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8B86214-D2C7-47A5-BE92-E44325E3C0A6}" type="slidenum">
              <a:rPr lang="en-US" smtClean="0"/>
              <a:pPr>
                <a:defRPr/>
              </a:pPr>
              <a:t>7</a:t>
            </a:fld>
            <a:endParaRPr lang="en-US"/>
          </a:p>
        </p:txBody>
      </p:sp>
    </p:spTree>
    <p:extLst>
      <p:ext uri="{BB962C8B-B14F-4D97-AF65-F5344CB8AC3E}">
        <p14:creationId xmlns:p14="http://schemas.microsoft.com/office/powerpoint/2010/main" val="4108101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8B86214-D2C7-47A5-BE92-E44325E3C0A6}" type="slidenum">
              <a:rPr lang="en-US" smtClean="0"/>
              <a:pPr>
                <a:defRPr/>
              </a:pPr>
              <a:t>8</a:t>
            </a:fld>
            <a:endParaRPr lang="en-US"/>
          </a:p>
        </p:txBody>
      </p:sp>
    </p:spTree>
    <p:extLst>
      <p:ext uri="{BB962C8B-B14F-4D97-AF65-F5344CB8AC3E}">
        <p14:creationId xmlns:p14="http://schemas.microsoft.com/office/powerpoint/2010/main" val="1059346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Alphabetical and doublecheck names/awards</a:t>
            </a:r>
          </a:p>
        </p:txBody>
      </p:sp>
      <p:sp>
        <p:nvSpPr>
          <p:cNvPr id="4" name="Slide Number Placeholder 3"/>
          <p:cNvSpPr>
            <a:spLocks noGrp="1"/>
          </p:cNvSpPr>
          <p:nvPr>
            <p:ph type="sldNum" sz="quarter" idx="5"/>
          </p:nvPr>
        </p:nvSpPr>
        <p:spPr/>
        <p:txBody>
          <a:bodyPr/>
          <a:lstStyle/>
          <a:p>
            <a:pPr marL="0" marR="0" lvl="0" indent="0" algn="r" defTabSz="928688" rtl="0" eaLnBrk="0" fontAlgn="base" latinLnBrk="0" hangingPunct="0">
              <a:lnSpc>
                <a:spcPct val="100000"/>
              </a:lnSpc>
              <a:spcBef>
                <a:spcPct val="0"/>
              </a:spcBef>
              <a:spcAft>
                <a:spcPct val="0"/>
              </a:spcAft>
              <a:buClrTx/>
              <a:buSzTx/>
              <a:buFontTx/>
              <a:buNone/>
              <a:tabLst/>
              <a:defRPr/>
            </a:pPr>
            <a:fld id="{D8B86214-D2C7-47A5-BE92-E44325E3C0A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347209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Alphabetical and doublecheck names/awards</a:t>
            </a:r>
          </a:p>
        </p:txBody>
      </p:sp>
      <p:sp>
        <p:nvSpPr>
          <p:cNvPr id="4" name="Slide Number Placeholder 3"/>
          <p:cNvSpPr>
            <a:spLocks noGrp="1"/>
          </p:cNvSpPr>
          <p:nvPr>
            <p:ph type="sldNum" sz="quarter" idx="5"/>
          </p:nvPr>
        </p:nvSpPr>
        <p:spPr/>
        <p:txBody>
          <a:bodyPr/>
          <a:lstStyle/>
          <a:p>
            <a:pPr marL="0" marR="0" lvl="0" indent="0" algn="r" defTabSz="928688" rtl="0" eaLnBrk="0" fontAlgn="base" latinLnBrk="0" hangingPunct="0">
              <a:lnSpc>
                <a:spcPct val="100000"/>
              </a:lnSpc>
              <a:spcBef>
                <a:spcPct val="0"/>
              </a:spcBef>
              <a:spcAft>
                <a:spcPct val="0"/>
              </a:spcAft>
              <a:buClrTx/>
              <a:buSzTx/>
              <a:buFontTx/>
              <a:buNone/>
              <a:tabLst/>
              <a:defRPr/>
            </a:pPr>
            <a:fld id="{D8B86214-D2C7-47A5-BE92-E44325E3C0A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60527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12261BEC-4192-4099-BDEE-522394E9BCCB}" type="datetime1">
              <a:rPr lang="en-US" smtClean="0">
                <a:solidFill>
                  <a:prstClr val="black">
                    <a:tint val="75000"/>
                  </a:prstClr>
                </a:solidFill>
              </a:rPr>
              <a:t>4/23/2023</a:t>
            </a:fld>
            <a:endParaRPr lang="en-US">
              <a:solidFill>
                <a:prstClr val="black">
                  <a:tint val="75000"/>
                </a:prstClr>
              </a:solidFill>
            </a:endParaRPr>
          </a:p>
        </p:txBody>
      </p:sp>
      <p:sp>
        <p:nvSpPr>
          <p:cNvPr id="5" name="Footer Placeholder 4"/>
          <p:cNvSpPr>
            <a:spLocks noGrp="1"/>
          </p:cNvSpPr>
          <p:nvPr>
            <p:ph type="ftr" sz="quarter" idx="11"/>
          </p:nvPr>
        </p:nvSpPr>
        <p:spPr>
          <a:xfrm>
            <a:off x="3623733" y="6117336"/>
            <a:ext cx="3609438" cy="365125"/>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275320" y="6117336"/>
            <a:ext cx="411480" cy="365125"/>
          </a:xfrm>
        </p:spPr>
        <p:txBody>
          <a:bodyPr/>
          <a:lstStyle/>
          <a:p>
            <a:fld id="{53044384-5B48-4D43-AD48-2F31A162A5BB}" type="slidenum">
              <a:rPr lang="en-US" smtClean="0">
                <a:solidFill>
                  <a:prstClr val="black">
                    <a:tint val="75000"/>
                  </a:prstClr>
                </a:solidFill>
              </a:rPr>
              <a:pPr/>
              <a:t>‹#›</a:t>
            </a:fld>
            <a:endParaRPr lang="en-US">
              <a:solidFill>
                <a:prstClr val="black">
                  <a:tint val="75000"/>
                </a:prstClr>
              </a:solidFill>
            </a:endParaRPr>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1784589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fontAlgn="auto" hangingPunct="1">
              <a:spcBef>
                <a:spcPts val="0"/>
              </a:spcBef>
              <a:spcAft>
                <a:spcPts val="0"/>
              </a:spcAft>
            </a:pPr>
            <a:fld id="{548F38CE-A480-4FD2-B9E6-08F295716FA8}" type="datetime1">
              <a:rPr lang="en-US" smtClean="0">
                <a:solidFill>
                  <a:prstClr val="black">
                    <a:tint val="75000"/>
                  </a:prstClr>
                </a:solidFill>
                <a:latin typeface="Calibri"/>
              </a:rPr>
              <a:t>4/23/2023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eaLnBrk="1" fontAlgn="auto" hangingPunct="1">
              <a:spcBef>
                <a:spcPts val="0"/>
              </a:spcBef>
              <a:spcAft>
                <a:spcPts val="0"/>
              </a:spcAft>
            </a:pP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eaLnBrk="1" fontAlgn="auto" hangingPunct="1">
              <a:spcBef>
                <a:spcPts val="0"/>
              </a:spcBef>
              <a:spcAft>
                <a:spcPts val="0"/>
              </a:spcAft>
            </a:pPr>
            <a:fld id="{53044384-5B48-4D43-AD48-2F31A162A5BB}"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7379128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fontAlgn="auto" hangingPunct="1">
              <a:spcBef>
                <a:spcPts val="0"/>
              </a:spcBef>
              <a:spcAft>
                <a:spcPts val="0"/>
              </a:spcAft>
            </a:pPr>
            <a:fld id="{548F38CE-A480-4FD2-B9E6-08F295716FA8}" type="datetime1">
              <a:rPr lang="en-US" smtClean="0">
                <a:solidFill>
                  <a:prstClr val="black">
                    <a:tint val="75000"/>
                  </a:prstClr>
                </a:solidFill>
                <a:latin typeface="Calibri"/>
              </a:rPr>
              <a:t>4/23/2023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eaLnBrk="1" fontAlgn="auto" hangingPunct="1">
              <a:spcBef>
                <a:spcPts val="0"/>
              </a:spcBef>
              <a:spcAft>
                <a:spcPts val="0"/>
              </a:spcAft>
            </a:pPr>
            <a:fld id="{53044384-5B48-4D43-AD48-2F31A162A5BB}"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740014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fontAlgn="auto" hangingPunct="1">
              <a:spcBef>
                <a:spcPts val="0"/>
              </a:spcBef>
              <a:spcAft>
                <a:spcPts val="0"/>
              </a:spcAft>
            </a:pPr>
            <a:fld id="{548F38CE-A480-4FD2-B9E6-08F295716FA8}" type="datetime1">
              <a:rPr lang="en-US" smtClean="0">
                <a:solidFill>
                  <a:prstClr val="black">
                    <a:tint val="75000"/>
                  </a:prstClr>
                </a:solidFill>
                <a:latin typeface="Calibri"/>
              </a:rPr>
              <a:t>4/23/2023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eaLnBrk="1" fontAlgn="auto" hangingPunct="1">
              <a:spcBef>
                <a:spcPts val="0"/>
              </a:spcBef>
              <a:spcAft>
                <a:spcPts val="0"/>
              </a:spcAft>
            </a:pPr>
            <a:fld id="{53044384-5B48-4D43-AD48-2F31A162A5BB}"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5750803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fontAlgn="auto" hangingPunct="1">
              <a:spcBef>
                <a:spcPts val="0"/>
              </a:spcBef>
              <a:spcAft>
                <a:spcPts val="0"/>
              </a:spcAft>
            </a:pPr>
            <a:fld id="{548F38CE-A480-4FD2-B9E6-08F295716FA8}" type="datetime1">
              <a:rPr lang="en-US" smtClean="0">
                <a:solidFill>
                  <a:prstClr val="black">
                    <a:tint val="75000"/>
                  </a:prstClr>
                </a:solidFill>
                <a:latin typeface="Calibri"/>
              </a:rPr>
              <a:t>4/23/2023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eaLnBrk="1" fontAlgn="auto" hangingPunct="1">
              <a:spcBef>
                <a:spcPts val="0"/>
              </a:spcBef>
              <a:spcAft>
                <a:spcPts val="0"/>
              </a:spcAft>
            </a:pPr>
            <a:fld id="{53044384-5B48-4D43-AD48-2F31A162A5BB}"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5774566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fontAlgn="auto" hangingPunct="1">
              <a:spcBef>
                <a:spcPts val="0"/>
              </a:spcBef>
              <a:spcAft>
                <a:spcPts val="0"/>
              </a:spcAft>
            </a:pPr>
            <a:fld id="{548F38CE-A480-4FD2-B9E6-08F295716FA8}" type="datetime1">
              <a:rPr lang="en-US" smtClean="0">
                <a:solidFill>
                  <a:prstClr val="black">
                    <a:tint val="75000"/>
                  </a:prstClr>
                </a:solidFill>
                <a:latin typeface="Calibri"/>
              </a:rPr>
              <a:t>4/23/2023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eaLnBrk="1" fontAlgn="auto" hangingPunct="1">
              <a:spcBef>
                <a:spcPts val="0"/>
              </a:spcBef>
              <a:spcAft>
                <a:spcPts val="0"/>
              </a:spcAft>
            </a:pPr>
            <a:fld id="{53044384-5B48-4D43-AD48-2F31A162A5BB}"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5342871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fontAlgn="auto" hangingPunct="1">
              <a:spcBef>
                <a:spcPts val="0"/>
              </a:spcBef>
              <a:spcAft>
                <a:spcPts val="0"/>
              </a:spcAft>
            </a:pPr>
            <a:fld id="{548F38CE-A480-4FD2-B9E6-08F295716FA8}" type="datetime1">
              <a:rPr lang="en-US" smtClean="0">
                <a:solidFill>
                  <a:prstClr val="black">
                    <a:tint val="75000"/>
                  </a:prstClr>
                </a:solidFill>
                <a:latin typeface="Calibri"/>
              </a:rPr>
              <a:t>4/23/2023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eaLnBrk="1" fontAlgn="auto" hangingPunct="1">
              <a:spcBef>
                <a:spcPts val="0"/>
              </a:spcBef>
              <a:spcAft>
                <a:spcPts val="0"/>
              </a:spcAft>
            </a:pPr>
            <a:fld id="{53044384-5B48-4D43-AD48-2F31A162A5BB}"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5640906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eaLnBrk="1" fontAlgn="auto" hangingPunct="1">
              <a:spcBef>
                <a:spcPts val="0"/>
              </a:spcBef>
              <a:spcAft>
                <a:spcPts val="0"/>
              </a:spcAft>
            </a:pPr>
            <a:fld id="{548F38CE-A480-4FD2-B9E6-08F295716FA8}" type="datetime1">
              <a:rPr lang="en-US" smtClean="0">
                <a:solidFill>
                  <a:prstClr val="black">
                    <a:tint val="75000"/>
                  </a:prstClr>
                </a:solidFill>
                <a:latin typeface="Calibri"/>
              </a:rPr>
              <a:t>4/23/2023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eaLnBrk="1" fontAlgn="auto" hangingPunct="1">
              <a:spcBef>
                <a:spcPts val="0"/>
              </a:spcBef>
              <a:spcAft>
                <a:spcPts val="0"/>
              </a:spcAft>
            </a:pPr>
            <a:fld id="{53044384-5B48-4D43-AD48-2F31A162A5BB}"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6708951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eaLnBrk="1" fontAlgn="auto" hangingPunct="1">
              <a:spcBef>
                <a:spcPts val="0"/>
              </a:spcBef>
              <a:spcAft>
                <a:spcPts val="0"/>
              </a:spcAft>
            </a:pPr>
            <a:fld id="{548F38CE-A480-4FD2-B9E6-08F295716FA8}" type="datetime1">
              <a:rPr lang="en-US" smtClean="0">
                <a:solidFill>
                  <a:prstClr val="black">
                    <a:tint val="75000"/>
                  </a:prstClr>
                </a:solidFill>
                <a:latin typeface="Calibri"/>
              </a:rPr>
              <a:t>4/23/2023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eaLnBrk="1" fontAlgn="auto" hangingPunct="1">
              <a:spcBef>
                <a:spcPts val="0"/>
              </a:spcBef>
              <a:spcAft>
                <a:spcPts val="0"/>
              </a:spcAft>
            </a:pPr>
            <a:fld id="{53044384-5B48-4D43-AD48-2F31A162A5BB}"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2529298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pPr eaLnBrk="1" fontAlgn="auto" hangingPunct="1">
              <a:spcBef>
                <a:spcPts val="0"/>
              </a:spcBef>
              <a:spcAft>
                <a:spcPts val="0"/>
              </a:spcAft>
            </a:pPr>
            <a:fld id="{548F38CE-A480-4FD2-B9E6-08F295716FA8}" type="datetime1">
              <a:rPr lang="en-US" smtClean="0">
                <a:solidFill>
                  <a:prstClr val="black">
                    <a:tint val="75000"/>
                  </a:prstClr>
                </a:solidFill>
                <a:latin typeface="Calibri"/>
              </a:rPr>
              <a:t>4/23/2023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1972647" y="6108173"/>
            <a:ext cx="5314517" cy="365125"/>
          </a:xfrm>
        </p:spPr>
        <p:txBody>
          <a:body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8258967" y="6108173"/>
            <a:ext cx="427833" cy="365125"/>
          </a:xfrm>
        </p:spPr>
        <p:txBody>
          <a:bodyPr/>
          <a:lstStyle/>
          <a:p>
            <a:pPr eaLnBrk="1" fontAlgn="auto" hangingPunct="1">
              <a:spcBef>
                <a:spcPts val="0"/>
              </a:spcBef>
              <a:spcAft>
                <a:spcPts val="0"/>
              </a:spcAft>
            </a:pPr>
            <a:fld id="{53044384-5B48-4D43-AD48-2F31A162A5BB}"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5226070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1E08B1-A2B2-4CD2-BF63-89DAA853F26F}" type="datetime1">
              <a:rPr lang="en-US" smtClean="0">
                <a:solidFill>
                  <a:prstClr val="black">
                    <a:tint val="75000"/>
                  </a:prstClr>
                </a:solidFill>
              </a:r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273317" y="6116070"/>
            <a:ext cx="413483" cy="365125"/>
          </a:xfrm>
        </p:spPr>
        <p:txBody>
          <a:bodyPr/>
          <a:lstStyle/>
          <a:p>
            <a:fld id="{53044384-5B48-4D43-AD48-2F31A162A5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344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eaLnBrk="1" fontAlgn="auto" hangingPunct="1">
              <a:spcBef>
                <a:spcPts val="0"/>
              </a:spcBef>
              <a:spcAft>
                <a:spcPts val="0"/>
              </a:spcAft>
            </a:pPr>
            <a:fld id="{548F38CE-A480-4FD2-B9E6-08F295716FA8}" type="datetime1">
              <a:rPr lang="en-US" smtClean="0">
                <a:solidFill>
                  <a:prstClr val="black">
                    <a:tint val="75000"/>
                  </a:prstClr>
                </a:solidFill>
                <a:latin typeface="Calibri"/>
              </a:rPr>
              <a:t>4/23/2023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eaLnBrk="1" fontAlgn="auto" hangingPunct="1">
              <a:spcBef>
                <a:spcPts val="0"/>
              </a:spcBef>
              <a:spcAft>
                <a:spcPts val="0"/>
              </a:spcAft>
            </a:pP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eaLnBrk="1" fontAlgn="auto" hangingPunct="1">
              <a:spcBef>
                <a:spcPts val="0"/>
              </a:spcBef>
              <a:spcAft>
                <a:spcPts val="0"/>
              </a:spcAft>
            </a:pPr>
            <a:fld id="{53044384-5B48-4D43-AD48-2F31A162A5BB}"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0609532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eaLnBrk="1" fontAlgn="auto" hangingPunct="1">
              <a:spcBef>
                <a:spcPts val="0"/>
              </a:spcBef>
              <a:spcAft>
                <a:spcPts val="0"/>
              </a:spcAft>
            </a:pPr>
            <a:fld id="{548F38CE-A480-4FD2-B9E6-08F295716FA8}" type="datetime1">
              <a:rPr lang="en-US" smtClean="0">
                <a:solidFill>
                  <a:prstClr val="black">
                    <a:tint val="75000"/>
                  </a:prstClr>
                </a:solidFill>
                <a:latin typeface="Calibri"/>
              </a:rPr>
              <a:t>4/23/2023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pPr eaLnBrk="1" fontAlgn="auto" hangingPunct="1">
              <a:spcBef>
                <a:spcPts val="0"/>
              </a:spcBef>
              <a:spcAft>
                <a:spcPts val="0"/>
              </a:spcAft>
            </a:pP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pPr eaLnBrk="1" fontAlgn="auto" hangingPunct="1">
              <a:spcBef>
                <a:spcPts val="0"/>
              </a:spcBef>
              <a:spcAft>
                <a:spcPts val="0"/>
              </a:spcAft>
            </a:pPr>
            <a:fld id="{53044384-5B48-4D43-AD48-2F31A162A5BB}"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4658989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9EA8E8-AB6E-4509-8231-D4A9C30812EA}" type="datetime1">
              <a:rPr lang="en-US" smtClean="0">
                <a:solidFill>
                  <a:prstClr val="black">
                    <a:tint val="75000"/>
                  </a:prstClr>
                </a:solidFill>
              </a:rPr>
              <a:t>4/23/2023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3044384-5B48-4D43-AD48-2F31A162A5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656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40307-096B-4286-B57C-A6CB78804EA3}" type="datetime1">
              <a:rPr lang="en-US" smtClean="0">
                <a:solidFill>
                  <a:prstClr val="black">
                    <a:tint val="75000"/>
                  </a:prstClr>
                </a:solidFill>
              </a:rPr>
              <a:t>4/23/2023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3044384-5B48-4D43-AD48-2F31A162A5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486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fontAlgn="auto" hangingPunct="1">
              <a:spcBef>
                <a:spcPts val="0"/>
              </a:spcBef>
              <a:spcAft>
                <a:spcPts val="0"/>
              </a:spcAft>
            </a:pPr>
            <a:fld id="{548F38CE-A480-4FD2-B9E6-08F295716FA8}" type="datetime1">
              <a:rPr lang="en-US" smtClean="0">
                <a:solidFill>
                  <a:prstClr val="black">
                    <a:tint val="75000"/>
                  </a:prstClr>
                </a:solidFill>
                <a:latin typeface="Calibri"/>
              </a:rPr>
              <a:t>4/23/2023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eaLnBrk="1" fontAlgn="auto" hangingPunct="1">
              <a:spcBef>
                <a:spcPts val="0"/>
              </a:spcBef>
              <a:spcAft>
                <a:spcPts val="0"/>
              </a:spcAft>
            </a:pP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eaLnBrk="1" fontAlgn="auto" hangingPunct="1">
              <a:spcBef>
                <a:spcPts val="0"/>
              </a:spcBef>
              <a:spcAft>
                <a:spcPts val="0"/>
              </a:spcAft>
            </a:pPr>
            <a:fld id="{53044384-5B48-4D43-AD48-2F31A162A5BB}"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393096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47E59F-3A7A-4011-B01A-6A1FF45A4F18}" type="datetime1">
              <a:rPr lang="en-US" smtClean="0">
                <a:solidFill>
                  <a:prstClr val="black">
                    <a:tint val="75000"/>
                  </a:prstClr>
                </a:solidFill>
              </a:r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044384-5B48-4D43-AD48-2F31A162A5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44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eaLnBrk="1" fontAlgn="auto" hangingPunct="1">
              <a:spcBef>
                <a:spcPts val="0"/>
              </a:spcBef>
              <a:spcAft>
                <a:spcPts val="0"/>
              </a:spcAft>
            </a:pPr>
            <a:fld id="{548F38CE-A480-4FD2-B9E6-08F295716FA8}" type="datetime1">
              <a:rPr lang="en-US" smtClean="0">
                <a:solidFill>
                  <a:prstClr val="black">
                    <a:tint val="75000"/>
                  </a:prstClr>
                </a:solidFill>
                <a:latin typeface="Calibri"/>
              </a:rPr>
              <a:t>4/23/2023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eaLnBrk="1" fontAlgn="auto" hangingPunct="1">
              <a:spcBef>
                <a:spcPts val="0"/>
              </a:spcBef>
              <a:spcAft>
                <a:spcPts val="0"/>
              </a:spcAft>
            </a:pPr>
            <a:fld id="{53044384-5B48-4D43-AD48-2F31A162A5BB}"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53506705"/>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 id="2147484125" r:id="rId12"/>
    <p:sldLayoutId id="2147484126" r:id="rId13"/>
    <p:sldLayoutId id="2147484127" r:id="rId14"/>
    <p:sldLayoutId id="2147484128" r:id="rId15"/>
    <p:sldLayoutId id="2147484129" r:id="rId16"/>
    <p:sldLayoutId id="2147484130"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46859406-1D63-4766-BCC4-89F2C111140A}"/>
              </a:ext>
            </a:extLst>
          </p:cNvPr>
          <p:cNvSpPr>
            <a:spLocks noChangeArrowheads="1"/>
          </p:cNvSpPr>
          <p:nvPr/>
        </p:nvSpPr>
        <p:spPr bwMode="auto">
          <a:xfrm>
            <a:off x="990600" y="1664660"/>
            <a:ext cx="8114615" cy="2618588"/>
          </a:xfrm>
          <a:prstGeom prst="rect">
            <a:avLst/>
          </a:prstGeom>
          <a:noFill/>
          <a:ln w="9525">
            <a:noFill/>
            <a:miter lim="800000"/>
            <a:headEnd/>
            <a:tailEnd/>
          </a:ln>
        </p:spPr>
        <p:txBody>
          <a:bodyPr lIns="0" tIns="0" rIns="0" bIns="0" anchor="ctr"/>
          <a:lstStyle/>
          <a:p>
            <a:pPr algn="l" eaLnBrk="1" hangingPunct="1">
              <a:spcAft>
                <a:spcPts val="1800"/>
              </a:spcAft>
            </a:pPr>
            <a:endParaRPr lang="en-US" b="1" cap="all" normalizeH="1" dirty="0">
              <a:solidFill>
                <a:srgbClr val="663300"/>
              </a:solidFill>
              <a:latin typeface="Calibri" panose="020F0502020204030204" pitchFamily="34" charset="0"/>
              <a:cs typeface="Calibri" panose="020F0502020204030204" pitchFamily="34" charset="0"/>
            </a:endParaRPr>
          </a:p>
          <a:p>
            <a:pPr algn="l" eaLnBrk="1" hangingPunct="1">
              <a:spcAft>
                <a:spcPts val="1800"/>
              </a:spcAft>
            </a:pPr>
            <a:endParaRPr lang="en-US" b="1" cap="all" normalizeH="1" dirty="0">
              <a:solidFill>
                <a:srgbClr val="663300"/>
              </a:solidFill>
              <a:latin typeface="Calibri" panose="020F0502020204030204" pitchFamily="34" charset="0"/>
              <a:cs typeface="Calibri" panose="020F0502020204030204" pitchFamily="34" charset="0"/>
            </a:endParaRPr>
          </a:p>
          <a:p>
            <a:pPr algn="ctr" eaLnBrk="1" hangingPunct="1">
              <a:spcAft>
                <a:spcPts val="1800"/>
              </a:spcAft>
            </a:pPr>
            <a:endParaRPr lang="en-US" sz="2400" b="1" cap="all" normalizeH="1" dirty="0">
              <a:solidFill>
                <a:srgbClr val="663300"/>
              </a:solidFill>
              <a:latin typeface="+mj-lt"/>
              <a:cs typeface="Calibri" panose="020F0502020204030204" pitchFamily="34" charset="0"/>
            </a:endParaRPr>
          </a:p>
          <a:p>
            <a:pPr algn="ctr" eaLnBrk="1" hangingPunct="1">
              <a:spcAft>
                <a:spcPts val="1800"/>
              </a:spcAft>
            </a:pPr>
            <a:r>
              <a:rPr lang="en-US" sz="3200" b="1" cap="all" normalizeH="1" dirty="0">
                <a:solidFill>
                  <a:srgbClr val="663300"/>
                </a:solidFill>
                <a:latin typeface="Century Schoolbook" panose="02040604050505020304" pitchFamily="18" charset="0"/>
                <a:cs typeface="Calibri" panose="020F0502020204030204" pitchFamily="34" charset="0"/>
              </a:rPr>
              <a:t>Code 170</a:t>
            </a:r>
          </a:p>
          <a:p>
            <a:pPr algn="ctr" eaLnBrk="1" hangingPunct="1">
              <a:spcAft>
                <a:spcPts val="1800"/>
              </a:spcAft>
            </a:pPr>
            <a:r>
              <a:rPr lang="en-US" sz="3200" b="1" cap="all" normalizeH="1" dirty="0">
                <a:solidFill>
                  <a:srgbClr val="663300"/>
                </a:solidFill>
                <a:latin typeface="Century Schoolbook" panose="02040604050505020304" pitchFamily="18" charset="0"/>
                <a:cs typeface="Calibri" panose="020F0502020204030204" pitchFamily="34" charset="0"/>
              </a:rPr>
              <a:t>Office of Procurement</a:t>
            </a:r>
          </a:p>
          <a:p>
            <a:pPr algn="ctr" eaLnBrk="1" hangingPunct="1">
              <a:spcAft>
                <a:spcPts val="1800"/>
              </a:spcAft>
            </a:pPr>
            <a:r>
              <a:rPr lang="en-US" sz="3200" b="1" cap="all" normalizeH="1" dirty="0">
                <a:solidFill>
                  <a:srgbClr val="663300"/>
                </a:solidFill>
                <a:latin typeface="Century Schoolbook" panose="02040604050505020304" pitchFamily="18" charset="0"/>
                <a:cs typeface="Calibri" panose="020F0502020204030204" pitchFamily="34" charset="0"/>
              </a:rPr>
              <a:t>All Hands</a:t>
            </a:r>
          </a:p>
          <a:p>
            <a:pPr algn="ctr" eaLnBrk="1" hangingPunct="1">
              <a:spcAft>
                <a:spcPts val="1800"/>
              </a:spcAft>
            </a:pPr>
            <a:endParaRPr lang="en-US" b="1" cap="all" normalizeH="1" dirty="0">
              <a:solidFill>
                <a:srgbClr val="663300"/>
              </a:solidFill>
              <a:latin typeface="Calibri" panose="020F0502020204030204" pitchFamily="34" charset="0"/>
              <a:cs typeface="Calibri" panose="020F0502020204030204" pitchFamily="34" charset="0"/>
            </a:endParaRPr>
          </a:p>
          <a:p>
            <a:pPr algn="ctr" eaLnBrk="1" hangingPunct="1">
              <a:spcAft>
                <a:spcPts val="1800"/>
              </a:spcAft>
            </a:pPr>
            <a:r>
              <a:rPr lang="en-US" b="1" cap="all" normalizeH="1" dirty="0">
                <a:solidFill>
                  <a:srgbClr val="663300"/>
                </a:solidFill>
                <a:latin typeface="Calibri" panose="020F0502020204030204" pitchFamily="34" charset="0"/>
                <a:cs typeface="Calibri" panose="020F0502020204030204" pitchFamily="34" charset="0"/>
              </a:rPr>
              <a:t>  </a:t>
            </a:r>
            <a:r>
              <a:rPr lang="en-US" sz="2400" b="1" cap="all" normalizeH="1" dirty="0">
                <a:solidFill>
                  <a:srgbClr val="663300"/>
                </a:solidFill>
                <a:latin typeface="Century Schoolbook" panose="02040604050505020304" pitchFamily="18" charset="0"/>
                <a:cs typeface="Calibri" panose="020F0502020204030204" pitchFamily="34" charset="0"/>
              </a:rPr>
              <a:t>April 2023</a:t>
            </a:r>
          </a:p>
          <a:p>
            <a:pPr algn="l" eaLnBrk="1" hangingPunct="1">
              <a:spcAft>
                <a:spcPts val="1800"/>
              </a:spcAft>
            </a:pPr>
            <a:endParaRPr lang="en-US" b="1" cap="all" normalizeH="1" dirty="0">
              <a:solidFill>
                <a:srgbClr val="663300"/>
              </a:solidFill>
              <a:latin typeface="Calibri" panose="020F0502020204030204" pitchFamily="34" charset="0"/>
              <a:cs typeface="Calibri" panose="020F0502020204030204" pitchFamily="34" charset="0"/>
            </a:endParaRPr>
          </a:p>
        </p:txBody>
      </p:sp>
      <p:sp>
        <p:nvSpPr>
          <p:cNvPr id="9" name="Rectangle 5">
            <a:extLst>
              <a:ext uri="{FF2B5EF4-FFF2-40B4-BE49-F238E27FC236}">
                <a16:creationId xmlns:a16="http://schemas.microsoft.com/office/drawing/2014/main" id="{2CC40E4C-EABC-4151-808F-045584233E09}"/>
              </a:ext>
            </a:extLst>
          </p:cNvPr>
          <p:cNvSpPr>
            <a:spLocks noChangeArrowheads="1"/>
          </p:cNvSpPr>
          <p:nvPr/>
        </p:nvSpPr>
        <p:spPr bwMode="auto">
          <a:xfrm>
            <a:off x="6172199" y="-9525"/>
            <a:ext cx="2971801" cy="876295"/>
          </a:xfrm>
          <a:prstGeom prst="rect">
            <a:avLst/>
          </a:prstGeom>
          <a:noFill/>
          <a:ln w="9525">
            <a:noFill/>
            <a:miter lim="800000"/>
            <a:headEnd/>
            <a:tailEnd/>
          </a:ln>
        </p:spPr>
        <p:txBody>
          <a:bodyPr lIns="0" tIns="0" rIns="0" bIns="0" anchor="ctr"/>
          <a:lstStyle/>
          <a:p>
            <a:pPr algn="l" eaLnBrk="1" hangingPunct="1">
              <a:spcAft>
                <a:spcPts val="1800"/>
              </a:spcAft>
            </a:pPr>
            <a:endParaRPr lang="en-US" sz="1400" dirty="0">
              <a:latin typeface="Calibri" panose="020F0502020204030204" pitchFamily="34" charset="0"/>
              <a:cs typeface="Calibri" panose="020F0502020204030204" pitchFamily="34" charset="0"/>
            </a:endParaRPr>
          </a:p>
          <a:p>
            <a:pPr algn="l" eaLnBrk="1" hangingPunct="1">
              <a:spcAft>
                <a:spcPts val="1800"/>
              </a:spcAft>
            </a:pPr>
            <a:r>
              <a:rPr lang="en-US" sz="1400" dirty="0">
                <a:latin typeface="Calibri" panose="020F0502020204030204" pitchFamily="34" charset="0"/>
                <a:cs typeface="Calibri" panose="020F0502020204030204" pitchFamily="34" charset="0"/>
              </a:rPr>
              <a:t>NASA/Goddard Space Flight Center’s</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Office of Procurement</a:t>
            </a:r>
            <a:br>
              <a:rPr lang="en-US" sz="1400" dirty="0">
                <a:latin typeface="Calibri" panose="020F0502020204030204" pitchFamily="34" charset="0"/>
                <a:cs typeface="Calibri" panose="020F0502020204030204" pitchFamily="34" charset="0"/>
              </a:rPr>
            </a:br>
            <a:endParaRPr lang="en-US" sz="1400" dirty="0">
              <a:latin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E1257033-50CC-4D24-965B-B5025D6A53B8}"/>
              </a:ext>
            </a:extLst>
          </p:cNvPr>
          <p:cNvCxnSpPr>
            <a:cxnSpLocks/>
          </p:cNvCxnSpPr>
          <p:nvPr/>
        </p:nvCxnSpPr>
        <p:spPr>
          <a:xfrm>
            <a:off x="6172200" y="827567"/>
            <a:ext cx="2971800" cy="0"/>
          </a:xfrm>
          <a:prstGeom prst="line">
            <a:avLst/>
          </a:prstGeom>
          <a:ln w="38100">
            <a:solidFill>
              <a:srgbClr val="66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842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5">
            <a:extLst>
              <a:ext uri="{FF2B5EF4-FFF2-40B4-BE49-F238E27FC236}">
                <a16:creationId xmlns:a16="http://schemas.microsoft.com/office/drawing/2014/main" id="{12C8A0A7-F28E-479D-9E6E-E8F11909B64F}"/>
              </a:ext>
            </a:extLst>
          </p:cNvPr>
          <p:cNvSpPr>
            <a:spLocks noChangeArrowheads="1"/>
          </p:cNvSpPr>
          <p:nvPr/>
        </p:nvSpPr>
        <p:spPr bwMode="auto">
          <a:xfrm>
            <a:off x="5124784" y="4950442"/>
            <a:ext cx="3750791" cy="1754442"/>
          </a:xfrm>
          <a:prstGeom prst="rect">
            <a:avLst/>
          </a:prstGeom>
          <a:noFill/>
          <a:ln w="9525">
            <a:noFill/>
            <a:miter lim="800000"/>
            <a:headEnd/>
            <a:tailEnd/>
          </a:ln>
        </p:spPr>
        <p:txBody>
          <a:bodyPr lIns="0" tIns="0" rIns="0" bIns="0" anchor="ctr"/>
          <a:lstStyle/>
          <a:p>
            <a:pPr marL="182880" lvl="0" algn="l" eaLnBrk="1" hangingPunct="1">
              <a:spcAft>
                <a:spcPts val="600"/>
              </a:spcAft>
              <a:defRPr/>
            </a:pPr>
            <a:endParaRPr lang="en-US" sz="2400" b="1" dirty="0">
              <a:solidFill>
                <a:srgbClr val="C00000"/>
              </a:solidFill>
              <a:latin typeface="Calibri" panose="020F0502020204030204" pitchFamily="34" charset="0"/>
              <a:cs typeface="Calibri" panose="020F0502020204030204" pitchFamily="34" charset="0"/>
            </a:endParaRPr>
          </a:p>
        </p:txBody>
      </p:sp>
      <p:sp>
        <p:nvSpPr>
          <p:cNvPr id="22" name="Rectangle 5">
            <a:extLst>
              <a:ext uri="{FF2B5EF4-FFF2-40B4-BE49-F238E27FC236}">
                <a16:creationId xmlns:a16="http://schemas.microsoft.com/office/drawing/2014/main" id="{7D19F683-1E27-426C-8D72-EE81500893A9}"/>
              </a:ext>
            </a:extLst>
          </p:cNvPr>
          <p:cNvSpPr>
            <a:spLocks noChangeArrowheads="1"/>
          </p:cNvSpPr>
          <p:nvPr/>
        </p:nvSpPr>
        <p:spPr bwMode="auto">
          <a:xfrm>
            <a:off x="5105399" y="3488531"/>
            <a:ext cx="3750791" cy="875312"/>
          </a:xfrm>
          <a:prstGeom prst="rect">
            <a:avLst/>
          </a:prstGeom>
          <a:noFill/>
          <a:ln w="9525">
            <a:noFill/>
            <a:miter lim="800000"/>
            <a:headEnd/>
            <a:tailEnd/>
          </a:ln>
        </p:spPr>
        <p:txBody>
          <a:bodyPr lIns="0" tIns="0" rIns="0" bIns="0" anchor="ctr"/>
          <a:lstStyle/>
          <a:p>
            <a:pPr marL="182880" lvl="0" algn="l" eaLnBrk="1" hangingPunct="1">
              <a:spcAft>
                <a:spcPts val="600"/>
              </a:spcAft>
              <a:defRPr/>
            </a:pPr>
            <a:endParaRPr lang="en-US" sz="2400" b="1" dirty="0">
              <a:solidFill>
                <a:srgbClr val="C00000"/>
              </a:solidFill>
              <a:latin typeface="Calibri" panose="020F0502020204030204" pitchFamily="34" charset="0"/>
              <a:cs typeface="Calibri" panose="020F0502020204030204" pitchFamily="34" charset="0"/>
            </a:endParaRPr>
          </a:p>
        </p:txBody>
      </p:sp>
      <p:sp>
        <p:nvSpPr>
          <p:cNvPr id="63" name="Rectangle 5">
            <a:extLst>
              <a:ext uri="{FF2B5EF4-FFF2-40B4-BE49-F238E27FC236}">
                <a16:creationId xmlns:a16="http://schemas.microsoft.com/office/drawing/2014/main" id="{47A3B59F-45F6-4CE2-BF2C-556F95D331BD}"/>
              </a:ext>
            </a:extLst>
          </p:cNvPr>
          <p:cNvSpPr>
            <a:spLocks noChangeArrowheads="1"/>
          </p:cNvSpPr>
          <p:nvPr/>
        </p:nvSpPr>
        <p:spPr bwMode="auto">
          <a:xfrm>
            <a:off x="870407" y="3507409"/>
            <a:ext cx="4285231" cy="347979"/>
          </a:xfrm>
          <a:prstGeom prst="rect">
            <a:avLst/>
          </a:prstGeom>
          <a:solidFill>
            <a:srgbClr val="DDD9C3">
              <a:alpha val="69804"/>
            </a:srgbClr>
          </a:solidFill>
          <a:ln w="9525">
            <a:noFill/>
            <a:miter lim="800000"/>
            <a:headEnd/>
            <a:tailEnd/>
          </a:ln>
        </p:spPr>
        <p:txBody>
          <a:bodyPr lIns="0" tIns="0" rIns="0" bIns="0" anchor="ctr"/>
          <a:lstStyle/>
          <a:p>
            <a:pPr marL="182880" lvl="0" algn="l" eaLnBrk="1" hangingPunct="1">
              <a:spcAft>
                <a:spcPts val="600"/>
              </a:spcAft>
              <a:defRPr/>
            </a:pPr>
            <a:r>
              <a:rPr lang="en-US" sz="2400" b="1" dirty="0">
                <a:solidFill>
                  <a:prstClr val="black"/>
                </a:solidFill>
                <a:latin typeface="Calibri" panose="020F0502020204030204" pitchFamily="34" charset="0"/>
                <a:cs typeface="Calibri" panose="020F0502020204030204" pitchFamily="34" charset="0"/>
              </a:rPr>
              <a:t>TEAMWORK / PARTNERSHIP</a:t>
            </a:r>
          </a:p>
        </p:txBody>
      </p:sp>
      <p:sp>
        <p:nvSpPr>
          <p:cNvPr id="62" name="Rectangle 5">
            <a:extLst>
              <a:ext uri="{FF2B5EF4-FFF2-40B4-BE49-F238E27FC236}">
                <a16:creationId xmlns:a16="http://schemas.microsoft.com/office/drawing/2014/main" id="{390BC639-4128-426F-A538-26D9AC380173}"/>
              </a:ext>
            </a:extLst>
          </p:cNvPr>
          <p:cNvSpPr>
            <a:spLocks noChangeArrowheads="1"/>
          </p:cNvSpPr>
          <p:nvPr/>
        </p:nvSpPr>
        <p:spPr bwMode="auto">
          <a:xfrm>
            <a:off x="842280" y="2734685"/>
            <a:ext cx="4263119" cy="347979"/>
          </a:xfrm>
          <a:prstGeom prst="rect">
            <a:avLst/>
          </a:prstGeom>
          <a:solidFill>
            <a:srgbClr val="DDD9C3">
              <a:alpha val="69804"/>
            </a:srgbClr>
          </a:solidFill>
          <a:ln w="9525">
            <a:noFill/>
            <a:miter lim="800000"/>
            <a:headEnd/>
            <a:tailEnd/>
          </a:ln>
        </p:spPr>
        <p:txBody>
          <a:bodyPr lIns="0" tIns="0" rIns="0" bIns="0" anchor="ctr"/>
          <a:lstStyle/>
          <a:p>
            <a:pPr marL="182880" lvl="0" algn="l" eaLnBrk="1" hangingPunct="1">
              <a:spcAft>
                <a:spcPts val="600"/>
              </a:spcAft>
            </a:pPr>
            <a:r>
              <a:rPr lang="en-US" sz="2400" b="1" dirty="0">
                <a:latin typeface="Calibri" panose="020F0502020204030204" pitchFamily="34" charset="0"/>
                <a:cs typeface="Calibri" panose="020F0502020204030204" pitchFamily="34" charset="0"/>
              </a:rPr>
              <a:t>HONORING EXCELLENCE</a:t>
            </a:r>
          </a:p>
        </p:txBody>
      </p:sp>
      <p:sp>
        <p:nvSpPr>
          <p:cNvPr id="61" name="Rectangle 5">
            <a:extLst>
              <a:ext uri="{FF2B5EF4-FFF2-40B4-BE49-F238E27FC236}">
                <a16:creationId xmlns:a16="http://schemas.microsoft.com/office/drawing/2014/main" id="{467B0CEB-D106-4B5A-B2A9-A16545F0BA06}"/>
              </a:ext>
            </a:extLst>
          </p:cNvPr>
          <p:cNvSpPr>
            <a:spLocks noChangeArrowheads="1"/>
          </p:cNvSpPr>
          <p:nvPr/>
        </p:nvSpPr>
        <p:spPr bwMode="auto">
          <a:xfrm>
            <a:off x="889457" y="2079591"/>
            <a:ext cx="4263119" cy="347979"/>
          </a:xfrm>
          <a:prstGeom prst="rect">
            <a:avLst/>
          </a:prstGeom>
          <a:solidFill>
            <a:srgbClr val="DDD9C3">
              <a:alpha val="69804"/>
            </a:srgbClr>
          </a:solidFill>
          <a:ln w="9525">
            <a:noFill/>
            <a:miter lim="800000"/>
            <a:headEnd/>
            <a:tailEnd/>
          </a:ln>
        </p:spPr>
        <p:txBody>
          <a:bodyPr lIns="0" tIns="0" rIns="0" bIns="0" anchor="ctr"/>
          <a:lstStyle/>
          <a:p>
            <a:pPr marL="182880" lvl="0" algn="l" eaLnBrk="1" hangingPunct="1">
              <a:spcAft>
                <a:spcPts val="600"/>
              </a:spcAft>
            </a:pPr>
            <a:r>
              <a:rPr lang="en-US" sz="2400" b="1" dirty="0">
                <a:latin typeface="Calibri" panose="020F0502020204030204" pitchFamily="34" charset="0"/>
                <a:cs typeface="Calibri" panose="020F0502020204030204" pitchFamily="34" charset="0"/>
              </a:rPr>
              <a:t>GOLD STAR</a:t>
            </a:r>
          </a:p>
        </p:txBody>
      </p:sp>
      <p:sp>
        <p:nvSpPr>
          <p:cNvPr id="60" name="Rectangle 5">
            <a:extLst>
              <a:ext uri="{FF2B5EF4-FFF2-40B4-BE49-F238E27FC236}">
                <a16:creationId xmlns:a16="http://schemas.microsoft.com/office/drawing/2014/main" id="{A9AE0BAE-9396-4489-B6B1-2E8F938F7B57}"/>
              </a:ext>
            </a:extLst>
          </p:cNvPr>
          <p:cNvSpPr>
            <a:spLocks noChangeArrowheads="1"/>
          </p:cNvSpPr>
          <p:nvPr/>
        </p:nvSpPr>
        <p:spPr bwMode="auto">
          <a:xfrm>
            <a:off x="908507" y="1455787"/>
            <a:ext cx="4273427" cy="347979"/>
          </a:xfrm>
          <a:prstGeom prst="rect">
            <a:avLst/>
          </a:prstGeom>
          <a:solidFill>
            <a:srgbClr val="DDD9C3">
              <a:alpha val="69804"/>
            </a:srgbClr>
          </a:solidFill>
          <a:ln w="9525">
            <a:noFill/>
            <a:miter lim="800000"/>
            <a:headEnd/>
            <a:tailEnd/>
          </a:ln>
        </p:spPr>
        <p:txBody>
          <a:bodyPr lIns="0" tIns="0" rIns="0" bIns="0" anchor="ctr"/>
          <a:lstStyle/>
          <a:p>
            <a:pPr marL="182880" lvl="0" algn="l" eaLnBrk="1" hangingPunct="1">
              <a:spcAft>
                <a:spcPts val="600"/>
              </a:spcAft>
            </a:pPr>
            <a:r>
              <a:rPr lang="en-US" sz="2400" b="1" dirty="0">
                <a:latin typeface="Calibri" panose="020F0502020204030204" pitchFamily="34" charset="0"/>
                <a:cs typeface="Calibri" panose="020F0502020204030204" pitchFamily="34" charset="0"/>
              </a:rPr>
              <a:t>LEADERSHIP QUALITY</a:t>
            </a:r>
          </a:p>
        </p:txBody>
      </p:sp>
      <p:sp>
        <p:nvSpPr>
          <p:cNvPr id="41" name="Rectangle 5">
            <a:extLst>
              <a:ext uri="{FF2B5EF4-FFF2-40B4-BE49-F238E27FC236}">
                <a16:creationId xmlns:a16="http://schemas.microsoft.com/office/drawing/2014/main" id="{8E7F77CA-9717-4364-A3DC-6A60EBE8B6DD}"/>
              </a:ext>
            </a:extLst>
          </p:cNvPr>
          <p:cNvSpPr>
            <a:spLocks noChangeArrowheads="1"/>
          </p:cNvSpPr>
          <p:nvPr/>
        </p:nvSpPr>
        <p:spPr bwMode="auto">
          <a:xfrm>
            <a:off x="4920884" y="1466786"/>
            <a:ext cx="4182199" cy="347472"/>
          </a:xfrm>
          <a:prstGeom prst="rect">
            <a:avLst/>
          </a:prstGeom>
          <a:noFill/>
          <a:ln w="9525">
            <a:noFill/>
            <a:miter lim="800000"/>
            <a:headEnd/>
            <a:tailEnd/>
          </a:ln>
        </p:spPr>
        <p:txBody>
          <a:bodyPr lIns="0" tIns="0" rIns="0" bIns="0" anchor="ctr"/>
          <a:lstStyle/>
          <a:p>
            <a:pPr marL="457200" lvl="0" algn="l" eaLnBrk="1" hangingPunct="1">
              <a:spcAft>
                <a:spcPts val="800"/>
              </a:spcAft>
            </a:pPr>
            <a:r>
              <a:rPr kumimoji="0" lang="en-US"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Alexis Harris</a:t>
            </a:r>
          </a:p>
        </p:txBody>
      </p:sp>
      <p:sp>
        <p:nvSpPr>
          <p:cNvPr id="64" name="Rectangle 5">
            <a:extLst>
              <a:ext uri="{FF2B5EF4-FFF2-40B4-BE49-F238E27FC236}">
                <a16:creationId xmlns:a16="http://schemas.microsoft.com/office/drawing/2014/main" id="{7586D0E9-5024-4968-ACA8-A496F5FC34AA}"/>
              </a:ext>
            </a:extLst>
          </p:cNvPr>
          <p:cNvSpPr>
            <a:spLocks noChangeArrowheads="1"/>
          </p:cNvSpPr>
          <p:nvPr/>
        </p:nvSpPr>
        <p:spPr bwMode="auto">
          <a:xfrm>
            <a:off x="4885410" y="2108597"/>
            <a:ext cx="4182200" cy="347472"/>
          </a:xfrm>
          <a:prstGeom prst="rect">
            <a:avLst/>
          </a:prstGeom>
          <a:noFill/>
          <a:ln w="9525">
            <a:noFill/>
            <a:miter lim="800000"/>
            <a:headEnd/>
            <a:tailEnd/>
          </a:ln>
        </p:spPr>
        <p:txBody>
          <a:bodyPr lIns="0" tIns="0" rIns="0" bIns="0" anchor="ctr"/>
          <a:lstStyle/>
          <a:p>
            <a:pPr marL="457200" lvl="0" algn="l" eaLnBrk="1" hangingPunct="1">
              <a:spcAft>
                <a:spcPts val="800"/>
              </a:spcAft>
            </a:pPr>
            <a:r>
              <a:rPr lang="en-US" b="1" dirty="0">
                <a:latin typeface="Calibri" panose="020F0502020204030204" pitchFamily="34" charset="0"/>
                <a:cs typeface="Calibri" panose="020F0502020204030204" pitchFamily="34" charset="0"/>
              </a:rPr>
              <a:t>Michael Levy               Lisa Bednarik Michele Connerton    Spencer Hurd</a:t>
            </a:r>
            <a:endParaRPr kumimoji="0" lang="en-US"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65" name="Rectangle 5">
            <a:extLst>
              <a:ext uri="{FF2B5EF4-FFF2-40B4-BE49-F238E27FC236}">
                <a16:creationId xmlns:a16="http://schemas.microsoft.com/office/drawing/2014/main" id="{A3BCA45E-7518-446B-AFE6-EECAB64B1EBA}"/>
              </a:ext>
            </a:extLst>
          </p:cNvPr>
          <p:cNvSpPr>
            <a:spLocks noChangeArrowheads="1"/>
          </p:cNvSpPr>
          <p:nvPr/>
        </p:nvSpPr>
        <p:spPr bwMode="auto">
          <a:xfrm>
            <a:off x="4920884" y="2722860"/>
            <a:ext cx="4170394" cy="347473"/>
          </a:xfrm>
          <a:prstGeom prst="rect">
            <a:avLst/>
          </a:prstGeom>
          <a:noFill/>
          <a:ln w="9525">
            <a:noFill/>
            <a:miter lim="800000"/>
            <a:headEnd/>
            <a:tailEnd/>
          </a:ln>
        </p:spPr>
        <p:txBody>
          <a:bodyPr lIns="0" tIns="0" rIns="0" bIns="0" anchor="ctr"/>
          <a:lstStyle/>
          <a:p>
            <a:pPr marL="457200" algn="l" eaLnBrk="1" hangingPunct="1">
              <a:spcAft>
                <a:spcPts val="0"/>
              </a:spcAft>
            </a:pPr>
            <a:r>
              <a:rPr lang="en-US" b="1" dirty="0">
                <a:latin typeface="Calibri" panose="020F0502020204030204" pitchFamily="34" charset="0"/>
                <a:cs typeface="Calibri" panose="020F0502020204030204" pitchFamily="34" charset="0"/>
              </a:rPr>
              <a:t>Anthony Lyas              Andres Castro</a:t>
            </a:r>
          </a:p>
        </p:txBody>
      </p:sp>
      <p:sp>
        <p:nvSpPr>
          <p:cNvPr id="66" name="Rectangle 5">
            <a:extLst>
              <a:ext uri="{FF2B5EF4-FFF2-40B4-BE49-F238E27FC236}">
                <a16:creationId xmlns:a16="http://schemas.microsoft.com/office/drawing/2014/main" id="{B3C795AF-CB3A-445F-B58A-3FCA60ADFD02}"/>
              </a:ext>
            </a:extLst>
          </p:cNvPr>
          <p:cNvSpPr>
            <a:spLocks noChangeArrowheads="1"/>
          </p:cNvSpPr>
          <p:nvPr/>
        </p:nvSpPr>
        <p:spPr bwMode="auto">
          <a:xfrm>
            <a:off x="4891313" y="3206572"/>
            <a:ext cx="4170394" cy="1280432"/>
          </a:xfrm>
          <a:prstGeom prst="rect">
            <a:avLst/>
          </a:prstGeom>
          <a:noFill/>
          <a:ln w="9525">
            <a:noFill/>
            <a:miter lim="800000"/>
            <a:headEnd/>
            <a:tailEnd/>
          </a:ln>
        </p:spPr>
        <p:txBody>
          <a:bodyPr lIns="0" tIns="0" rIns="0" bIns="0" anchor="ctr"/>
          <a:lstStyle/>
          <a:p>
            <a:pPr marL="457200" lvl="0" algn="l" eaLnBrk="1" hangingPunct="1">
              <a:spcAft>
                <a:spcPts val="800"/>
              </a:spcAft>
            </a:pPr>
            <a:r>
              <a:rPr lang="en-US" b="1" u="sng" dirty="0">
                <a:latin typeface="Calibri" panose="020F0502020204030204" pitchFamily="34" charset="0"/>
                <a:cs typeface="Calibri" panose="020F0502020204030204" pitchFamily="34" charset="0"/>
              </a:rPr>
              <a:t>Building 23 C242 Advanced Avionics Development ESD Labs:</a:t>
            </a:r>
            <a:endParaRPr lang="en-US" sz="1800" b="1" dirty="0">
              <a:latin typeface="Calibri" panose="020F0502020204030204" pitchFamily="34" charset="0"/>
              <a:cs typeface="Calibri" panose="020F0502020204030204" pitchFamily="34" charset="0"/>
            </a:endParaRPr>
          </a:p>
          <a:p>
            <a:pPr marL="457200" lvl="0" algn="l" eaLnBrk="1" hangingPunct="1">
              <a:spcAft>
                <a:spcPts val="800"/>
              </a:spcAft>
            </a:pPr>
            <a:r>
              <a:rPr lang="en-US" sz="1800" b="1" dirty="0">
                <a:latin typeface="Calibri" panose="020F0502020204030204" pitchFamily="34" charset="0"/>
                <a:cs typeface="Calibri" panose="020F0502020204030204" pitchFamily="34" charset="0"/>
              </a:rPr>
              <a:t>David Boon</a:t>
            </a:r>
          </a:p>
        </p:txBody>
      </p:sp>
      <p:sp>
        <p:nvSpPr>
          <p:cNvPr id="67" name="Rectangle 5">
            <a:extLst>
              <a:ext uri="{FF2B5EF4-FFF2-40B4-BE49-F238E27FC236}">
                <a16:creationId xmlns:a16="http://schemas.microsoft.com/office/drawing/2014/main" id="{59837DF7-6400-4376-97C8-02B41B7F1708}"/>
              </a:ext>
            </a:extLst>
          </p:cNvPr>
          <p:cNvSpPr>
            <a:spLocks noChangeArrowheads="1"/>
          </p:cNvSpPr>
          <p:nvPr/>
        </p:nvSpPr>
        <p:spPr bwMode="auto">
          <a:xfrm>
            <a:off x="857633" y="4846754"/>
            <a:ext cx="4267149" cy="361768"/>
          </a:xfrm>
          <a:prstGeom prst="rect">
            <a:avLst/>
          </a:prstGeom>
          <a:solidFill>
            <a:srgbClr val="DDD9C3">
              <a:alpha val="69804"/>
            </a:srgbClr>
          </a:solidFill>
          <a:ln w="9525">
            <a:noFill/>
            <a:miter lim="800000"/>
            <a:headEnd/>
            <a:tailEnd/>
          </a:ln>
        </p:spPr>
        <p:txBody>
          <a:bodyPr lIns="0" tIns="0" rIns="0" bIns="0" anchor="ctr"/>
          <a:lstStyle/>
          <a:p>
            <a:pPr marL="182880" lvl="0" algn="l" eaLnBrk="1" hangingPunct="1">
              <a:spcAft>
                <a:spcPts val="600"/>
              </a:spcAft>
              <a:defRPr/>
            </a:pPr>
            <a:r>
              <a:rPr lang="en-US" sz="2400" b="1" dirty="0">
                <a:solidFill>
                  <a:prstClr val="black"/>
                </a:solidFill>
                <a:latin typeface="Calibri" panose="020F0502020204030204" pitchFamily="34" charset="0"/>
                <a:cs typeface="Calibri" panose="020F0502020204030204" pitchFamily="34" charset="0"/>
              </a:rPr>
              <a:t>INNOVATION</a:t>
            </a:r>
          </a:p>
        </p:txBody>
      </p:sp>
      <p:sp>
        <p:nvSpPr>
          <p:cNvPr id="70" name="Rectangle 5">
            <a:extLst>
              <a:ext uri="{FF2B5EF4-FFF2-40B4-BE49-F238E27FC236}">
                <a16:creationId xmlns:a16="http://schemas.microsoft.com/office/drawing/2014/main" id="{62323EAD-FF20-4FCF-BD02-22A74C3A3235}"/>
              </a:ext>
            </a:extLst>
          </p:cNvPr>
          <p:cNvSpPr>
            <a:spLocks noChangeArrowheads="1"/>
          </p:cNvSpPr>
          <p:nvPr/>
        </p:nvSpPr>
        <p:spPr bwMode="auto">
          <a:xfrm>
            <a:off x="4854293" y="4520171"/>
            <a:ext cx="4159789" cy="347979"/>
          </a:xfrm>
          <a:prstGeom prst="rect">
            <a:avLst/>
          </a:prstGeom>
          <a:noFill/>
          <a:ln w="9525">
            <a:noFill/>
            <a:miter lim="800000"/>
            <a:headEnd/>
            <a:tailEnd/>
          </a:ln>
        </p:spPr>
        <p:txBody>
          <a:bodyPr lIns="0" tIns="0" rIns="0" bIns="0" anchor="ctr"/>
          <a:lstStyle/>
          <a:p>
            <a:pPr marL="457200" lvl="0" algn="l" eaLnBrk="1" hangingPunct="1">
              <a:spcAft>
                <a:spcPts val="600"/>
              </a:spcAft>
            </a:pPr>
            <a:r>
              <a:rPr kumimoji="0" lang="en-US" sz="1800" b="1" i="0" u="sng" strike="noStrike" kern="1200" cap="none" spc="0" normalizeH="0" baseline="0" noProof="0" dirty="0">
                <a:ln>
                  <a:noFill/>
                </a:ln>
                <a:effectLst/>
                <a:uLnTx/>
                <a:uFillTx/>
                <a:latin typeface="Calibri" panose="020F0502020204030204" pitchFamily="34" charset="0"/>
                <a:cs typeface="Calibri" panose="020F0502020204030204" pitchFamily="34" charset="0"/>
              </a:rPr>
              <a:t>GSFC UESC Team (15 Buildings</a:t>
            </a:r>
            <a:r>
              <a:rPr kumimoji="0" lang="en-US" sz="18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a:t>
            </a:r>
          </a:p>
        </p:txBody>
      </p:sp>
      <p:sp>
        <p:nvSpPr>
          <p:cNvPr id="72" name="Rectangle 5">
            <a:extLst>
              <a:ext uri="{FF2B5EF4-FFF2-40B4-BE49-F238E27FC236}">
                <a16:creationId xmlns:a16="http://schemas.microsoft.com/office/drawing/2014/main" id="{994D81DD-E554-436B-AED1-B0AC9002EC87}"/>
              </a:ext>
            </a:extLst>
          </p:cNvPr>
          <p:cNvSpPr>
            <a:spLocks noChangeArrowheads="1"/>
          </p:cNvSpPr>
          <p:nvPr/>
        </p:nvSpPr>
        <p:spPr bwMode="auto">
          <a:xfrm>
            <a:off x="4854292" y="4855460"/>
            <a:ext cx="4159789" cy="678546"/>
          </a:xfrm>
          <a:prstGeom prst="rect">
            <a:avLst/>
          </a:prstGeom>
          <a:noFill/>
          <a:ln w="9525">
            <a:noFill/>
            <a:miter lim="800000"/>
            <a:headEnd/>
            <a:tailEnd/>
          </a:ln>
        </p:spPr>
        <p:txBody>
          <a:bodyPr lIns="0" tIns="0" rIns="0" bIns="0" anchor="ctr"/>
          <a:lstStyle/>
          <a:p>
            <a:pPr marL="457200" lvl="0" algn="l" eaLnBrk="1" hangingPunct="1">
              <a:spcAft>
                <a:spcPts val="800"/>
              </a:spcAft>
            </a:pPr>
            <a:r>
              <a:rPr lang="en-US" sz="1800" b="1" dirty="0">
                <a:latin typeface="Calibri" panose="020F0502020204030204" pitchFamily="34" charset="0"/>
                <a:cs typeface="Calibri" panose="020F0502020204030204" pitchFamily="34" charset="0"/>
              </a:rPr>
              <a:t>Karen Smith        Raymond Jones</a:t>
            </a:r>
            <a:br>
              <a:rPr lang="en-US" sz="1800" b="1" dirty="0">
                <a:latin typeface="Calibri" panose="020F0502020204030204" pitchFamily="34" charset="0"/>
                <a:cs typeface="Calibri" panose="020F0502020204030204" pitchFamily="34" charset="0"/>
              </a:rPr>
            </a:br>
            <a:r>
              <a:rPr lang="en-US" sz="1800" b="1" dirty="0">
                <a:latin typeface="Calibri" panose="020F0502020204030204" pitchFamily="34" charset="0"/>
                <a:cs typeface="Calibri" panose="020F0502020204030204" pitchFamily="34" charset="0"/>
              </a:rPr>
              <a:t>Kyle Vann</a:t>
            </a:r>
          </a:p>
        </p:txBody>
      </p:sp>
      <p:sp>
        <p:nvSpPr>
          <p:cNvPr id="74" name="Rectangle 5">
            <a:extLst>
              <a:ext uri="{FF2B5EF4-FFF2-40B4-BE49-F238E27FC236}">
                <a16:creationId xmlns:a16="http://schemas.microsoft.com/office/drawing/2014/main" id="{6278D1EC-F7EF-4687-9190-5F1C98B3772A}"/>
              </a:ext>
            </a:extLst>
          </p:cNvPr>
          <p:cNvSpPr>
            <a:spLocks noChangeArrowheads="1"/>
          </p:cNvSpPr>
          <p:nvPr/>
        </p:nvSpPr>
        <p:spPr bwMode="auto">
          <a:xfrm>
            <a:off x="76200" y="69306"/>
            <a:ext cx="8991600" cy="1055964"/>
          </a:xfrm>
          <a:prstGeom prst="rect">
            <a:avLst/>
          </a:prstGeom>
          <a:noFill/>
          <a:ln w="9525">
            <a:noFill/>
            <a:miter lim="800000"/>
            <a:headEnd/>
            <a:tailEnd/>
          </a:ln>
        </p:spPr>
        <p:txBody>
          <a:bodyPr lIns="0" tIns="0" rIns="0" bIns="0" anchor="ctr"/>
          <a:lstStyle/>
          <a:p>
            <a:pPr marL="0" marR="0" lvl="0" indent="0" algn="ctr" defTabSz="914400" rtl="0" eaLnBrk="1" fontAlgn="base" latinLnBrk="0" hangingPunct="1">
              <a:lnSpc>
                <a:spcPct val="100000"/>
              </a:lnSpc>
              <a:spcBef>
                <a:spcPct val="0"/>
              </a:spcBef>
              <a:spcAft>
                <a:spcPts val="1800"/>
              </a:spcAft>
              <a:buClrTx/>
              <a:buSzTx/>
              <a:buFontTx/>
              <a:buNone/>
              <a:tabLst/>
              <a:defRPr/>
            </a:pPr>
            <a:r>
              <a:rPr lang="en-US" sz="2400" b="1" cap="all" normalizeH="1" dirty="0">
                <a:solidFill>
                  <a:srgbClr val="663300"/>
                </a:solidFill>
                <a:latin typeface="Calibri" panose="020F0502020204030204" pitchFamily="34" charset="0"/>
                <a:cs typeface="Calibri" panose="020F0502020204030204" pitchFamily="34" charset="0"/>
              </a:rPr>
              <a:t>		</a:t>
            </a:r>
            <a:r>
              <a:rPr lang="en-US" sz="3200" b="1" cap="all" normalizeH="1" dirty="0">
                <a:solidFill>
                  <a:srgbClr val="663300"/>
                </a:solidFill>
                <a:latin typeface="Calibri" panose="020F0502020204030204" pitchFamily="34" charset="0"/>
                <a:cs typeface="Calibri" panose="020F0502020204030204" pitchFamily="34" charset="0"/>
              </a:rPr>
              <a:t>Congratulations </a:t>
            </a:r>
            <a:r>
              <a:rPr lang="en-US" sz="3200" b="1" i="1" cap="all" normalizeH="1" dirty="0">
                <a:solidFill>
                  <a:srgbClr val="663300"/>
                </a:solidFill>
                <a:latin typeface="Calibri" panose="020F0502020204030204" pitchFamily="34" charset="0"/>
                <a:cs typeface="Calibri" panose="020F0502020204030204" pitchFamily="34" charset="0"/>
              </a:rPr>
              <a:t>to code 200 awardees</a:t>
            </a:r>
            <a:r>
              <a:rPr lang="en-US" sz="2400" b="1" cap="all" normalizeH="1" dirty="0">
                <a:solidFill>
                  <a:srgbClr val="663300"/>
                </a:solidFill>
                <a:latin typeface="Calibri" panose="020F0502020204030204" pitchFamily="34" charset="0"/>
                <a:cs typeface="Calibri" panose="020F0502020204030204" pitchFamily="34" charset="0"/>
              </a:rPr>
              <a:t>!</a:t>
            </a:r>
            <a:endParaRPr kumimoji="0" lang="en-US" sz="2400" b="1" i="0" u="none" strike="noStrike" kern="1200" cap="all" spc="0" normalizeH="1" baseline="0" noProof="0" dirty="0">
              <a:ln>
                <a:noFill/>
              </a:ln>
              <a:solidFill>
                <a:srgbClr val="663300"/>
              </a:solidFill>
              <a:effectLst/>
              <a:uLnTx/>
              <a:uFillTx/>
              <a:latin typeface="Calibri" panose="020F0502020204030204" pitchFamily="34" charset="0"/>
              <a:cs typeface="Calibri" panose="020F0502020204030204" pitchFamily="34" charset="0"/>
            </a:endParaRPr>
          </a:p>
        </p:txBody>
      </p:sp>
      <p:sp>
        <p:nvSpPr>
          <p:cNvPr id="24" name="Rectangle 5">
            <a:extLst>
              <a:ext uri="{FF2B5EF4-FFF2-40B4-BE49-F238E27FC236}">
                <a16:creationId xmlns:a16="http://schemas.microsoft.com/office/drawing/2014/main" id="{538C08A2-A429-4BD5-A8E8-4EFCC26BF506}"/>
              </a:ext>
            </a:extLst>
          </p:cNvPr>
          <p:cNvSpPr>
            <a:spLocks noChangeArrowheads="1"/>
          </p:cNvSpPr>
          <p:nvPr/>
        </p:nvSpPr>
        <p:spPr bwMode="auto">
          <a:xfrm>
            <a:off x="889457" y="5788417"/>
            <a:ext cx="4267149" cy="361768"/>
          </a:xfrm>
          <a:prstGeom prst="rect">
            <a:avLst/>
          </a:prstGeom>
          <a:solidFill>
            <a:srgbClr val="DDD9C3">
              <a:alpha val="69804"/>
            </a:srgbClr>
          </a:solidFill>
          <a:ln w="9525">
            <a:noFill/>
            <a:miter lim="800000"/>
            <a:headEnd/>
            <a:tailEnd/>
          </a:ln>
        </p:spPr>
        <p:txBody>
          <a:bodyPr lIns="0" tIns="0" rIns="0" bIns="0" anchor="ctr"/>
          <a:lstStyle/>
          <a:p>
            <a:pPr marL="182880" lvl="0" algn="l" eaLnBrk="1" hangingPunct="1">
              <a:spcAft>
                <a:spcPts val="600"/>
              </a:spcAft>
              <a:defRPr/>
            </a:pPr>
            <a:r>
              <a:rPr lang="en-US" sz="2400" b="1" dirty="0">
                <a:solidFill>
                  <a:prstClr val="black"/>
                </a:solidFill>
                <a:latin typeface="Calibri" panose="020F0502020204030204" pitchFamily="34" charset="0"/>
                <a:cs typeface="Calibri" panose="020F0502020204030204" pitchFamily="34" charset="0"/>
              </a:rPr>
              <a:t>SUPERVISOR OF THE YEAR</a:t>
            </a:r>
          </a:p>
        </p:txBody>
      </p:sp>
      <p:sp>
        <p:nvSpPr>
          <p:cNvPr id="29" name="Rectangle 5">
            <a:extLst>
              <a:ext uri="{FF2B5EF4-FFF2-40B4-BE49-F238E27FC236}">
                <a16:creationId xmlns:a16="http://schemas.microsoft.com/office/drawing/2014/main" id="{42DF5101-9239-4B0E-BF46-0803239E7DC6}"/>
              </a:ext>
            </a:extLst>
          </p:cNvPr>
          <p:cNvSpPr>
            <a:spLocks noChangeArrowheads="1"/>
          </p:cNvSpPr>
          <p:nvPr/>
        </p:nvSpPr>
        <p:spPr bwMode="auto">
          <a:xfrm>
            <a:off x="4854292" y="5766428"/>
            <a:ext cx="4170394" cy="347473"/>
          </a:xfrm>
          <a:prstGeom prst="rect">
            <a:avLst/>
          </a:prstGeom>
          <a:noFill/>
          <a:ln w="9525">
            <a:noFill/>
            <a:miter lim="800000"/>
            <a:headEnd/>
            <a:tailEnd/>
          </a:ln>
        </p:spPr>
        <p:txBody>
          <a:bodyPr lIns="0" tIns="0" rIns="0" bIns="0" anchor="ctr"/>
          <a:lstStyle/>
          <a:p>
            <a:pPr marL="457200" algn="l" eaLnBrk="1" hangingPunct="1">
              <a:spcAft>
                <a:spcPts val="0"/>
              </a:spcAft>
            </a:pPr>
            <a:r>
              <a:rPr lang="en-US" b="1" dirty="0">
                <a:latin typeface="Calibri" panose="020F0502020204030204" pitchFamily="34" charset="0"/>
                <a:cs typeface="Calibri" panose="020F0502020204030204" pitchFamily="34" charset="0"/>
              </a:rPr>
              <a:t>Maria McNamee</a:t>
            </a:r>
          </a:p>
        </p:txBody>
      </p:sp>
    </p:spTree>
    <p:extLst>
      <p:ext uri="{BB962C8B-B14F-4D97-AF65-F5344CB8AC3E}">
        <p14:creationId xmlns:p14="http://schemas.microsoft.com/office/powerpoint/2010/main" val="2646420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E8E1BB88-325A-4B66-85CD-AC75EE8FFB62}"/>
              </a:ext>
            </a:extLst>
          </p:cNvPr>
          <p:cNvSpPr>
            <a:spLocks noChangeArrowheads="1"/>
          </p:cNvSpPr>
          <p:nvPr/>
        </p:nvSpPr>
        <p:spPr bwMode="auto">
          <a:xfrm>
            <a:off x="1264373" y="381001"/>
            <a:ext cx="6736628" cy="652156"/>
          </a:xfrm>
          <a:prstGeom prst="rect">
            <a:avLst/>
          </a:prstGeom>
          <a:noFill/>
          <a:ln w="9525">
            <a:noFill/>
            <a:miter lim="800000"/>
            <a:headEnd/>
            <a:tailEnd/>
          </a:ln>
        </p:spPr>
        <p:txBody>
          <a:bodyPr lIns="0" tIns="0" rIns="0" bIns="0" anchor="ctr"/>
          <a:lstStyle/>
          <a:p>
            <a:pPr fontAlgn="base">
              <a:spcBef>
                <a:spcPct val="0"/>
              </a:spcBef>
              <a:spcAft>
                <a:spcPts val="1350"/>
              </a:spcAft>
              <a:defRPr/>
            </a:pPr>
            <a:r>
              <a:rPr lang="en-US" sz="3000" b="1" cap="all" normalizeH="1" dirty="0">
                <a:solidFill>
                  <a:srgbClr val="663300"/>
                </a:solidFill>
                <a:latin typeface="Calibri" panose="020F0502020204030204" pitchFamily="34" charset="0"/>
                <a:cs typeface="Calibri" panose="020F0502020204030204" pitchFamily="34" charset="0"/>
              </a:rPr>
              <a:t>HIGHLIGHTS</a:t>
            </a:r>
            <a:r>
              <a:rPr lang="en-US" sz="4050" b="1" cap="all" dirty="0">
                <a:solidFill>
                  <a:srgbClr val="663300"/>
                </a:solidFill>
                <a:latin typeface="Calibri" panose="020F0502020204030204" pitchFamily="34" charset="0"/>
                <a:cs typeface="Calibri" panose="020F0502020204030204" pitchFamily="34" charset="0"/>
              </a:rPr>
              <a:t>:</a:t>
            </a:r>
            <a:r>
              <a:rPr lang="en-US" sz="3000" b="1" cap="all" normalizeH="1" dirty="0">
                <a:solidFill>
                  <a:srgbClr val="663300"/>
                </a:solidFill>
                <a:latin typeface="Calibri" panose="020F0502020204030204" pitchFamily="34" charset="0"/>
                <a:cs typeface="Calibri" panose="020F0502020204030204" pitchFamily="34" charset="0"/>
              </a:rPr>
              <a:t> OUR PEOPLE</a:t>
            </a:r>
          </a:p>
        </p:txBody>
      </p:sp>
      <p:sp>
        <p:nvSpPr>
          <p:cNvPr id="6" name="Content Placeholder 3">
            <a:extLst>
              <a:ext uri="{FF2B5EF4-FFF2-40B4-BE49-F238E27FC236}">
                <a16:creationId xmlns:a16="http://schemas.microsoft.com/office/drawing/2014/main" id="{1F209330-DC6C-4EFC-9A24-A9DBB524E304}"/>
              </a:ext>
            </a:extLst>
          </p:cNvPr>
          <p:cNvSpPr txBox="1">
            <a:spLocks/>
          </p:cNvSpPr>
          <p:nvPr/>
        </p:nvSpPr>
        <p:spPr>
          <a:xfrm>
            <a:off x="1371601" y="2057400"/>
            <a:ext cx="7467600" cy="4495800"/>
          </a:xfrm>
          <a:prstGeom prst="rect">
            <a:avLst/>
          </a:prstGeom>
        </p:spPr>
        <p:txBody>
          <a:bodyPr>
            <a:normAutofit fontScale="92500"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defTabSz="342900">
              <a:spcAft>
                <a:spcPts val="1350"/>
              </a:spcAft>
              <a:buClrTx/>
              <a:buSzPct val="100000"/>
              <a:buFont typeface="Arial" panose="020B0604020202020204" pitchFamily="34" charset="0"/>
              <a:buChar char="•"/>
            </a:pPr>
            <a:r>
              <a:rPr lang="en-US" sz="1300" b="1" dirty="0">
                <a:solidFill>
                  <a:prstClr val="black"/>
                </a:solidFill>
                <a:latin typeface="Calibri" panose="020F0502020204030204" pitchFamily="34" charset="0"/>
                <a:cs typeface="Calibri" panose="020F0502020204030204" pitchFamily="34" charset="0"/>
              </a:rPr>
              <a:t>DAVID BOON</a:t>
            </a:r>
            <a:r>
              <a:rPr lang="en-US" sz="1300" dirty="0">
                <a:solidFill>
                  <a:prstClr val="black"/>
                </a:solidFill>
                <a:latin typeface="Calibri" panose="020F0502020204030204" pitchFamily="34" charset="0"/>
                <a:cs typeface="Calibri" panose="020F0502020204030204" pitchFamily="34" charset="0"/>
              </a:rPr>
              <a:t> – Veterans Employee Resource Group (</a:t>
            </a:r>
            <a:r>
              <a:rPr lang="en-US" sz="1300" dirty="0" err="1">
                <a:solidFill>
                  <a:prstClr val="black"/>
                </a:solidFill>
                <a:latin typeface="Calibri" panose="020F0502020204030204" pitchFamily="34" charset="0"/>
                <a:cs typeface="Calibri" panose="020F0502020204030204" pitchFamily="34" charset="0"/>
              </a:rPr>
              <a:t>GOVets</a:t>
            </a:r>
            <a:r>
              <a:rPr lang="en-US" sz="1300" dirty="0">
                <a:solidFill>
                  <a:prstClr val="black"/>
                </a:solidFill>
                <a:latin typeface="Calibri" panose="020F0502020204030204" pitchFamily="34" charset="0"/>
                <a:cs typeface="Calibri" panose="020F0502020204030204" pitchFamily="34" charset="0"/>
              </a:rPr>
              <a:t>),  Management Operations Directorate Diversity and Inclusion (MODDI) Committee</a:t>
            </a:r>
          </a:p>
          <a:p>
            <a:pPr lvl="1" defTabSz="342900">
              <a:spcAft>
                <a:spcPts val="1350"/>
              </a:spcAft>
              <a:buClrTx/>
              <a:buSzPct val="100000"/>
              <a:buFont typeface="Arial" panose="020B0604020202020204" pitchFamily="34" charset="0"/>
              <a:buChar char="•"/>
            </a:pPr>
            <a:r>
              <a:rPr lang="en-US" sz="1300" b="1" cap="all" dirty="0">
                <a:solidFill>
                  <a:prstClr val="black"/>
                </a:solidFill>
                <a:latin typeface="Calibri" panose="020F0502020204030204" pitchFamily="34" charset="0"/>
                <a:cs typeface="Calibri" panose="020F0502020204030204" pitchFamily="34" charset="0"/>
              </a:rPr>
              <a:t>Karen Smith </a:t>
            </a:r>
            <a:r>
              <a:rPr lang="en-US" sz="1300" dirty="0">
                <a:solidFill>
                  <a:prstClr val="black"/>
                </a:solidFill>
                <a:latin typeface="Calibri" panose="020F0502020204030204" pitchFamily="34" charset="0"/>
                <a:cs typeface="Calibri" panose="020F0502020204030204" pitchFamily="34" charset="0"/>
              </a:rPr>
              <a:t>– LGBTQ+ Employee Resource Group, Management Operations Directorate Diversity and Inclusion (MODDI) Committee</a:t>
            </a:r>
          </a:p>
          <a:p>
            <a:pPr lvl="1" defTabSz="342900">
              <a:spcAft>
                <a:spcPts val="1350"/>
              </a:spcAft>
              <a:buClrTx/>
              <a:buSzPct val="100000"/>
              <a:buFont typeface="Arial" panose="020B0604020202020204" pitchFamily="34" charset="0"/>
              <a:buChar char="•"/>
            </a:pPr>
            <a:r>
              <a:rPr lang="en-US" sz="1300" b="1" cap="all" dirty="0">
                <a:solidFill>
                  <a:prstClr val="black"/>
                </a:solidFill>
                <a:latin typeface="Calibri" panose="020F0502020204030204" pitchFamily="34" charset="0"/>
                <a:cs typeface="Calibri" panose="020F0502020204030204" pitchFamily="34" charset="0"/>
              </a:rPr>
              <a:t>Cassandra </a:t>
            </a:r>
            <a:r>
              <a:rPr lang="en-US" sz="1300" b="1" cap="all" dirty="0" err="1">
                <a:solidFill>
                  <a:prstClr val="black"/>
                </a:solidFill>
                <a:latin typeface="Calibri" panose="020F0502020204030204" pitchFamily="34" charset="0"/>
                <a:cs typeface="Calibri" panose="020F0502020204030204" pitchFamily="34" charset="0"/>
              </a:rPr>
              <a:t>moore</a:t>
            </a:r>
            <a:r>
              <a:rPr lang="en-US" sz="1300" b="1" cap="all" dirty="0">
                <a:solidFill>
                  <a:prstClr val="black"/>
                </a:solidFill>
                <a:latin typeface="Calibri" panose="020F0502020204030204" pitchFamily="34" charset="0"/>
                <a:cs typeface="Calibri" panose="020F0502020204030204" pitchFamily="34" charset="0"/>
              </a:rPr>
              <a:t> </a:t>
            </a:r>
            <a:r>
              <a:rPr lang="en-US" sz="1300" cap="all" dirty="0">
                <a:solidFill>
                  <a:prstClr val="black"/>
                </a:solidFill>
                <a:latin typeface="Calibri" panose="020F0502020204030204" pitchFamily="34" charset="0"/>
                <a:cs typeface="Calibri" panose="020F0502020204030204" pitchFamily="34" charset="0"/>
              </a:rPr>
              <a:t>- </a:t>
            </a:r>
            <a:r>
              <a:rPr lang="en-US" sz="1300" dirty="0">
                <a:solidFill>
                  <a:prstClr val="black"/>
                </a:solidFill>
                <a:latin typeface="Calibri" panose="020F0502020204030204" pitchFamily="34" charset="0"/>
                <a:cs typeface="Calibri" panose="020F0502020204030204" pitchFamily="34" charset="0"/>
              </a:rPr>
              <a:t>Diversity Dialog Program (DDP)</a:t>
            </a:r>
          </a:p>
          <a:p>
            <a:pPr lvl="1" defTabSz="342900">
              <a:spcAft>
                <a:spcPts val="1350"/>
              </a:spcAft>
              <a:buClrTx/>
              <a:buSzPct val="100000"/>
              <a:buFont typeface="Arial" panose="020B0604020202020204" pitchFamily="34" charset="0"/>
              <a:buChar char="•"/>
            </a:pPr>
            <a:r>
              <a:rPr lang="en-US" sz="1300" b="1" cap="all" dirty="0">
                <a:solidFill>
                  <a:prstClr val="black"/>
                </a:solidFill>
                <a:latin typeface="Calibri" panose="020F0502020204030204" pitchFamily="34" charset="0"/>
                <a:cs typeface="Calibri" panose="020F0502020204030204" pitchFamily="34" charset="0"/>
              </a:rPr>
              <a:t>Makara Nevils </a:t>
            </a:r>
            <a:r>
              <a:rPr lang="en-US" sz="1300" cap="all" dirty="0">
                <a:solidFill>
                  <a:prstClr val="black"/>
                </a:solidFill>
                <a:latin typeface="Calibri" panose="020F0502020204030204" pitchFamily="34" charset="0"/>
                <a:cs typeface="Calibri" panose="020F0502020204030204" pitchFamily="34" charset="0"/>
              </a:rPr>
              <a:t>- </a:t>
            </a:r>
            <a:r>
              <a:rPr lang="en-US" sz="1300" dirty="0">
                <a:solidFill>
                  <a:prstClr val="black"/>
                </a:solidFill>
                <a:latin typeface="Calibri" panose="020F0502020204030204" pitchFamily="34" charset="0"/>
                <a:cs typeface="Calibri" panose="020F0502020204030204" pitchFamily="34" charset="0"/>
              </a:rPr>
              <a:t>Diversity Dialog Program (DDP), Management Operations Directorate Diversity and Inclusion (MODDI) Committee</a:t>
            </a:r>
          </a:p>
          <a:p>
            <a:pPr lvl="1" defTabSz="342900">
              <a:spcAft>
                <a:spcPts val="1350"/>
              </a:spcAft>
              <a:buClrTx/>
              <a:buSzPct val="100000"/>
              <a:buFont typeface="Arial" panose="020B0604020202020204" pitchFamily="34" charset="0"/>
              <a:buChar char="•"/>
            </a:pPr>
            <a:r>
              <a:rPr lang="en-US" sz="1300" b="1" cap="all" dirty="0">
                <a:solidFill>
                  <a:prstClr val="black"/>
                </a:solidFill>
                <a:latin typeface="Calibri" panose="020F0502020204030204" pitchFamily="34" charset="0"/>
                <a:cs typeface="Calibri" panose="020F0502020204030204" pitchFamily="34" charset="0"/>
              </a:rPr>
              <a:t>Malika graham</a:t>
            </a:r>
            <a:r>
              <a:rPr lang="en-US" sz="1300" cap="all" dirty="0">
                <a:solidFill>
                  <a:prstClr val="black"/>
                </a:solidFill>
                <a:latin typeface="Calibri" panose="020F0502020204030204" pitchFamily="34" charset="0"/>
                <a:cs typeface="Calibri" panose="020F0502020204030204" pitchFamily="34" charset="0"/>
              </a:rPr>
              <a:t>- </a:t>
            </a:r>
            <a:r>
              <a:rPr lang="en-US" sz="1300" dirty="0">
                <a:solidFill>
                  <a:prstClr val="black"/>
                </a:solidFill>
                <a:latin typeface="Calibri" panose="020F0502020204030204" pitchFamily="34" charset="0"/>
                <a:cs typeface="Calibri" panose="020F0502020204030204" pitchFamily="34" charset="0"/>
              </a:rPr>
              <a:t>Diversity Dialog Program (DDP)</a:t>
            </a:r>
          </a:p>
          <a:p>
            <a:pPr lvl="1" defTabSz="342900">
              <a:spcAft>
                <a:spcPts val="1350"/>
              </a:spcAft>
              <a:buClrTx/>
              <a:buSzPct val="100000"/>
              <a:buFont typeface="Arial" panose="020B0604020202020204" pitchFamily="34" charset="0"/>
              <a:buChar char="•"/>
            </a:pPr>
            <a:r>
              <a:rPr lang="en-US" sz="1300" b="1" cap="all" dirty="0">
                <a:solidFill>
                  <a:prstClr val="black"/>
                </a:solidFill>
                <a:latin typeface="Calibri" panose="020F0502020204030204" pitchFamily="34" charset="0"/>
                <a:cs typeface="Calibri" panose="020F0502020204030204" pitchFamily="34" charset="0"/>
              </a:rPr>
              <a:t>Tiera </a:t>
            </a:r>
            <a:r>
              <a:rPr lang="en-US" sz="1300" b="1" cap="all" dirty="0" err="1">
                <a:solidFill>
                  <a:prstClr val="black"/>
                </a:solidFill>
                <a:latin typeface="Calibri" panose="020F0502020204030204" pitchFamily="34" charset="0"/>
                <a:cs typeface="Calibri" panose="020F0502020204030204" pitchFamily="34" charset="0"/>
              </a:rPr>
              <a:t>greene</a:t>
            </a:r>
            <a:r>
              <a:rPr lang="en-US" sz="1300" b="1" cap="all" dirty="0">
                <a:solidFill>
                  <a:prstClr val="black"/>
                </a:solidFill>
                <a:latin typeface="Calibri" panose="020F0502020204030204" pitchFamily="34" charset="0"/>
                <a:cs typeface="Calibri" panose="020F0502020204030204" pitchFamily="34" charset="0"/>
              </a:rPr>
              <a:t> </a:t>
            </a:r>
            <a:r>
              <a:rPr lang="en-US" sz="1300" cap="all" dirty="0">
                <a:solidFill>
                  <a:prstClr val="black"/>
                </a:solidFill>
                <a:latin typeface="Calibri" panose="020F0502020204030204" pitchFamily="34" charset="0"/>
                <a:cs typeface="Calibri" panose="020F0502020204030204" pitchFamily="34" charset="0"/>
              </a:rPr>
              <a:t>- </a:t>
            </a:r>
            <a:r>
              <a:rPr lang="en-US" sz="1300" dirty="0">
                <a:solidFill>
                  <a:prstClr val="black"/>
                </a:solidFill>
                <a:latin typeface="Calibri" panose="020F0502020204030204" pitchFamily="34" charset="0"/>
                <a:cs typeface="Calibri" panose="020F0502020204030204" pitchFamily="34" charset="0"/>
              </a:rPr>
              <a:t>Diversity Dialog Program (DDP)</a:t>
            </a:r>
          </a:p>
          <a:p>
            <a:pPr lvl="1" defTabSz="342900">
              <a:spcAft>
                <a:spcPts val="1350"/>
              </a:spcAft>
              <a:buClrTx/>
              <a:buSzPct val="100000"/>
              <a:buFont typeface="Arial" panose="020B0604020202020204" pitchFamily="34" charset="0"/>
              <a:buChar char="•"/>
            </a:pPr>
            <a:r>
              <a:rPr lang="en-US" sz="1300" b="1" cap="all" dirty="0">
                <a:solidFill>
                  <a:prstClr val="black"/>
                </a:solidFill>
                <a:latin typeface="Calibri" panose="020F0502020204030204" pitchFamily="34" charset="0"/>
                <a:cs typeface="Calibri" panose="020F0502020204030204" pitchFamily="34" charset="0"/>
              </a:rPr>
              <a:t>Forestine Robinson</a:t>
            </a:r>
            <a:r>
              <a:rPr lang="en-US" sz="1300" dirty="0">
                <a:solidFill>
                  <a:prstClr val="black"/>
                </a:solidFill>
                <a:latin typeface="Calibri" panose="020F0502020204030204" pitchFamily="34" charset="0"/>
                <a:cs typeface="Calibri" panose="020F0502020204030204" pitchFamily="34" charset="0"/>
              </a:rPr>
              <a:t> – Women’s Employee Resource Group and Network (WEN), Diversity Dialog Program (DDP) Facilitator</a:t>
            </a:r>
          </a:p>
          <a:p>
            <a:pPr lvl="1" defTabSz="342900">
              <a:spcAft>
                <a:spcPts val="1350"/>
              </a:spcAft>
              <a:buClrTx/>
              <a:buSzPct val="100000"/>
              <a:buFont typeface="Arial" panose="020B0604020202020204" pitchFamily="34" charset="0"/>
              <a:buChar char="•"/>
            </a:pPr>
            <a:r>
              <a:rPr lang="en-US" sz="1300" b="1" cap="all" dirty="0">
                <a:solidFill>
                  <a:prstClr val="black"/>
                </a:solidFill>
                <a:latin typeface="Calibri" panose="020F0502020204030204" pitchFamily="34" charset="0"/>
                <a:cs typeface="Calibri" panose="020F0502020204030204" pitchFamily="34" charset="0"/>
              </a:rPr>
              <a:t>Monica Allen</a:t>
            </a:r>
            <a:r>
              <a:rPr lang="en-US" sz="1300" b="1" dirty="0">
                <a:solidFill>
                  <a:prstClr val="black"/>
                </a:solidFill>
                <a:latin typeface="Calibri" panose="020F0502020204030204" pitchFamily="34" charset="0"/>
                <a:cs typeface="Calibri" panose="020F0502020204030204" pitchFamily="34" charset="0"/>
              </a:rPr>
              <a:t> </a:t>
            </a:r>
            <a:r>
              <a:rPr lang="en-US" sz="1300" dirty="0">
                <a:solidFill>
                  <a:prstClr val="black"/>
                </a:solidFill>
                <a:latin typeface="Calibri" panose="020F0502020204030204" pitchFamily="34" charset="0"/>
                <a:cs typeface="Calibri" panose="020F0502020204030204" pitchFamily="34" charset="0"/>
              </a:rPr>
              <a:t>– Women’s Employee Resource Group and Network (WEN), Diversity Dialog Program (DDP) Facilitator, GSFC Anti-Harassment Coordinator, Management Operations Directorate Diversity and Inclusion (MODDI) Committee</a:t>
            </a:r>
          </a:p>
          <a:p>
            <a:pPr lvl="1" defTabSz="342900">
              <a:spcAft>
                <a:spcPts val="1350"/>
              </a:spcAft>
              <a:buClrTx/>
              <a:buSzPct val="100000"/>
              <a:buFont typeface="Arial" panose="020B0604020202020204" pitchFamily="34" charset="0"/>
              <a:buChar char="•"/>
            </a:pPr>
            <a:endParaRPr lang="en-US" sz="1200" dirty="0">
              <a:solidFill>
                <a:prstClr val="black"/>
              </a:solidFill>
              <a:latin typeface="Calibri" panose="020F0502020204030204" pitchFamily="34" charset="0"/>
              <a:cs typeface="Calibri" panose="020F0502020204030204" pitchFamily="34" charset="0"/>
            </a:endParaRPr>
          </a:p>
          <a:p>
            <a:pPr lvl="1" defTabSz="342900">
              <a:spcAft>
                <a:spcPts val="1350"/>
              </a:spcAft>
              <a:buClrTx/>
              <a:buFont typeface="Arial" panose="020B0604020202020204" pitchFamily="34" charset="0"/>
              <a:buChar char="•"/>
            </a:pPr>
            <a:endParaRPr lang="en-US" sz="1350" dirty="0">
              <a:solidFill>
                <a:prstClr val="black"/>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3E70C057-D164-4247-B64E-F1C61100E314}"/>
              </a:ext>
            </a:extLst>
          </p:cNvPr>
          <p:cNvSpPr/>
          <p:nvPr/>
        </p:nvSpPr>
        <p:spPr>
          <a:xfrm>
            <a:off x="1314451" y="1219201"/>
            <a:ext cx="6493668" cy="761999"/>
          </a:xfrm>
          <a:prstGeom prst="rect">
            <a:avLst/>
          </a:prstGeom>
          <a:solidFill>
            <a:srgbClr val="C4BD97">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2400" dirty="0">
                <a:solidFill>
                  <a:prstClr val="black"/>
                </a:solidFill>
                <a:latin typeface="Calibri" panose="020F0502020204030204" pitchFamily="34" charset="0"/>
                <a:cs typeface="Calibri" panose="020F0502020204030204" pitchFamily="34" charset="0"/>
              </a:rPr>
              <a:t>DDP and Code 170/200 DEIA MODDI Committee</a:t>
            </a:r>
          </a:p>
        </p:txBody>
      </p:sp>
    </p:spTree>
    <p:extLst>
      <p:ext uri="{BB962C8B-B14F-4D97-AF65-F5344CB8AC3E}">
        <p14:creationId xmlns:p14="http://schemas.microsoft.com/office/powerpoint/2010/main" val="2774578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141C08C-B12C-44A4-AA48-B22506C3BC06}"/>
              </a:ext>
            </a:extLst>
          </p:cNvPr>
          <p:cNvSpPr/>
          <p:nvPr/>
        </p:nvSpPr>
        <p:spPr>
          <a:xfrm>
            <a:off x="762000" y="1937097"/>
            <a:ext cx="7620000" cy="761997"/>
          </a:xfrm>
          <a:prstGeom prst="rect">
            <a:avLst/>
          </a:prstGeom>
          <a:solidFill>
            <a:srgbClr val="C4BD97">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libri" panose="020F0502020204030204" pitchFamily="34" charset="0"/>
                <a:cs typeface="Calibri" panose="020F0502020204030204" pitchFamily="34" charset="0"/>
              </a:rPr>
              <a:t>Special thank you to the Code 170 Holiday Planning Team “Let’s Mingle and Jingle”!</a:t>
            </a:r>
          </a:p>
        </p:txBody>
      </p:sp>
      <p:sp>
        <p:nvSpPr>
          <p:cNvPr id="5" name="Rectangle 5">
            <a:extLst>
              <a:ext uri="{FF2B5EF4-FFF2-40B4-BE49-F238E27FC236}">
                <a16:creationId xmlns:a16="http://schemas.microsoft.com/office/drawing/2014/main" id="{E8E1BB88-325A-4B66-85CD-AC75EE8FFB62}"/>
              </a:ext>
            </a:extLst>
          </p:cNvPr>
          <p:cNvSpPr>
            <a:spLocks noChangeArrowheads="1"/>
          </p:cNvSpPr>
          <p:nvPr/>
        </p:nvSpPr>
        <p:spPr bwMode="auto">
          <a:xfrm>
            <a:off x="161829" y="69306"/>
            <a:ext cx="8982171" cy="917764"/>
          </a:xfrm>
          <a:prstGeom prst="rect">
            <a:avLst/>
          </a:prstGeom>
          <a:noFill/>
          <a:ln w="9525">
            <a:noFill/>
            <a:miter lim="800000"/>
            <a:headEnd/>
            <a:tailEnd/>
          </a:ln>
        </p:spPr>
        <p:txBody>
          <a:bodyPr lIns="0" tIns="0" rIns="0" bIns="0" anchor="ctr"/>
          <a:lstStyle/>
          <a:p>
            <a:pPr lvl="0" algn="ctr" eaLnBrk="1" hangingPunct="1">
              <a:spcAft>
                <a:spcPts val="1800"/>
              </a:spcAft>
            </a:pPr>
            <a:r>
              <a:rPr lang="en-US" sz="3400" b="1" cap="all" normalizeH="1" dirty="0">
                <a:solidFill>
                  <a:srgbClr val="663300"/>
                </a:solidFill>
                <a:latin typeface="Calibri" panose="020F0502020204030204" pitchFamily="34" charset="0"/>
                <a:cs typeface="Calibri" panose="020F0502020204030204" pitchFamily="34" charset="0"/>
              </a:rPr>
              <a:t>Workplace Climate Initiatives</a:t>
            </a:r>
            <a:endParaRPr kumimoji="0" lang="en-US" sz="3400" b="1" i="0" u="none" strike="noStrike" kern="1200" cap="all" spc="0" normalizeH="1" baseline="0" noProof="0" dirty="0">
              <a:ln>
                <a:noFill/>
              </a:ln>
              <a:solidFill>
                <a:srgbClr val="663300"/>
              </a:solidFill>
              <a:effectLst/>
              <a:uLnTx/>
              <a:uFillTx/>
              <a:latin typeface="Calibri" panose="020F0502020204030204" pitchFamily="34" charset="0"/>
              <a:ea typeface="+mn-ea"/>
              <a:cs typeface="Calibri" panose="020F0502020204030204" pitchFamily="34" charset="0"/>
            </a:endParaRPr>
          </a:p>
        </p:txBody>
      </p:sp>
      <p:sp>
        <p:nvSpPr>
          <p:cNvPr id="6" name="Content Placeholder 3">
            <a:extLst>
              <a:ext uri="{FF2B5EF4-FFF2-40B4-BE49-F238E27FC236}">
                <a16:creationId xmlns:a16="http://schemas.microsoft.com/office/drawing/2014/main" id="{B9CF6909-1714-4EB5-8A6D-58DE0B509F3E}"/>
              </a:ext>
            </a:extLst>
          </p:cNvPr>
          <p:cNvSpPr txBox="1">
            <a:spLocks/>
          </p:cNvSpPr>
          <p:nvPr/>
        </p:nvSpPr>
        <p:spPr>
          <a:xfrm flipV="1">
            <a:off x="0" y="4651731"/>
            <a:ext cx="8763000" cy="758468"/>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65760" lvl="1" indent="0" fontAlgn="auto">
              <a:spcAft>
                <a:spcPts val="1800"/>
              </a:spcAft>
              <a:buClrTx/>
              <a:buNone/>
            </a:pPr>
            <a:endParaRPr lang="en-US" sz="1800" dirty="0">
              <a:latin typeface="Calibri" panose="020F0502020204030204" pitchFamily="34" charset="0"/>
              <a:cs typeface="Calibri" panose="020F0502020204030204" pitchFamily="34" charset="0"/>
            </a:endParaRPr>
          </a:p>
        </p:txBody>
      </p:sp>
      <p:sp>
        <p:nvSpPr>
          <p:cNvPr id="11" name="Content Placeholder 3">
            <a:extLst>
              <a:ext uri="{FF2B5EF4-FFF2-40B4-BE49-F238E27FC236}">
                <a16:creationId xmlns:a16="http://schemas.microsoft.com/office/drawing/2014/main" id="{53E32356-771A-4B31-99A7-0A8006FAC84E}"/>
              </a:ext>
            </a:extLst>
          </p:cNvPr>
          <p:cNvSpPr txBox="1">
            <a:spLocks/>
          </p:cNvSpPr>
          <p:nvPr/>
        </p:nvSpPr>
        <p:spPr>
          <a:xfrm>
            <a:off x="1304925" y="5105397"/>
            <a:ext cx="7458075" cy="914397"/>
          </a:xfrm>
          <a:prstGeom prst="rect">
            <a:avLst/>
          </a:prstGeom>
        </p:spPr>
        <p:txBody>
          <a:bodyPr lIns="0" tIns="0" rIns="0" bIns="0">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fontAlgn="auto">
              <a:spcAft>
                <a:spcPts val="300"/>
              </a:spcAft>
              <a:buClrTx/>
              <a:buSzPct val="100000"/>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p>
            <a:pPr lvl="1" fontAlgn="auto">
              <a:spcAft>
                <a:spcPts val="300"/>
              </a:spcAft>
              <a:buClrTx/>
              <a:buSzPct val="100000"/>
              <a:buFont typeface="Arial" panose="020B0604020202020204" pitchFamily="34" charset="0"/>
              <a:buChar char="•"/>
            </a:pPr>
            <a:endParaRPr lang="en-US" sz="1050" dirty="0">
              <a:latin typeface="Arial" panose="020B0604020202020204" pitchFamily="34" charset="0"/>
              <a:cs typeface="Arial" panose="020B0604020202020204" pitchFamily="34" charset="0"/>
            </a:endParaRPr>
          </a:p>
          <a:p>
            <a:pPr lvl="1" fontAlgn="auto">
              <a:spcAft>
                <a:spcPts val="300"/>
              </a:spcAft>
              <a:buClrTx/>
              <a:buFont typeface="Arial" panose="020B0604020202020204" pitchFamily="34" charset="0"/>
              <a:buChar char="•"/>
            </a:pPr>
            <a:endParaRPr lang="en-US" sz="1050" dirty="0">
              <a:latin typeface="Arial" panose="020B0604020202020204" pitchFamily="34" charset="0"/>
              <a:cs typeface="Arial" panose="020B0604020202020204" pitchFamily="34" charset="0"/>
            </a:endParaRPr>
          </a:p>
          <a:p>
            <a:pPr lvl="1" fontAlgn="auto">
              <a:spcAft>
                <a:spcPts val="300"/>
              </a:spcAft>
              <a:buClrTx/>
              <a:buFont typeface="Arial" panose="020B0604020202020204" pitchFamily="34" charset="0"/>
              <a:buChar char="•"/>
            </a:pPr>
            <a:endParaRPr lang="en-US" sz="1050" dirty="0">
              <a:latin typeface="Arial" panose="020B0604020202020204" pitchFamily="34" charset="0"/>
              <a:cs typeface="Arial" panose="020B0604020202020204" pitchFamily="34" charset="0"/>
            </a:endParaRPr>
          </a:p>
          <a:p>
            <a:pPr marL="0" indent="0" fontAlgn="auto">
              <a:spcAft>
                <a:spcPts val="300"/>
              </a:spcAft>
              <a:buClrTx/>
              <a:buNone/>
            </a:pPr>
            <a:r>
              <a:rPr lang="en-US" sz="1050" dirty="0">
                <a:latin typeface="Arial" panose="020B0604020202020204" pitchFamily="34" charset="0"/>
                <a:cs typeface="Arial" panose="020B0604020202020204" pitchFamily="34" charset="0"/>
              </a:rPr>
              <a:t>C</a:t>
            </a:r>
          </a:p>
        </p:txBody>
      </p:sp>
      <p:sp>
        <p:nvSpPr>
          <p:cNvPr id="12" name="Content Placeholder 3">
            <a:extLst>
              <a:ext uri="{FF2B5EF4-FFF2-40B4-BE49-F238E27FC236}">
                <a16:creationId xmlns:a16="http://schemas.microsoft.com/office/drawing/2014/main" id="{93EA3E97-8499-4298-B1FB-EF10D15DFC22}"/>
              </a:ext>
            </a:extLst>
          </p:cNvPr>
          <p:cNvSpPr txBox="1">
            <a:spLocks/>
          </p:cNvSpPr>
          <p:nvPr/>
        </p:nvSpPr>
        <p:spPr>
          <a:xfrm>
            <a:off x="0" y="1002193"/>
            <a:ext cx="8763000" cy="638585"/>
          </a:xfrm>
          <a:prstGeom prst="rect">
            <a:avLst/>
          </a:prstGeom>
        </p:spPr>
        <p:txBody>
          <a:bodyPr>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685800" lvl="2" indent="0" algn="ctr">
              <a:buClrTx/>
              <a:buSzPct val="100000"/>
              <a:buNone/>
            </a:pPr>
            <a:r>
              <a:rPr lang="en-US" sz="2400" dirty="0">
                <a:latin typeface="Calibri" panose="020F0502020204030204" pitchFamily="34" charset="0"/>
                <a:cs typeface="Calibri" panose="020F0502020204030204" pitchFamily="34" charset="0"/>
              </a:rPr>
              <a:t>EOY Recognition Social held on October 26, 2022.  Virtual event with WFF on November 16, 2022.</a:t>
            </a:r>
          </a:p>
          <a:p>
            <a:pPr lvl="2">
              <a:buClrTx/>
              <a:buSzPct val="1000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lvl="2">
              <a:buClrTx/>
              <a:buSzPct val="1000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
        <p:nvSpPr>
          <p:cNvPr id="17" name="Content Placeholder 3">
            <a:extLst>
              <a:ext uri="{FF2B5EF4-FFF2-40B4-BE49-F238E27FC236}">
                <a16:creationId xmlns:a16="http://schemas.microsoft.com/office/drawing/2014/main" id="{B7D3B3A1-B3C1-493E-B16B-E0AB128DB9E4}"/>
              </a:ext>
            </a:extLst>
          </p:cNvPr>
          <p:cNvSpPr txBox="1">
            <a:spLocks/>
          </p:cNvSpPr>
          <p:nvPr/>
        </p:nvSpPr>
        <p:spPr>
          <a:xfrm>
            <a:off x="685800" y="2995184"/>
            <a:ext cx="4348161" cy="3215521"/>
          </a:xfrm>
          <a:prstGeom prst="rect">
            <a:avLst/>
          </a:prstGeom>
        </p:spPr>
        <p:txBody>
          <a:bodyPr lIns="0" tIns="0" rIns="0" bIns="0">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marR="0" indent="0">
              <a:spcBef>
                <a:spcPts val="0"/>
              </a:spcBef>
              <a:spcAft>
                <a:spcPts val="0"/>
              </a:spcAft>
              <a:buNone/>
            </a:pPr>
            <a:r>
              <a:rPr lang="en-US" sz="1400" dirty="0">
                <a:effectLst/>
                <a:latin typeface="Calibri" panose="020F0502020204030204" pitchFamily="34" charset="0"/>
                <a:ea typeface="Calibri" panose="020F0502020204030204" pitchFamily="34" charset="0"/>
              </a:rPr>
              <a:t>Carlos McKenzie 176</a:t>
            </a:r>
          </a:p>
          <a:p>
            <a:pPr marL="0" marR="0" indent="0">
              <a:spcBef>
                <a:spcPts val="0"/>
              </a:spcBef>
              <a:spcAft>
                <a:spcPts val="0"/>
              </a:spcAft>
              <a:buNone/>
            </a:pPr>
            <a:r>
              <a:rPr lang="en-US" sz="1400" dirty="0">
                <a:effectLst/>
                <a:latin typeface="Calibri" panose="020F0502020204030204" pitchFamily="34" charset="0"/>
                <a:ea typeface="Calibri" panose="020F0502020204030204" pitchFamily="34" charset="0"/>
              </a:rPr>
              <a:t>Sherika Wilson 176</a:t>
            </a:r>
          </a:p>
          <a:p>
            <a:pPr marL="0" marR="0" indent="0">
              <a:spcBef>
                <a:spcPts val="0"/>
              </a:spcBef>
              <a:spcAft>
                <a:spcPts val="0"/>
              </a:spcAft>
              <a:buNone/>
            </a:pPr>
            <a:r>
              <a:rPr lang="en-US" sz="1400" dirty="0">
                <a:effectLst/>
                <a:latin typeface="Calibri" panose="020F0502020204030204" pitchFamily="34" charset="0"/>
                <a:ea typeface="Calibri" panose="020F0502020204030204" pitchFamily="34" charset="0"/>
              </a:rPr>
              <a:t>Denise Byrd 176</a:t>
            </a:r>
          </a:p>
          <a:p>
            <a:pPr marL="0" marR="0" indent="0">
              <a:spcBef>
                <a:spcPts val="0"/>
              </a:spcBef>
              <a:spcAft>
                <a:spcPts val="0"/>
              </a:spcAft>
              <a:buNone/>
            </a:pPr>
            <a:r>
              <a:rPr lang="en-US" sz="1400" dirty="0">
                <a:effectLst/>
                <a:latin typeface="Calibri" panose="020F0502020204030204" pitchFamily="34" charset="0"/>
                <a:ea typeface="Calibri" panose="020F0502020204030204" pitchFamily="34" charset="0"/>
              </a:rPr>
              <a:t>Dean, Genia 171</a:t>
            </a:r>
          </a:p>
          <a:p>
            <a:pPr marL="0" marR="0" indent="0">
              <a:spcBef>
                <a:spcPts val="0"/>
              </a:spcBef>
              <a:spcAft>
                <a:spcPts val="0"/>
              </a:spcAft>
              <a:buNone/>
            </a:pPr>
            <a:r>
              <a:rPr lang="en-US" sz="1400" dirty="0">
                <a:effectLst/>
                <a:latin typeface="Calibri" panose="020F0502020204030204" pitchFamily="34" charset="0"/>
                <a:ea typeface="Calibri" panose="020F0502020204030204" pitchFamily="34" charset="0"/>
              </a:rPr>
              <a:t>Washington, Eboni 175 </a:t>
            </a:r>
          </a:p>
          <a:p>
            <a:pPr marL="0" marR="0" indent="0">
              <a:spcBef>
                <a:spcPts val="0"/>
              </a:spcBef>
              <a:spcAft>
                <a:spcPts val="0"/>
              </a:spcAft>
              <a:buNone/>
            </a:pPr>
            <a:r>
              <a:rPr lang="en-US" sz="1400" dirty="0">
                <a:effectLst/>
                <a:latin typeface="Calibri" panose="020F0502020204030204" pitchFamily="34" charset="0"/>
                <a:ea typeface="Calibri" panose="020F0502020204030204" pitchFamily="34" charset="0"/>
              </a:rPr>
              <a:t>Hart, Russellyn 173</a:t>
            </a:r>
          </a:p>
          <a:p>
            <a:pPr marL="0" indent="0">
              <a:buNone/>
            </a:pPr>
            <a:endParaRPr lang="en-US" sz="1200" dirty="0">
              <a:latin typeface="Arial" panose="020B0604020202020204" pitchFamily="34" charset="0"/>
              <a:cs typeface="Arial" panose="020B0604020202020204" pitchFamily="34" charset="0"/>
            </a:endParaRPr>
          </a:p>
          <a:p>
            <a:pPr marL="594360" lvl="2" indent="0" fontAlgn="auto">
              <a:spcAft>
                <a:spcPts val="300"/>
              </a:spcAft>
              <a:buClrTx/>
              <a:buSzPct val="100000"/>
              <a:buNone/>
            </a:pPr>
            <a:r>
              <a:rPr lang="en-US" sz="1200" dirty="0">
                <a:solidFill>
                  <a:srgbClr val="C00000"/>
                </a:solidFill>
                <a:latin typeface="Arial" panose="020B0604020202020204" pitchFamily="34" charset="0"/>
                <a:cs typeface="Arial" panose="020B0604020202020204" pitchFamily="34" charset="0"/>
              </a:rPr>
              <a:t>		</a:t>
            </a:r>
            <a:endParaRPr lang="en-US" sz="900" dirty="0">
              <a:solidFill>
                <a:srgbClr val="C00000"/>
              </a:solidFill>
              <a:latin typeface="Arial" panose="020B0604020202020204" pitchFamily="34" charset="0"/>
              <a:cs typeface="Arial" panose="020B0604020202020204" pitchFamily="34" charset="0"/>
            </a:endParaRPr>
          </a:p>
          <a:p>
            <a:pPr lvl="1" fontAlgn="auto">
              <a:spcAft>
                <a:spcPts val="300"/>
              </a:spcAft>
              <a:buClrTx/>
              <a:buSzPct val="100000"/>
              <a:buFont typeface="Arial" panose="020B0604020202020204" pitchFamily="34" charset="0"/>
              <a:buChar char="•"/>
            </a:pPr>
            <a:endParaRPr lang="en-US" sz="1050" dirty="0">
              <a:solidFill>
                <a:srgbClr val="C00000"/>
              </a:solidFill>
              <a:latin typeface="Arial" panose="020B0604020202020204" pitchFamily="34" charset="0"/>
              <a:cs typeface="Arial" panose="020B0604020202020204" pitchFamily="34" charset="0"/>
            </a:endParaRPr>
          </a:p>
          <a:p>
            <a:pPr>
              <a:spcAft>
                <a:spcPts val="300"/>
              </a:spcAft>
              <a:buClrTx/>
              <a:buFont typeface="Arial" panose="020B0604020202020204" pitchFamily="34" charset="0"/>
              <a:buChar char="•"/>
            </a:pPr>
            <a:endParaRPr lang="en-US" sz="2400" dirty="0">
              <a:solidFill>
                <a:srgbClr val="C00000"/>
              </a:solidFill>
              <a:latin typeface="Arial" panose="020B0604020202020204" pitchFamily="34" charset="0"/>
              <a:cs typeface="Arial" panose="020B0604020202020204" pitchFamily="34" charset="0"/>
            </a:endParaRPr>
          </a:p>
          <a:p>
            <a:pPr lvl="1" fontAlgn="auto">
              <a:spcAft>
                <a:spcPts val="300"/>
              </a:spcAft>
              <a:buClrTx/>
              <a:buFont typeface="Arial" panose="020B0604020202020204" pitchFamily="34" charset="0"/>
              <a:buChar char="•"/>
            </a:pPr>
            <a:endParaRPr lang="en-US" sz="1050" dirty="0">
              <a:solidFill>
                <a:srgbClr val="C00000"/>
              </a:solidFill>
              <a:latin typeface="Arial" panose="020B0604020202020204" pitchFamily="34" charset="0"/>
              <a:cs typeface="Arial" panose="020B0604020202020204" pitchFamily="34" charset="0"/>
            </a:endParaRPr>
          </a:p>
          <a:p>
            <a:pPr fontAlgn="auto">
              <a:spcAft>
                <a:spcPts val="300"/>
              </a:spcAft>
              <a:buClrTx/>
              <a:buFont typeface="Arial" panose="020B0604020202020204" pitchFamily="34" charset="0"/>
              <a:buChar char="•"/>
            </a:pPr>
            <a:endParaRPr lang="en-US" sz="1050" dirty="0">
              <a:solidFill>
                <a:srgbClr val="C00000"/>
              </a:solidFill>
              <a:latin typeface="Arial" panose="020B0604020202020204" pitchFamily="34" charset="0"/>
              <a:cs typeface="Arial" panose="020B0604020202020204" pitchFamily="34" charset="0"/>
            </a:endParaRPr>
          </a:p>
        </p:txBody>
      </p:sp>
      <p:sp>
        <p:nvSpPr>
          <p:cNvPr id="18" name="Content Placeholder 3">
            <a:extLst>
              <a:ext uri="{FF2B5EF4-FFF2-40B4-BE49-F238E27FC236}">
                <a16:creationId xmlns:a16="http://schemas.microsoft.com/office/drawing/2014/main" id="{9F5155D6-C096-4EEB-ADAD-34A044905DC4}"/>
              </a:ext>
            </a:extLst>
          </p:cNvPr>
          <p:cNvSpPr txBox="1">
            <a:spLocks/>
          </p:cNvSpPr>
          <p:nvPr/>
        </p:nvSpPr>
        <p:spPr>
          <a:xfrm>
            <a:off x="2609849" y="2995184"/>
            <a:ext cx="5033963" cy="914397"/>
          </a:xfrm>
          <a:prstGeom prst="rect">
            <a:avLst/>
          </a:prstGeom>
        </p:spPr>
        <p:txBody>
          <a:bodyPr lIns="0" tIns="0" rIns="0" bIns="0">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marR="0" indent="0">
              <a:spcBef>
                <a:spcPts val="0"/>
              </a:spcBef>
              <a:spcAft>
                <a:spcPts val="0"/>
              </a:spcAft>
              <a:buNone/>
            </a:pPr>
            <a:r>
              <a:rPr lang="en-US" sz="1400" dirty="0">
                <a:effectLst/>
                <a:latin typeface="Calibri" panose="020F0502020204030204" pitchFamily="34" charset="0"/>
                <a:ea typeface="Calibri" panose="020F0502020204030204" pitchFamily="34" charset="0"/>
              </a:rPr>
              <a:t>Mccree, Janicea L. 174 </a:t>
            </a:r>
          </a:p>
          <a:p>
            <a:pPr marL="0" marR="0" indent="0">
              <a:spcBef>
                <a:spcPts val="0"/>
              </a:spcBef>
              <a:spcAft>
                <a:spcPts val="0"/>
              </a:spcAft>
              <a:buNone/>
            </a:pPr>
            <a:r>
              <a:rPr lang="en-US" sz="1400" dirty="0">
                <a:effectLst/>
                <a:latin typeface="Calibri" panose="020F0502020204030204" pitchFamily="34" charset="0"/>
                <a:ea typeface="Calibri" panose="020F0502020204030204" pitchFamily="34" charset="0"/>
              </a:rPr>
              <a:t>Willingham, Keisha 173 </a:t>
            </a:r>
          </a:p>
          <a:p>
            <a:pPr marL="0" marR="0" indent="0">
              <a:spcBef>
                <a:spcPts val="0"/>
              </a:spcBef>
              <a:spcAft>
                <a:spcPts val="0"/>
              </a:spcAft>
              <a:buNone/>
            </a:pPr>
            <a:r>
              <a:rPr lang="en-US" sz="1400" dirty="0">
                <a:effectLst/>
                <a:latin typeface="Calibri" panose="020F0502020204030204" pitchFamily="34" charset="0"/>
                <a:ea typeface="Calibri" panose="020F0502020204030204" pitchFamily="34" charset="0"/>
              </a:rPr>
              <a:t>David Boon 174</a:t>
            </a:r>
          </a:p>
          <a:p>
            <a:pPr marL="0" marR="0" indent="0">
              <a:spcBef>
                <a:spcPts val="0"/>
              </a:spcBef>
              <a:spcAft>
                <a:spcPts val="0"/>
              </a:spcAft>
              <a:buNone/>
            </a:pPr>
            <a:r>
              <a:rPr lang="en-US" sz="1400" dirty="0">
                <a:effectLst/>
                <a:latin typeface="Calibri" panose="020F0502020204030204" pitchFamily="34" charset="0"/>
                <a:ea typeface="Calibri" panose="020F0502020204030204" pitchFamily="34" charset="0"/>
              </a:rPr>
              <a:t>Delaney, Michelle 174</a:t>
            </a:r>
          </a:p>
          <a:p>
            <a:pPr marL="0" marR="0" indent="0">
              <a:spcBef>
                <a:spcPts val="0"/>
              </a:spcBef>
              <a:spcAft>
                <a:spcPts val="0"/>
              </a:spcAft>
              <a:buNone/>
            </a:pPr>
            <a:r>
              <a:rPr lang="en-US" sz="1400" dirty="0">
                <a:latin typeface="Calibri" panose="020F0502020204030204" pitchFamily="34" charset="0"/>
                <a:ea typeface="Calibri" panose="020F0502020204030204" pitchFamily="34" charset="0"/>
              </a:rPr>
              <a:t>Harris, Alexis 178</a:t>
            </a:r>
            <a:endParaRPr lang="en-US" sz="1400" dirty="0">
              <a:effectLst/>
              <a:latin typeface="Calibri" panose="020F0502020204030204" pitchFamily="34" charset="0"/>
              <a:ea typeface="Calibri" panose="020F0502020204030204" pitchFamily="34" charset="0"/>
            </a:endParaRPr>
          </a:p>
          <a:p>
            <a:pPr marL="594360" lvl="2" indent="0" fontAlgn="auto">
              <a:spcAft>
                <a:spcPts val="300"/>
              </a:spcAft>
              <a:buClrTx/>
              <a:buSzPct val="100000"/>
              <a:buNone/>
            </a:pPr>
            <a:r>
              <a:rPr lang="en-US" sz="1200" dirty="0">
                <a:solidFill>
                  <a:srgbClr val="C00000"/>
                </a:solidFill>
                <a:latin typeface="Arial" panose="020B0604020202020204" pitchFamily="34" charset="0"/>
                <a:cs typeface="Arial" panose="020B0604020202020204" pitchFamily="34" charset="0"/>
              </a:rPr>
              <a:t>		</a:t>
            </a:r>
            <a:endParaRPr lang="en-US" sz="900" dirty="0">
              <a:solidFill>
                <a:srgbClr val="C00000"/>
              </a:solidFill>
              <a:latin typeface="Arial" panose="020B0604020202020204" pitchFamily="34" charset="0"/>
              <a:cs typeface="Arial" panose="020B0604020202020204" pitchFamily="34" charset="0"/>
            </a:endParaRPr>
          </a:p>
          <a:p>
            <a:pPr lvl="1" fontAlgn="auto">
              <a:spcAft>
                <a:spcPts val="300"/>
              </a:spcAft>
              <a:buClrTx/>
              <a:buSzPct val="100000"/>
              <a:buFont typeface="Arial" panose="020B0604020202020204" pitchFamily="34" charset="0"/>
              <a:buChar char="•"/>
            </a:pPr>
            <a:endParaRPr lang="en-US" sz="1050" dirty="0">
              <a:solidFill>
                <a:srgbClr val="C00000"/>
              </a:solidFill>
              <a:latin typeface="Arial" panose="020B0604020202020204" pitchFamily="34" charset="0"/>
              <a:cs typeface="Arial" panose="020B0604020202020204" pitchFamily="34" charset="0"/>
            </a:endParaRPr>
          </a:p>
          <a:p>
            <a:pPr lvl="1" fontAlgn="auto">
              <a:spcAft>
                <a:spcPts val="300"/>
              </a:spcAft>
              <a:buClrTx/>
              <a:buFont typeface="Arial" panose="020B0604020202020204" pitchFamily="34" charset="0"/>
              <a:buChar char="•"/>
            </a:pPr>
            <a:endParaRPr lang="en-US" sz="1050" dirty="0">
              <a:solidFill>
                <a:srgbClr val="C00000"/>
              </a:solidFill>
              <a:latin typeface="Arial" panose="020B0604020202020204" pitchFamily="34" charset="0"/>
              <a:cs typeface="Arial" panose="020B0604020202020204" pitchFamily="34" charset="0"/>
            </a:endParaRPr>
          </a:p>
          <a:p>
            <a:pPr lvl="1" fontAlgn="auto">
              <a:spcAft>
                <a:spcPts val="300"/>
              </a:spcAft>
              <a:buClrTx/>
              <a:buFont typeface="Arial" panose="020B0604020202020204" pitchFamily="34" charset="0"/>
              <a:buChar char="•"/>
            </a:pPr>
            <a:endParaRPr lang="en-US" sz="1050" dirty="0">
              <a:solidFill>
                <a:srgbClr val="C00000"/>
              </a:solidFill>
              <a:latin typeface="Arial" panose="020B0604020202020204" pitchFamily="34" charset="0"/>
              <a:cs typeface="Arial" panose="020B0604020202020204" pitchFamily="34" charset="0"/>
            </a:endParaRPr>
          </a:p>
          <a:p>
            <a:pPr fontAlgn="auto">
              <a:spcAft>
                <a:spcPts val="300"/>
              </a:spcAft>
              <a:buClrTx/>
              <a:buFont typeface="Arial" panose="020B0604020202020204" pitchFamily="34" charset="0"/>
              <a:buChar char="•"/>
            </a:pPr>
            <a:endParaRPr lang="en-US" sz="1050" dirty="0">
              <a:solidFill>
                <a:srgbClr val="C00000"/>
              </a:solidFill>
              <a:latin typeface="Arial" panose="020B0604020202020204" pitchFamily="34" charset="0"/>
              <a:cs typeface="Arial" panose="020B0604020202020204" pitchFamily="34" charset="0"/>
            </a:endParaRPr>
          </a:p>
        </p:txBody>
      </p:sp>
      <p:sp>
        <p:nvSpPr>
          <p:cNvPr id="19" name="Content Placeholder 3">
            <a:extLst>
              <a:ext uri="{FF2B5EF4-FFF2-40B4-BE49-F238E27FC236}">
                <a16:creationId xmlns:a16="http://schemas.microsoft.com/office/drawing/2014/main" id="{185667DC-B743-4A3E-A54C-3E78D6845EF5}"/>
              </a:ext>
            </a:extLst>
          </p:cNvPr>
          <p:cNvSpPr txBox="1">
            <a:spLocks/>
          </p:cNvSpPr>
          <p:nvPr/>
        </p:nvSpPr>
        <p:spPr>
          <a:xfrm>
            <a:off x="4497422" y="3003960"/>
            <a:ext cx="1790701" cy="1124399"/>
          </a:xfrm>
          <a:prstGeom prst="rect">
            <a:avLst/>
          </a:prstGeom>
        </p:spPr>
        <p:txBody>
          <a:bodyPr lIns="0" tIns="0" rIns="0" bIns="0">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marR="0" indent="0">
              <a:spcBef>
                <a:spcPts val="0"/>
              </a:spcBef>
              <a:spcAft>
                <a:spcPts val="0"/>
              </a:spcAft>
              <a:buNone/>
            </a:pPr>
            <a:r>
              <a:rPr lang="en-US" sz="1400" dirty="0">
                <a:effectLst/>
                <a:latin typeface="Calibri" panose="020F0502020204030204" pitchFamily="34" charset="0"/>
                <a:ea typeface="Calibri" panose="020F0502020204030204" pitchFamily="34" charset="0"/>
              </a:rPr>
              <a:t>Tracey Jones 172</a:t>
            </a:r>
          </a:p>
          <a:p>
            <a:pPr marL="0" marR="0" indent="0">
              <a:spcBef>
                <a:spcPts val="0"/>
              </a:spcBef>
              <a:spcAft>
                <a:spcPts val="0"/>
              </a:spcAft>
              <a:buNone/>
            </a:pPr>
            <a:r>
              <a:rPr lang="en-US" sz="1400" dirty="0">
                <a:effectLst/>
                <a:latin typeface="Calibri" panose="020F0502020204030204" pitchFamily="34" charset="0"/>
                <a:ea typeface="Calibri" panose="020F0502020204030204" pitchFamily="34" charset="0"/>
              </a:rPr>
              <a:t>Alisha Mercadante 176</a:t>
            </a:r>
          </a:p>
          <a:p>
            <a:pPr marL="0" marR="0" indent="0">
              <a:spcBef>
                <a:spcPts val="0"/>
              </a:spcBef>
              <a:spcAft>
                <a:spcPts val="0"/>
              </a:spcAft>
              <a:buNone/>
            </a:pPr>
            <a:r>
              <a:rPr lang="en-US" sz="1400" dirty="0">
                <a:effectLst/>
                <a:latin typeface="Calibri" panose="020F0502020204030204" pitchFamily="34" charset="0"/>
                <a:ea typeface="Calibri" panose="020F0502020204030204" pitchFamily="34" charset="0"/>
              </a:rPr>
              <a:t>Gunter, Leigh A. 176 </a:t>
            </a:r>
          </a:p>
          <a:p>
            <a:pPr marL="0" marR="0" indent="0">
              <a:spcBef>
                <a:spcPts val="0"/>
              </a:spcBef>
              <a:spcAft>
                <a:spcPts val="0"/>
              </a:spcAft>
              <a:buNone/>
            </a:pPr>
            <a:r>
              <a:rPr lang="en-US" sz="1400" dirty="0">
                <a:effectLst/>
                <a:latin typeface="Calibri" panose="020F0502020204030204" pitchFamily="34" charset="0"/>
                <a:ea typeface="Calibri" panose="020F0502020204030204" pitchFamily="34" charset="0"/>
              </a:rPr>
              <a:t>Eric Newman 171</a:t>
            </a:r>
          </a:p>
          <a:p>
            <a:pPr marL="0" marR="0" indent="0">
              <a:spcBef>
                <a:spcPts val="0"/>
              </a:spcBef>
              <a:spcAft>
                <a:spcPts val="0"/>
              </a:spcAft>
              <a:buNone/>
            </a:pPr>
            <a:r>
              <a:rPr lang="en-US" sz="1400" dirty="0">
                <a:effectLst/>
                <a:latin typeface="Calibri" panose="020F0502020204030204" pitchFamily="34" charset="0"/>
                <a:ea typeface="Calibri" panose="020F0502020204030204" pitchFamily="34" charset="0"/>
              </a:rPr>
              <a:t>Antwan Reid 176</a:t>
            </a:r>
          </a:p>
        </p:txBody>
      </p:sp>
      <p:sp>
        <p:nvSpPr>
          <p:cNvPr id="13" name="TextBox 12">
            <a:extLst>
              <a:ext uri="{FF2B5EF4-FFF2-40B4-BE49-F238E27FC236}">
                <a16:creationId xmlns:a16="http://schemas.microsoft.com/office/drawing/2014/main" id="{78E4AE13-2672-4BCE-94DC-0368C1C28035}"/>
              </a:ext>
            </a:extLst>
          </p:cNvPr>
          <p:cNvSpPr txBox="1"/>
          <p:nvPr/>
        </p:nvSpPr>
        <p:spPr>
          <a:xfrm>
            <a:off x="6288123" y="3017865"/>
            <a:ext cx="2667000" cy="1384995"/>
          </a:xfrm>
          <a:prstGeom prst="rect">
            <a:avLst/>
          </a:prstGeom>
          <a:noFill/>
        </p:spPr>
        <p:txBody>
          <a:bodyPr wrap="square">
            <a:spAutoFit/>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Martyn, Sholainka O. 179 </a:t>
            </a: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Moore, Wanda B. 177</a:t>
            </a: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Tammy Seidel 172</a:t>
            </a: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Graham, Malika 178 </a:t>
            </a: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Freeman, Nathan A. 178 </a:t>
            </a: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Charis Murray 171</a:t>
            </a:r>
          </a:p>
        </p:txBody>
      </p:sp>
      <p:pic>
        <p:nvPicPr>
          <p:cNvPr id="8" name="Picture 7" descr="A group of people sitting at a table&#10;&#10;Description automatically generated with medium confidence">
            <a:extLst>
              <a:ext uri="{FF2B5EF4-FFF2-40B4-BE49-F238E27FC236}">
                <a16:creationId xmlns:a16="http://schemas.microsoft.com/office/drawing/2014/main" id="{75B1FB94-FD4A-4CCB-881A-2932AE41E2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077" y="4343332"/>
            <a:ext cx="2863997" cy="2438525"/>
          </a:xfrm>
          <a:prstGeom prst="rect">
            <a:avLst/>
          </a:prstGeom>
        </p:spPr>
      </p:pic>
      <p:pic>
        <p:nvPicPr>
          <p:cNvPr id="10" name="Picture 9" descr="A group of people sitting at a table&#10;&#10;Description automatically generated with medium confidence">
            <a:extLst>
              <a:ext uri="{FF2B5EF4-FFF2-40B4-BE49-F238E27FC236}">
                <a16:creationId xmlns:a16="http://schemas.microsoft.com/office/drawing/2014/main" id="{1E9DE10E-62E4-4EC6-B59B-9A43E9A5CE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092" y="4612468"/>
            <a:ext cx="2883048" cy="2013053"/>
          </a:xfrm>
          <a:prstGeom prst="rect">
            <a:avLst/>
          </a:prstGeom>
        </p:spPr>
      </p:pic>
    </p:spTree>
    <p:extLst>
      <p:ext uri="{BB962C8B-B14F-4D97-AF65-F5344CB8AC3E}">
        <p14:creationId xmlns:p14="http://schemas.microsoft.com/office/powerpoint/2010/main" val="3349797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047050E5-2FF8-4BF3-8960-B72A5AAF36BF}"/>
              </a:ext>
            </a:extLst>
          </p:cNvPr>
          <p:cNvSpPr>
            <a:spLocks noChangeArrowheads="1"/>
          </p:cNvSpPr>
          <p:nvPr/>
        </p:nvSpPr>
        <p:spPr bwMode="auto">
          <a:xfrm>
            <a:off x="762000" y="130721"/>
            <a:ext cx="8382000" cy="738179"/>
          </a:xfrm>
          <a:prstGeom prst="rect">
            <a:avLst/>
          </a:prstGeom>
          <a:noFill/>
          <a:ln w="9525">
            <a:noFill/>
            <a:miter lim="800000"/>
            <a:headEnd/>
            <a:tailEnd/>
          </a:ln>
        </p:spPr>
        <p:txBody>
          <a:bodyPr lIns="0" tIns="0" rIns="0" bIns="0" anchor="ctr"/>
          <a:lstStyle/>
          <a:p>
            <a:pPr lvl="0" algn="ctr" eaLnBrk="1" hangingPunct="1">
              <a:spcAft>
                <a:spcPts val="1800"/>
              </a:spcAft>
            </a:pPr>
            <a:r>
              <a:rPr lang="en-US" sz="3200" b="1" cap="all" normalizeH="1" dirty="0">
                <a:solidFill>
                  <a:srgbClr val="663300"/>
                </a:solidFill>
                <a:latin typeface="Calibri" panose="020F0502020204030204" pitchFamily="34" charset="0"/>
                <a:cs typeface="Calibri" panose="020F0502020204030204" pitchFamily="34" charset="0"/>
              </a:rPr>
              <a:t>EVS Program Feedback &amp; Next steps</a:t>
            </a:r>
            <a:endParaRPr kumimoji="0" lang="en-US" sz="3200" b="1" i="0" u="none" strike="noStrike" kern="1200" cap="all" spc="0" normalizeH="1" baseline="0" noProof="0" dirty="0">
              <a:ln>
                <a:noFill/>
              </a:ln>
              <a:solidFill>
                <a:srgbClr val="663300"/>
              </a:solidFill>
              <a:effectLst/>
              <a:uLnTx/>
              <a:uFillTx/>
              <a:latin typeface="Calibri" panose="020F0502020204030204" pitchFamily="34" charset="0"/>
              <a:ea typeface="+mn-ea"/>
              <a:cs typeface="Calibri" panose="020F0502020204030204" pitchFamily="34" charset="0"/>
            </a:endParaRPr>
          </a:p>
        </p:txBody>
      </p:sp>
      <p:sp>
        <p:nvSpPr>
          <p:cNvPr id="2" name="Rectangle 1">
            <a:extLst>
              <a:ext uri="{FF2B5EF4-FFF2-40B4-BE49-F238E27FC236}">
                <a16:creationId xmlns:a16="http://schemas.microsoft.com/office/drawing/2014/main" id="{63E8081A-4123-41F9-946A-B64B5C2AFB5C}"/>
              </a:ext>
            </a:extLst>
          </p:cNvPr>
          <p:cNvSpPr/>
          <p:nvPr/>
        </p:nvSpPr>
        <p:spPr>
          <a:xfrm>
            <a:off x="398272" y="4690287"/>
            <a:ext cx="4402328" cy="800219"/>
          </a:xfrm>
          <a:prstGeom prst="rect">
            <a:avLst/>
          </a:prstGeom>
        </p:spPr>
        <p:txBody>
          <a:bodyPr wrap="square">
            <a:spAutoFit/>
          </a:bodyPr>
          <a:lstStyle/>
          <a:p>
            <a:pPr marL="0" indent="0" fontAlgn="auto">
              <a:spcAft>
                <a:spcPts val="1200"/>
              </a:spcAft>
              <a:buClrTx/>
              <a:buNone/>
            </a:pPr>
            <a:endParaRPr lang="en-US" sz="1800" b="1" dirty="0">
              <a:latin typeface="Calibri" panose="020F0502020204030204" pitchFamily="34" charset="0"/>
              <a:cs typeface="Calibri" panose="020F0502020204030204" pitchFamily="34" charset="0"/>
            </a:endParaRPr>
          </a:p>
          <a:p>
            <a:pPr marL="0" indent="0" fontAlgn="auto">
              <a:spcAft>
                <a:spcPts val="1200"/>
              </a:spcAft>
              <a:buClrTx/>
              <a:buNone/>
            </a:pPr>
            <a:endParaRPr lang="en-US" sz="1800" dirty="0">
              <a:latin typeface="Calibri" panose="020F0502020204030204" pitchFamily="34" charset="0"/>
              <a:cs typeface="Calibri" panose="020F0502020204030204" pitchFamily="34" charset="0"/>
            </a:endParaRPr>
          </a:p>
        </p:txBody>
      </p:sp>
      <p:sp>
        <p:nvSpPr>
          <p:cNvPr id="18" name="Content Placeholder 3">
            <a:extLst>
              <a:ext uri="{FF2B5EF4-FFF2-40B4-BE49-F238E27FC236}">
                <a16:creationId xmlns:a16="http://schemas.microsoft.com/office/drawing/2014/main" id="{7462168D-192C-41C6-8FF9-BDEC001E2AC3}"/>
              </a:ext>
            </a:extLst>
          </p:cNvPr>
          <p:cNvSpPr txBox="1">
            <a:spLocks/>
          </p:cNvSpPr>
          <p:nvPr/>
        </p:nvSpPr>
        <p:spPr>
          <a:xfrm>
            <a:off x="285749" y="4062997"/>
            <a:ext cx="7924800" cy="1388250"/>
          </a:xfrm>
          <a:prstGeom prst="rect">
            <a:avLst/>
          </a:prstGeom>
        </p:spPr>
        <p:txBody>
          <a:bodyPr>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88620" indent="-342900" fontAlgn="auto">
              <a:spcAft>
                <a:spcPts val="0"/>
              </a:spcAft>
              <a:buClrTx/>
              <a:buSzPct val="10000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p:txBody>
      </p:sp>
      <p:sp>
        <p:nvSpPr>
          <p:cNvPr id="19" name="Content Placeholder 3">
            <a:extLst>
              <a:ext uri="{FF2B5EF4-FFF2-40B4-BE49-F238E27FC236}">
                <a16:creationId xmlns:a16="http://schemas.microsoft.com/office/drawing/2014/main" id="{44B637E3-FDA2-4628-BDE5-A84065649E6D}"/>
              </a:ext>
            </a:extLst>
          </p:cNvPr>
          <p:cNvSpPr txBox="1">
            <a:spLocks/>
          </p:cNvSpPr>
          <p:nvPr/>
        </p:nvSpPr>
        <p:spPr>
          <a:xfrm>
            <a:off x="1355857" y="2590800"/>
            <a:ext cx="7639048" cy="792968"/>
          </a:xfrm>
          <a:prstGeom prst="rect">
            <a:avLst/>
          </a:prstGeom>
        </p:spPr>
        <p:txBody>
          <a:bodyPr>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spcBef>
                <a:spcPts val="600"/>
              </a:spcBef>
              <a:buNone/>
            </a:pPr>
            <a:r>
              <a:rPr lang="en-US" sz="2000" b="1" dirty="0">
                <a:solidFill>
                  <a:srgbClr val="006FB7"/>
                </a:solidFill>
                <a:latin typeface="Arial" panose="020B0604020202020204" pitchFamily="34" charset="0"/>
                <a:cs typeface="Arial" panose="020B0604020202020204" pitchFamily="34" charset="0"/>
              </a:rPr>
              <a:t>Code 170 Highest Rated Questions</a:t>
            </a:r>
          </a:p>
        </p:txBody>
      </p:sp>
      <p:pic>
        <p:nvPicPr>
          <p:cNvPr id="4" name="Picture 3">
            <a:extLst>
              <a:ext uri="{FF2B5EF4-FFF2-40B4-BE49-F238E27FC236}">
                <a16:creationId xmlns:a16="http://schemas.microsoft.com/office/drawing/2014/main" id="{85473229-E836-4853-B422-C7DE72DA84D3}"/>
              </a:ext>
            </a:extLst>
          </p:cNvPr>
          <p:cNvPicPr>
            <a:picLocks noChangeAspect="1"/>
          </p:cNvPicPr>
          <p:nvPr/>
        </p:nvPicPr>
        <p:blipFill>
          <a:blip r:embed="rId2"/>
          <a:stretch>
            <a:fillRect/>
          </a:stretch>
        </p:blipFill>
        <p:spPr>
          <a:xfrm>
            <a:off x="924139" y="1094511"/>
            <a:ext cx="8070767" cy="1412118"/>
          </a:xfrm>
          <a:prstGeom prst="rect">
            <a:avLst/>
          </a:prstGeom>
        </p:spPr>
      </p:pic>
      <p:pic>
        <p:nvPicPr>
          <p:cNvPr id="14" name="Picture 13">
            <a:extLst>
              <a:ext uri="{FF2B5EF4-FFF2-40B4-BE49-F238E27FC236}">
                <a16:creationId xmlns:a16="http://schemas.microsoft.com/office/drawing/2014/main" id="{F89B74F3-18CB-40B1-B91F-6886851C032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75918" y="3124201"/>
            <a:ext cx="7818987" cy="2895600"/>
          </a:xfrm>
          <a:prstGeom prst="rect">
            <a:avLst/>
          </a:prstGeom>
        </p:spPr>
      </p:pic>
    </p:spTree>
    <p:extLst>
      <p:ext uri="{BB962C8B-B14F-4D97-AF65-F5344CB8AC3E}">
        <p14:creationId xmlns:p14="http://schemas.microsoft.com/office/powerpoint/2010/main" val="3596234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047050E5-2FF8-4BF3-8960-B72A5AAF36BF}"/>
              </a:ext>
            </a:extLst>
          </p:cNvPr>
          <p:cNvSpPr>
            <a:spLocks noChangeArrowheads="1"/>
          </p:cNvSpPr>
          <p:nvPr/>
        </p:nvSpPr>
        <p:spPr bwMode="auto">
          <a:xfrm>
            <a:off x="161829" y="69306"/>
            <a:ext cx="8982171" cy="738179"/>
          </a:xfrm>
          <a:prstGeom prst="rect">
            <a:avLst/>
          </a:prstGeom>
          <a:noFill/>
          <a:ln w="9525">
            <a:noFill/>
            <a:miter lim="800000"/>
            <a:headEnd/>
            <a:tailEnd/>
          </a:ln>
        </p:spPr>
        <p:txBody>
          <a:bodyPr lIns="0" tIns="0" rIns="0" bIns="0" anchor="ctr"/>
          <a:lstStyle/>
          <a:p>
            <a:pPr lvl="0" algn="ctr" eaLnBrk="1" hangingPunct="1">
              <a:spcAft>
                <a:spcPts val="1800"/>
              </a:spcAft>
            </a:pPr>
            <a:r>
              <a:rPr lang="en-US" sz="3200" b="1" cap="all" normalizeH="1" dirty="0">
                <a:solidFill>
                  <a:srgbClr val="663300"/>
                </a:solidFill>
                <a:latin typeface="Calibri" panose="020F0502020204030204" pitchFamily="34" charset="0"/>
                <a:cs typeface="Calibri" panose="020F0502020204030204" pitchFamily="34" charset="0"/>
              </a:rPr>
              <a:t>EVS Program Feedback &amp; Next steps</a:t>
            </a:r>
          </a:p>
        </p:txBody>
      </p:sp>
      <p:sp>
        <p:nvSpPr>
          <p:cNvPr id="19" name="Content Placeholder 3">
            <a:extLst>
              <a:ext uri="{FF2B5EF4-FFF2-40B4-BE49-F238E27FC236}">
                <a16:creationId xmlns:a16="http://schemas.microsoft.com/office/drawing/2014/main" id="{44B637E3-FDA2-4628-BDE5-A84065649E6D}"/>
              </a:ext>
            </a:extLst>
          </p:cNvPr>
          <p:cNvSpPr txBox="1">
            <a:spLocks/>
          </p:cNvSpPr>
          <p:nvPr/>
        </p:nvSpPr>
        <p:spPr>
          <a:xfrm>
            <a:off x="304800" y="1418793"/>
            <a:ext cx="8553450" cy="867207"/>
          </a:xfrm>
          <a:prstGeom prst="rect">
            <a:avLst/>
          </a:prstGeom>
        </p:spPr>
        <p:txBody>
          <a:bodyPr>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182880" indent="-182880" fontAlgn="auto">
              <a:spcAft>
                <a:spcPts val="0"/>
              </a:spcAft>
              <a:buClrTx/>
              <a:buSzPct val="100000"/>
              <a:buFont typeface="Arial" panose="020B0604020202020204" pitchFamily="34" charset="0"/>
              <a:buChar char="•"/>
            </a:pPr>
            <a:r>
              <a:rPr lang="en-US" sz="1600" dirty="0">
                <a:latin typeface="Calibri" panose="020F0502020204030204" pitchFamily="34" charset="0"/>
                <a:cs typeface="Calibri" panose="020F0502020204030204" pitchFamily="34" charset="0"/>
              </a:rPr>
              <a:t>. </a:t>
            </a:r>
          </a:p>
        </p:txBody>
      </p:sp>
      <p:pic>
        <p:nvPicPr>
          <p:cNvPr id="7" name="Picture 6" descr="Text&#10;&#10;Description automatically generated with low confidence">
            <a:extLst>
              <a:ext uri="{FF2B5EF4-FFF2-40B4-BE49-F238E27FC236}">
                <a16:creationId xmlns:a16="http://schemas.microsoft.com/office/drawing/2014/main" id="{811BC940-C057-410D-BDB8-6125B0F2AC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8305" y="5101567"/>
            <a:ext cx="5270641" cy="1588592"/>
          </a:xfrm>
          <a:prstGeom prst="rect">
            <a:avLst/>
          </a:prstGeom>
        </p:spPr>
      </p:pic>
      <p:pic>
        <p:nvPicPr>
          <p:cNvPr id="11" name="Picture 10" descr="Graphical user interface, text, application&#10;&#10;Description automatically generated">
            <a:extLst>
              <a:ext uri="{FF2B5EF4-FFF2-40B4-BE49-F238E27FC236}">
                <a16:creationId xmlns:a16="http://schemas.microsoft.com/office/drawing/2014/main" id="{EEC4B794-059F-4ACE-99F7-50679519AB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807485"/>
            <a:ext cx="5638800" cy="4145515"/>
          </a:xfrm>
          <a:prstGeom prst="rect">
            <a:avLst/>
          </a:prstGeom>
        </p:spPr>
      </p:pic>
    </p:spTree>
    <p:extLst>
      <p:ext uri="{BB962C8B-B14F-4D97-AF65-F5344CB8AC3E}">
        <p14:creationId xmlns:p14="http://schemas.microsoft.com/office/powerpoint/2010/main" val="3790984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047050E5-2FF8-4BF3-8960-B72A5AAF36BF}"/>
              </a:ext>
            </a:extLst>
          </p:cNvPr>
          <p:cNvSpPr>
            <a:spLocks noChangeArrowheads="1"/>
          </p:cNvSpPr>
          <p:nvPr/>
        </p:nvSpPr>
        <p:spPr bwMode="auto">
          <a:xfrm>
            <a:off x="161829" y="69306"/>
            <a:ext cx="8982171" cy="738179"/>
          </a:xfrm>
          <a:prstGeom prst="rect">
            <a:avLst/>
          </a:prstGeom>
          <a:noFill/>
          <a:ln w="9525">
            <a:noFill/>
            <a:miter lim="800000"/>
            <a:headEnd/>
            <a:tailEnd/>
          </a:ln>
        </p:spPr>
        <p:txBody>
          <a:bodyPr lIns="0" tIns="0" rIns="0" bIns="0" anchor="ctr"/>
          <a:lstStyle/>
          <a:p>
            <a:pPr lvl="0" algn="ctr" eaLnBrk="1" hangingPunct="1">
              <a:spcAft>
                <a:spcPts val="1800"/>
              </a:spcAft>
            </a:pPr>
            <a:r>
              <a:rPr lang="en-US" sz="3200" b="1" cap="all" normalizeH="1" dirty="0">
                <a:solidFill>
                  <a:srgbClr val="663300"/>
                </a:solidFill>
                <a:latin typeface="Calibri" panose="020F0502020204030204" pitchFamily="34" charset="0"/>
                <a:cs typeface="Calibri" panose="020F0502020204030204" pitchFamily="34" charset="0"/>
              </a:rPr>
              <a:t>EVS Program Feedback &amp; Next steps</a:t>
            </a:r>
          </a:p>
        </p:txBody>
      </p:sp>
      <p:sp>
        <p:nvSpPr>
          <p:cNvPr id="6" name="TextBox 7">
            <a:extLst>
              <a:ext uri="{FF2B5EF4-FFF2-40B4-BE49-F238E27FC236}">
                <a16:creationId xmlns:a16="http://schemas.microsoft.com/office/drawing/2014/main" id="{7C681749-CA92-4481-85CF-7D898CFC3B2E}"/>
              </a:ext>
            </a:extLst>
          </p:cNvPr>
          <p:cNvSpPr txBox="1"/>
          <p:nvPr/>
        </p:nvSpPr>
        <p:spPr>
          <a:xfrm>
            <a:off x="2133600" y="1219200"/>
            <a:ext cx="5346868" cy="446276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rgbClr val="006FB7"/>
                </a:solidFill>
                <a:latin typeface="Arial"/>
                <a:cs typeface="Arial"/>
              </a:rPr>
              <a:t>Notable Questions Needing Focus:</a:t>
            </a:r>
          </a:p>
          <a:p>
            <a:pPr algn="ctr"/>
            <a:r>
              <a:rPr lang="en-US" sz="2000" b="1" dirty="0">
                <a:solidFill>
                  <a:srgbClr val="006FB7"/>
                </a:solidFill>
                <a:latin typeface="Arial"/>
                <a:cs typeface="Arial"/>
              </a:rPr>
              <a:t>Largest Decreases from 2021</a:t>
            </a:r>
            <a:endParaRPr lang="en-US" b="1" dirty="0">
              <a:solidFill>
                <a:schemeClr val="accent1"/>
              </a:solidFill>
              <a:latin typeface="Arial" panose="020B0604020202020204" pitchFamily="34" charset="0"/>
              <a:cs typeface="Arial" panose="020B0604020202020204" pitchFamily="34" charset="0"/>
            </a:endParaRPr>
          </a:p>
          <a:p>
            <a:pPr>
              <a:spcBef>
                <a:spcPts val="1200"/>
              </a:spcBef>
            </a:pPr>
            <a:r>
              <a:rPr kumimoji="0" lang="en-US" sz="1800" b="1" i="0" u="none" strike="noStrike" kern="1200" cap="none" spc="0" normalizeH="0" baseline="0" noProof="0" dirty="0">
                <a:ln>
                  <a:noFill/>
                </a:ln>
                <a:solidFill>
                  <a:srgbClr val="0071CE"/>
                </a:solidFill>
                <a:effectLst/>
                <a:uLnTx/>
                <a:uFillTx/>
                <a:latin typeface="Arial" panose="020B0604020202020204" pitchFamily="34" charset="0"/>
                <a:ea typeface="+mn-ea"/>
                <a:cs typeface="Arial" panose="020B0604020202020204" pitchFamily="34" charset="0"/>
              </a:rPr>
              <a:t>Satisfaction</a:t>
            </a:r>
            <a:endParaRPr lang="en-US" b="1" dirty="0">
              <a:solidFill>
                <a:schemeClr val="accent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“How satisfied are you with your involvement in decisions that affect your work” </a:t>
            </a:r>
          </a:p>
          <a:p>
            <a:pPr marL="285750" indent="-285750">
              <a:buFont typeface="Arial" panose="020B0604020202020204" pitchFamily="34" charset="0"/>
              <a:buChar char="•"/>
            </a:pPr>
            <a:r>
              <a:rPr lang="en-US" sz="1800" b="1" dirty="0">
                <a:latin typeface="Arial" panose="020B0604020202020204" pitchFamily="34" charset="0"/>
                <a:cs typeface="Arial" panose="020B0604020202020204" pitchFamily="34" charset="0"/>
              </a:rPr>
              <a:t>Largest decrease </a:t>
            </a:r>
            <a:r>
              <a:rPr lang="en-US" sz="1600" b="1" dirty="0">
                <a:latin typeface="Arial" panose="020B0604020202020204" pitchFamily="34" charset="0"/>
                <a:cs typeface="Arial" panose="020B0604020202020204" pitchFamily="34" charset="0"/>
              </a:rPr>
              <a:t>(</a:t>
            </a:r>
            <a:r>
              <a:rPr lang="en-US" sz="1800" b="1" dirty="0">
                <a:solidFill>
                  <a:schemeClr val="accent3">
                    <a:lumMod val="75000"/>
                  </a:schemeClr>
                </a:solidFill>
                <a:latin typeface="Arial" panose="020B0604020202020204" pitchFamily="34" charset="0"/>
                <a:cs typeface="Arial" panose="020B0604020202020204" pitchFamily="34" charset="0"/>
                <a:sym typeface="Wingdings" panose="05000000000000000000" pitchFamily="2" charset="2"/>
              </a:rPr>
              <a:t> </a:t>
            </a:r>
            <a:r>
              <a:rPr lang="en-US" sz="18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12.5</a:t>
            </a:r>
            <a:r>
              <a:rPr lang="en-US" sz="1800" b="1" dirty="0">
                <a:solidFill>
                  <a:srgbClr val="C00000"/>
                </a:solidFill>
                <a:latin typeface="Arial" panose="020B0604020202020204" pitchFamily="34" charset="0"/>
                <a:cs typeface="Arial" panose="020B0604020202020204" pitchFamily="34" charset="0"/>
                <a:sym typeface="Wingdings" panose="05000000000000000000" pitchFamily="2" charset="2"/>
              </a:rPr>
              <a:t>%</a:t>
            </a:r>
            <a:r>
              <a:rPr lang="en-US" sz="1600" b="1" dirty="0">
                <a:latin typeface="Arial" panose="020B0604020202020204" pitchFamily="34" charset="0"/>
                <a:cs typeface="Arial" panose="020B0604020202020204" pitchFamily="34" charset="0"/>
              </a:rPr>
              <a:t>) </a:t>
            </a:r>
            <a:endParaRPr lang="en-US" sz="1600" b="1" i="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800" dirty="0">
              <a:solidFill>
                <a:srgbClr val="FF0000"/>
              </a:solidFill>
              <a:latin typeface="Arial" panose="020B0604020202020204" pitchFamily="34" charset="0"/>
              <a:cs typeface="Arial" panose="020B0604020202020204" pitchFamily="34" charset="0"/>
            </a:endParaRPr>
          </a:p>
          <a:p>
            <a:r>
              <a:rPr lang="en-US" b="1" dirty="0">
                <a:solidFill>
                  <a:srgbClr val="0071CE"/>
                </a:solidFill>
                <a:latin typeface="Arial" panose="020B0604020202020204" pitchFamily="34" charset="0"/>
                <a:cs typeface="Arial" panose="020B0604020202020204" pitchFamily="34" charset="0"/>
              </a:rPr>
              <a:t>Organization</a:t>
            </a:r>
          </a:p>
          <a:p>
            <a:r>
              <a:rPr lang="en-US" sz="1800" dirty="0">
                <a:latin typeface="Arial" panose="020B0604020202020204" pitchFamily="34" charset="0"/>
                <a:cs typeface="Arial" panose="020B0604020202020204" pitchFamily="34" charset="0"/>
              </a:rPr>
              <a:t>“Employees in my organization are protected from health and safety hazards on the job”</a:t>
            </a:r>
          </a:p>
          <a:p>
            <a:pPr marL="285750" indent="-285750">
              <a:buFont typeface="Arial" panose="020B0604020202020204" pitchFamily="34" charset="0"/>
              <a:buChar char="•"/>
            </a:pPr>
            <a:r>
              <a:rPr lang="en-US" sz="1800" b="1" dirty="0">
                <a:latin typeface="Arial" panose="020B0604020202020204" pitchFamily="34" charset="0"/>
                <a:cs typeface="Arial" panose="020B0604020202020204" pitchFamily="34" charset="0"/>
              </a:rPr>
              <a:t>Second largest </a:t>
            </a:r>
            <a:r>
              <a:rPr lang="en-US" b="1" dirty="0">
                <a:latin typeface="Arial" panose="020B0604020202020204" pitchFamily="34" charset="0"/>
                <a:cs typeface="Arial" panose="020B0604020202020204" pitchFamily="34" charset="0"/>
              </a:rPr>
              <a:t>de</a:t>
            </a:r>
            <a:r>
              <a:rPr lang="en-US" sz="1800" b="1" dirty="0">
                <a:latin typeface="Arial" panose="020B0604020202020204" pitchFamily="34" charset="0"/>
                <a:cs typeface="Arial" panose="020B0604020202020204" pitchFamily="34" charset="0"/>
              </a:rPr>
              <a:t>crease </a:t>
            </a:r>
            <a:r>
              <a:rPr lang="en-US" sz="1600" b="1" dirty="0">
                <a:latin typeface="Arial" panose="020B0604020202020204" pitchFamily="34" charset="0"/>
                <a:cs typeface="Arial" panose="020B0604020202020204" pitchFamily="34" charset="0"/>
              </a:rPr>
              <a:t>(</a:t>
            </a:r>
            <a:r>
              <a:rPr lang="en-US" sz="1800" b="1" dirty="0">
                <a:solidFill>
                  <a:schemeClr val="accent3">
                    <a:lumMod val="75000"/>
                  </a:schemeClr>
                </a:solidFill>
                <a:latin typeface="Arial" panose="020B0604020202020204" pitchFamily="34" charset="0"/>
                <a:cs typeface="Arial" panose="020B0604020202020204" pitchFamily="34" charset="0"/>
                <a:sym typeface="Wingdings" panose="05000000000000000000" pitchFamily="2" charset="2"/>
              </a:rPr>
              <a:t> </a:t>
            </a:r>
            <a:r>
              <a:rPr lang="en-US" sz="18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11.1</a:t>
            </a:r>
            <a:r>
              <a:rPr lang="en-US" sz="1800" b="1" dirty="0">
                <a:solidFill>
                  <a:srgbClr val="C00000"/>
                </a:solidFill>
                <a:latin typeface="Arial" panose="020B0604020202020204" pitchFamily="34" charset="0"/>
                <a:cs typeface="Arial" panose="020B0604020202020204" pitchFamily="34" charset="0"/>
                <a:sym typeface="Wingdings" panose="05000000000000000000" pitchFamily="2" charset="2"/>
              </a:rPr>
              <a:t>%</a:t>
            </a:r>
            <a:r>
              <a:rPr lang="en-US" sz="1800" b="1" dirty="0">
                <a:latin typeface="Arial" panose="020B0604020202020204" pitchFamily="34" charset="0"/>
                <a:cs typeface="Arial" panose="020B0604020202020204" pitchFamily="34" charset="0"/>
              </a:rPr>
              <a:t>)</a:t>
            </a:r>
            <a:r>
              <a:rPr lang="en-US" sz="1800" b="1" dirty="0">
                <a:solidFill>
                  <a:srgbClr val="6BA43A"/>
                </a:solidFill>
                <a:latin typeface="Arial" panose="020B0604020202020204" pitchFamily="34" charset="0"/>
                <a:cs typeface="Arial" panose="020B0604020202020204" pitchFamily="34" charset="0"/>
              </a:rPr>
              <a:t> </a:t>
            </a:r>
            <a:endParaRPr lang="en-US" sz="1800" dirty="0">
              <a:solidFill>
                <a:srgbClr val="6BA43A"/>
              </a:solidFill>
              <a:latin typeface="Arial" panose="020B0604020202020204" pitchFamily="34" charset="0"/>
              <a:cs typeface="Arial" panose="020B0604020202020204" pitchFamily="34" charset="0"/>
            </a:endParaRPr>
          </a:p>
          <a:p>
            <a:endParaRPr lang="en-US" sz="1800" b="1" dirty="0">
              <a:solidFill>
                <a:srgbClr val="0071CE"/>
              </a:solidFill>
              <a:latin typeface="Arial" panose="020B0604020202020204" pitchFamily="34" charset="0"/>
              <a:cs typeface="Arial" panose="020B0604020202020204" pitchFamily="34" charset="0"/>
            </a:endParaRPr>
          </a:p>
          <a:p>
            <a:r>
              <a:rPr lang="en-US" sz="1800" b="1" dirty="0">
                <a:solidFill>
                  <a:srgbClr val="0071CE"/>
                </a:solidFill>
                <a:latin typeface="Arial" panose="020B0604020202020204" pitchFamily="34" charset="0"/>
                <a:cs typeface="Arial" panose="020B0604020202020204" pitchFamily="34" charset="0"/>
              </a:rPr>
              <a:t>Work Experience</a:t>
            </a:r>
            <a:endParaRPr lang="en-US" sz="1800" b="1" dirty="0">
              <a:solidFill>
                <a:srgbClr val="FF0000"/>
              </a:solidFill>
              <a:latin typeface="Arial" panose="020B0604020202020204" pitchFamily="34" charset="0"/>
              <a:cs typeface="Arial" panose="020B0604020202020204" pitchFamily="34" charset="0"/>
            </a:endParaRPr>
          </a:p>
          <a:p>
            <a:r>
              <a:rPr lang="en-US" sz="1800" b="0" i="0" dirty="0">
                <a:effectLst/>
                <a:latin typeface="Arial" panose="020B0604020202020204" pitchFamily="34" charset="0"/>
                <a:cs typeface="Arial" panose="020B0604020202020204" pitchFamily="34" charset="0"/>
              </a:rPr>
              <a:t>“My workload is reasonable”</a:t>
            </a:r>
          </a:p>
          <a:p>
            <a:pPr marL="285750" indent="-285750">
              <a:buFont typeface="Arial" panose="020B0604020202020204" pitchFamily="34" charset="0"/>
              <a:buChar char="•"/>
            </a:pPr>
            <a:r>
              <a:rPr lang="en-US" sz="1800" b="1" dirty="0">
                <a:latin typeface="Arial" panose="020B0604020202020204" pitchFamily="34" charset="0"/>
                <a:cs typeface="Arial" panose="020B0604020202020204" pitchFamily="34" charset="0"/>
              </a:rPr>
              <a:t>Third largest decrease </a:t>
            </a:r>
            <a:r>
              <a:rPr lang="en-US" sz="1600" b="1" dirty="0">
                <a:latin typeface="Arial" panose="020B0604020202020204" pitchFamily="34" charset="0"/>
                <a:cs typeface="Arial" panose="020B0604020202020204" pitchFamily="34" charset="0"/>
              </a:rPr>
              <a:t>(</a:t>
            </a:r>
            <a:r>
              <a:rPr lang="en-US" sz="1800" b="1" dirty="0">
                <a:solidFill>
                  <a:schemeClr val="accent3">
                    <a:lumMod val="75000"/>
                  </a:schemeClr>
                </a:solidFill>
                <a:latin typeface="Arial" panose="020B0604020202020204" pitchFamily="34" charset="0"/>
                <a:cs typeface="Arial" panose="020B0604020202020204" pitchFamily="34" charset="0"/>
                <a:sym typeface="Wingdings" panose="05000000000000000000" pitchFamily="2" charset="2"/>
              </a:rPr>
              <a:t> </a:t>
            </a:r>
            <a:r>
              <a:rPr lang="en-US" sz="1800" b="1" dirty="0">
                <a:solidFill>
                  <a:srgbClr val="C00000"/>
                </a:solidFill>
                <a:latin typeface="Arial" panose="020B0604020202020204" pitchFamily="34" charset="0"/>
                <a:ea typeface="Calibri" panose="020F0502020204030204" pitchFamily="34" charset="0"/>
                <a:cs typeface="Arial" panose="020B0604020202020204" pitchFamily="34" charset="0"/>
              </a:rPr>
              <a:t>9.0</a:t>
            </a:r>
            <a:r>
              <a:rPr lang="en-US" sz="1800" b="1" dirty="0">
                <a:solidFill>
                  <a:srgbClr val="C00000"/>
                </a:solidFill>
                <a:latin typeface="Arial" panose="020B0604020202020204" pitchFamily="34" charset="0"/>
                <a:cs typeface="Arial" panose="020B0604020202020204" pitchFamily="34" charset="0"/>
                <a:sym typeface="Wingdings" panose="05000000000000000000" pitchFamily="2" charset="2"/>
              </a:rPr>
              <a:t>%</a:t>
            </a:r>
            <a:r>
              <a:rPr lang="en-US" sz="16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6884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B3997493-E064-42BC-9476-5BEDDB84F746}"/>
              </a:ext>
            </a:extLst>
          </p:cNvPr>
          <p:cNvSpPr txBox="1">
            <a:spLocks/>
          </p:cNvSpPr>
          <p:nvPr/>
        </p:nvSpPr>
        <p:spPr>
          <a:xfrm>
            <a:off x="540019" y="1353919"/>
            <a:ext cx="8305800" cy="5504081"/>
          </a:xfrm>
          <a:prstGeom prst="rect">
            <a:avLst/>
          </a:prstGeom>
        </p:spPr>
        <p:txBody>
          <a:bodyPr>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spcBef>
                <a:spcPts val="0"/>
              </a:spcBef>
              <a:spcAft>
                <a:spcPts val="1200"/>
              </a:spcAft>
              <a:buClrTx/>
              <a:buSzPct val="10000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As part of the MAP transformation activity, the Agency developed over 80 Templates for Agency-Wide use.  This includes templates for Agency-wide Data Requirement Descriptions (DRDs) for a Diversity, Equity, Inclusion and Accessibility (DEIA) Plan and an Organizational Conflict of Interest (OCI) Plan.  A template was also developed for a Requirement Statements List that includes requirements for Counterintelligence Briefings and Foreign Travel by Contractor Employees on NASA Official Business.</a:t>
            </a:r>
          </a:p>
          <a:p>
            <a:pPr>
              <a:spcBef>
                <a:spcPts val="0"/>
              </a:spcBef>
              <a:spcAft>
                <a:spcPts val="1200"/>
              </a:spcAft>
              <a:buClrTx/>
              <a:buSzPct val="100000"/>
              <a:buFont typeface="Arial" panose="020B0604020202020204" pitchFamily="34" charset="0"/>
              <a:buChar char="•"/>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Made revisions to update and clarify the Review and Approval Matrix for easier use.</a:t>
            </a:r>
          </a:p>
          <a:p>
            <a:pPr fontAlgn="auto">
              <a:spcBef>
                <a:spcPts val="0"/>
              </a:spcBef>
              <a:spcAft>
                <a:spcPts val="1200"/>
              </a:spcAft>
              <a:buClrTx/>
              <a:buSzPct val="10000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HQs has stood up an Enterprise Pricing Office (EPO) which is now responsible for providing pricing support to the agency.  This includes guidance, file review for pricing, and SEB support.  Under this enterprise, the POC for GSFC actions is Michael Garton and the POC for HQ actions is Godwin Dike.</a:t>
            </a:r>
          </a:p>
        </p:txBody>
      </p:sp>
      <p:sp>
        <p:nvSpPr>
          <p:cNvPr id="6" name="Rectangle 5">
            <a:extLst>
              <a:ext uri="{FF2B5EF4-FFF2-40B4-BE49-F238E27FC236}">
                <a16:creationId xmlns:a16="http://schemas.microsoft.com/office/drawing/2014/main" id="{4204E656-7389-4658-9AE8-870438405E2E}"/>
              </a:ext>
            </a:extLst>
          </p:cNvPr>
          <p:cNvSpPr>
            <a:spLocks noChangeArrowheads="1"/>
          </p:cNvSpPr>
          <p:nvPr/>
        </p:nvSpPr>
        <p:spPr bwMode="auto">
          <a:xfrm>
            <a:off x="540019" y="240988"/>
            <a:ext cx="8982171" cy="917764"/>
          </a:xfrm>
          <a:prstGeom prst="rect">
            <a:avLst/>
          </a:prstGeom>
          <a:noFill/>
          <a:ln w="9525">
            <a:noFill/>
            <a:miter lim="800000"/>
            <a:headEnd/>
            <a:tailEnd/>
          </a:ln>
        </p:spPr>
        <p:txBody>
          <a:bodyPr lIns="0" tIns="0" rIns="0" bIns="0" anchor="ctr"/>
          <a:lstStyle/>
          <a:p>
            <a:pPr lvl="0" algn="ctr" eaLnBrk="1" hangingPunct="1">
              <a:spcAft>
                <a:spcPts val="1800"/>
              </a:spcAft>
            </a:pPr>
            <a:r>
              <a:rPr lang="en-US" sz="3200" b="1" cap="all" normalizeH="1" dirty="0">
                <a:solidFill>
                  <a:srgbClr val="663300"/>
                </a:solidFill>
                <a:latin typeface="Calibri" panose="020F0502020204030204" pitchFamily="34" charset="0"/>
                <a:cs typeface="Calibri" panose="020F0502020204030204" pitchFamily="34" charset="0"/>
              </a:rPr>
              <a:t>Highlights: Our processes and Policies</a:t>
            </a:r>
            <a:endParaRPr kumimoji="0" lang="en-US" sz="3200" b="1" i="0" u="none" strike="noStrike" kern="1200" cap="all" spc="0" normalizeH="1" baseline="0" noProof="0" dirty="0">
              <a:ln>
                <a:noFill/>
              </a:ln>
              <a:solidFill>
                <a:srgbClr val="663300"/>
              </a:solidFill>
              <a:effectLst/>
              <a:uLnTx/>
              <a:uFillTx/>
              <a:latin typeface="Calibri" panose="020F0502020204030204" pitchFamily="34" charset="0"/>
              <a:ea typeface="+mn-ea"/>
              <a:cs typeface="Calibri" panose="020F0502020204030204" pitchFamily="34" charset="0"/>
            </a:endParaRPr>
          </a:p>
        </p:txBody>
      </p:sp>
      <p:sp>
        <p:nvSpPr>
          <p:cNvPr id="2" name="Rectangle 1">
            <a:extLst>
              <a:ext uri="{FF2B5EF4-FFF2-40B4-BE49-F238E27FC236}">
                <a16:creationId xmlns:a16="http://schemas.microsoft.com/office/drawing/2014/main" id="{F041BD0A-B52A-45B3-8045-4562C058CE6A}"/>
              </a:ext>
            </a:extLst>
          </p:cNvPr>
          <p:cNvSpPr/>
          <p:nvPr/>
        </p:nvSpPr>
        <p:spPr>
          <a:xfrm>
            <a:off x="327531" y="5161095"/>
            <a:ext cx="596427" cy="50655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Impact" panose="020B0806030902050204" pitchFamily="34" charset="0"/>
            </a:endParaRPr>
          </a:p>
        </p:txBody>
      </p:sp>
      <p:sp>
        <p:nvSpPr>
          <p:cNvPr id="10" name="Content Placeholder 3">
            <a:extLst>
              <a:ext uri="{FF2B5EF4-FFF2-40B4-BE49-F238E27FC236}">
                <a16:creationId xmlns:a16="http://schemas.microsoft.com/office/drawing/2014/main" id="{F77400CC-D681-4500-8A61-F7CD49C77E85}"/>
              </a:ext>
            </a:extLst>
          </p:cNvPr>
          <p:cNvSpPr txBox="1">
            <a:spLocks/>
          </p:cNvSpPr>
          <p:nvPr/>
        </p:nvSpPr>
        <p:spPr>
          <a:xfrm>
            <a:off x="377109" y="4125433"/>
            <a:ext cx="8551609" cy="2365718"/>
          </a:xfrm>
          <a:prstGeom prst="rect">
            <a:avLst/>
          </a:prstGeom>
        </p:spPr>
        <p:txBody>
          <a:bodyPr>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fontAlgn="auto">
              <a:spcBef>
                <a:spcPts val="0"/>
              </a:spcBef>
              <a:spcAft>
                <a:spcPts val="1200"/>
              </a:spcAft>
              <a:buClrTx/>
              <a:buSzPct val="100000"/>
              <a:buNone/>
            </a:pPr>
            <a:endParaRPr lang="en-US" sz="1600" dirty="0">
              <a:solidFill>
                <a:srgbClr val="000000"/>
              </a:solidFill>
            </a:endParaRPr>
          </a:p>
        </p:txBody>
      </p:sp>
      <p:sp>
        <p:nvSpPr>
          <p:cNvPr id="18" name="Content Placeholder 3">
            <a:extLst>
              <a:ext uri="{FF2B5EF4-FFF2-40B4-BE49-F238E27FC236}">
                <a16:creationId xmlns:a16="http://schemas.microsoft.com/office/drawing/2014/main" id="{FEC1FE7C-1D5D-498C-9BAA-D6958BF47A3E}"/>
              </a:ext>
            </a:extLst>
          </p:cNvPr>
          <p:cNvSpPr txBox="1">
            <a:spLocks/>
          </p:cNvSpPr>
          <p:nvPr/>
        </p:nvSpPr>
        <p:spPr>
          <a:xfrm>
            <a:off x="568594" y="4523236"/>
            <a:ext cx="8305800" cy="1782273"/>
          </a:xfrm>
          <a:prstGeom prst="rect">
            <a:avLst/>
          </a:prstGeom>
        </p:spPr>
        <p:txBody>
          <a:bodyPr>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fontAlgn="auto">
              <a:spcBef>
                <a:spcPts val="0"/>
              </a:spcBef>
              <a:spcAft>
                <a:spcPts val="1200"/>
              </a:spcAft>
              <a:buClrTx/>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Successfully supported NQA/ISO audit of OSAM-1 and NSROC projects</a:t>
            </a:r>
          </a:p>
          <a:p>
            <a:pPr fontAlgn="auto">
              <a:spcBef>
                <a:spcPts val="0"/>
              </a:spcBef>
              <a:spcAft>
                <a:spcPts val="1200"/>
              </a:spcAft>
              <a:buClrTx/>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HQs has developed and transitioned to a new Clause Finder Tool called Clause Finder+.  The new system is a web-based replacement system that provides more functionality than the access database version.</a:t>
            </a:r>
          </a:p>
        </p:txBody>
      </p:sp>
    </p:spTree>
    <p:extLst>
      <p:ext uri="{BB962C8B-B14F-4D97-AF65-F5344CB8AC3E}">
        <p14:creationId xmlns:p14="http://schemas.microsoft.com/office/powerpoint/2010/main" val="2409406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6120993"/>
            <a:ext cx="7467600" cy="523220"/>
          </a:xfrm>
          <a:prstGeom prst="rect">
            <a:avLst/>
          </a:prstGeom>
        </p:spPr>
        <p:txBody>
          <a:bodyPr wrap="square">
            <a:spAutoFit/>
          </a:bodyPr>
          <a:lstStyle/>
          <a:p>
            <a:pPr algn="l"/>
            <a:r>
              <a:rPr lang="en-US" altLang="en-US" sz="1400" dirty="0">
                <a:solidFill>
                  <a:srgbClr val="000000"/>
                </a:solidFill>
                <a:latin typeface="Tahoma" panose="020B0604030504040204" pitchFamily="34" charset="0"/>
              </a:rPr>
              <a:t>* </a:t>
            </a:r>
            <a:r>
              <a:rPr lang="en-US" altLang="en-US" sz="1400" dirty="0">
                <a:solidFill>
                  <a:srgbClr val="000000"/>
                </a:solidFill>
                <a:latin typeface="Arial" panose="020B0604020202020204" pitchFamily="34" charset="0"/>
              </a:rPr>
              <a:t>GSFC/HQ documents minus bank cards and outside buying (PGrps beginning with G* and H*, not GSFC/HQ Plant/Money obligated by NSSC).</a:t>
            </a:r>
            <a:endParaRPr lang="en-US" altLang="en-US" sz="1400" dirty="0">
              <a:solidFill>
                <a:srgbClr val="000000"/>
              </a:solidFill>
              <a:latin typeface="Tahoma" panose="020B0604030504040204" pitchFamily="34" charset="0"/>
            </a:endParaRPr>
          </a:p>
        </p:txBody>
      </p:sp>
      <p:sp>
        <p:nvSpPr>
          <p:cNvPr id="3" name="Rectangle 2"/>
          <p:cNvSpPr/>
          <p:nvPr/>
        </p:nvSpPr>
        <p:spPr>
          <a:xfrm>
            <a:off x="1" y="-274"/>
            <a:ext cx="9143999" cy="892552"/>
          </a:xfrm>
          <a:prstGeom prst="rect">
            <a:avLst/>
          </a:prstGeom>
        </p:spPr>
        <p:txBody>
          <a:bodyPr wrap="square">
            <a:spAutoFit/>
          </a:bodyPr>
          <a:lstStyle/>
          <a:p>
            <a:pPr algn="ctr"/>
            <a:r>
              <a:rPr lang="en-US" altLang="en-US" sz="2600" b="1" dirty="0">
                <a:solidFill>
                  <a:srgbClr val="663300"/>
                </a:solidFill>
                <a:latin typeface="Calibri" panose="020F0502020204030204" pitchFamily="34" charset="0"/>
                <a:cs typeface="Calibri" panose="020F0502020204030204" pitchFamily="34" charset="0"/>
              </a:rPr>
              <a:t>Procurement Obligations* </a:t>
            </a:r>
            <a:br>
              <a:rPr lang="en-US" altLang="en-US" sz="2600" b="1" dirty="0">
                <a:solidFill>
                  <a:srgbClr val="663300"/>
                </a:solidFill>
                <a:latin typeface="Calibri" panose="020F0502020204030204" pitchFamily="34" charset="0"/>
                <a:cs typeface="Calibri" panose="020F0502020204030204" pitchFamily="34" charset="0"/>
              </a:rPr>
            </a:br>
            <a:r>
              <a:rPr lang="en-US" altLang="en-US" sz="2600" b="1" dirty="0">
                <a:solidFill>
                  <a:srgbClr val="663300"/>
                </a:solidFill>
                <a:latin typeface="Calibri" panose="020F0502020204030204" pitchFamily="34" charset="0"/>
                <a:cs typeface="Calibri" panose="020F0502020204030204" pitchFamily="34" charset="0"/>
              </a:rPr>
              <a:t>FY 2013– FY 2022</a:t>
            </a:r>
            <a:endParaRPr lang="en-US" sz="2600" b="1" dirty="0">
              <a:solidFill>
                <a:srgbClr val="663300"/>
              </a:solidFill>
              <a:latin typeface="Calibri" panose="020F0502020204030204" pitchFamily="34" charset="0"/>
              <a:cs typeface="Calibri" panose="020F0502020204030204" pitchFamily="34" charset="0"/>
            </a:endParaRPr>
          </a:p>
        </p:txBody>
      </p:sp>
      <p:graphicFrame>
        <p:nvGraphicFramePr>
          <p:cNvPr id="6" name="Object 2">
            <a:extLst>
              <a:ext uri="{FF2B5EF4-FFF2-40B4-BE49-F238E27FC236}">
                <a16:creationId xmlns:a16="http://schemas.microsoft.com/office/drawing/2014/main" id="{8A29FFE9-8A84-4282-9ADE-A227C79DEC1E}"/>
              </a:ext>
            </a:extLst>
          </p:cNvPr>
          <p:cNvGraphicFramePr>
            <a:graphicFrameLocks noChangeAspect="1"/>
          </p:cNvGraphicFramePr>
          <p:nvPr/>
        </p:nvGraphicFramePr>
        <p:xfrm>
          <a:off x="228600" y="52076"/>
          <a:ext cx="7665403" cy="6176639"/>
        </p:xfrm>
        <a:graphic>
          <a:graphicData uri="http://schemas.openxmlformats.org/presentationml/2006/ole">
            <mc:AlternateContent xmlns:mc="http://schemas.openxmlformats.org/markup-compatibility/2006">
              <mc:Choice xmlns:v="urn:schemas-microsoft-com:vml" Requires="v">
                <p:oleObj spid="_x0000_s11544" name="Worksheet" r:id="rId3" imgW="8603015" imgH="5074779" progId="Excel.Sheet.8">
                  <p:embed/>
                </p:oleObj>
              </mc:Choice>
              <mc:Fallback>
                <p:oleObj name="Worksheet" r:id="rId3" imgW="8603015" imgH="5074779" progId="Excel.Sheet.8">
                  <p:embed/>
                  <p:pic>
                    <p:nvPicPr>
                      <p:cNvPr id="6" name="Object 2">
                        <a:extLst>
                          <a:ext uri="{FF2B5EF4-FFF2-40B4-BE49-F238E27FC236}">
                            <a16:creationId xmlns:a16="http://schemas.microsoft.com/office/drawing/2014/main" id="{8A29FFE9-8A84-4282-9ADE-A227C79DEC1E}"/>
                          </a:ext>
                        </a:extLst>
                      </p:cNvPr>
                      <p:cNvPicPr>
                        <a:picLocks noChangeAspect="1" noChangeArrowheads="1"/>
                      </p:cNvPicPr>
                      <p:nvPr/>
                    </p:nvPicPr>
                    <p:blipFill>
                      <a:blip r:embed="rId4"/>
                      <a:srcRect/>
                      <a:stretch>
                        <a:fillRect/>
                      </a:stretch>
                    </p:blipFill>
                    <p:spPr bwMode="auto">
                      <a:xfrm>
                        <a:off x="228600" y="52076"/>
                        <a:ext cx="7665403" cy="617663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83832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32A7B0-D454-4AB5-94C2-07D5E1D62E0B}"/>
              </a:ext>
            </a:extLst>
          </p:cNvPr>
          <p:cNvSpPr/>
          <p:nvPr/>
        </p:nvSpPr>
        <p:spPr>
          <a:xfrm>
            <a:off x="0" y="7257"/>
            <a:ext cx="9144000" cy="907143"/>
          </a:xfrm>
          <a:prstGeom prst="rect">
            <a:avLst/>
          </a:prstGeom>
          <a:solidFill>
            <a:srgbClr val="EAAD00"/>
          </a:solidFill>
          <a:ln>
            <a:solidFill>
              <a:srgbClr val="EAA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Tw Cen MT"/>
              <a:ea typeface="+mn-ea"/>
              <a:cs typeface="+mn-cs"/>
            </a:endParaRPr>
          </a:p>
        </p:txBody>
      </p:sp>
      <p:sp>
        <p:nvSpPr>
          <p:cNvPr id="2" name="Slide Number Placeholder 1"/>
          <p:cNvSpPr>
            <a:spLocks noGrp="1"/>
          </p:cNvSpPr>
          <p:nvPr>
            <p:ph type="sldNum" sz="quarter" idx="12"/>
          </p:nvPr>
        </p:nvSpPr>
        <p:spPr/>
        <p:txBody>
          <a:bodyPr/>
          <a:lstStyle/>
          <a:p>
            <a:fld id="{53044384-5B48-4D43-AD48-2F31A162A5BB}" type="slidenum">
              <a:rPr lang="en-US" smtClean="0">
                <a:solidFill>
                  <a:prstClr val="black">
                    <a:tint val="75000"/>
                  </a:prstClr>
                </a:solidFill>
              </a:rPr>
              <a:pPr/>
              <a:t>18</a:t>
            </a:fld>
            <a:endParaRPr lang="en-US">
              <a:solidFill>
                <a:prstClr val="black">
                  <a:tint val="75000"/>
                </a:prstClr>
              </a:solidFill>
            </a:endParaRPr>
          </a:p>
        </p:txBody>
      </p:sp>
      <p:graphicFrame>
        <p:nvGraphicFramePr>
          <p:cNvPr id="4" name="Chart 3"/>
          <p:cNvGraphicFramePr>
            <a:graphicFrameLocks/>
          </p:cNvGraphicFramePr>
          <p:nvPr/>
        </p:nvGraphicFramePr>
        <p:xfrm>
          <a:off x="114300" y="7258"/>
          <a:ext cx="8915400" cy="52541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a:extLst>
              <a:ext uri="{FF2B5EF4-FFF2-40B4-BE49-F238E27FC236}">
                <a16:creationId xmlns:a16="http://schemas.microsoft.com/office/drawing/2014/main" id="{7AB308D5-B5A3-4368-8356-16EE42053288}"/>
              </a:ext>
            </a:extLst>
          </p:cNvPr>
          <p:cNvGraphicFramePr>
            <a:graphicFrameLocks noGrp="1"/>
          </p:cNvGraphicFramePr>
          <p:nvPr>
            <p:extLst>
              <p:ext uri="{D42A27DB-BD31-4B8C-83A1-F6EECF244321}">
                <p14:modId xmlns:p14="http://schemas.microsoft.com/office/powerpoint/2010/main" val="4177930235"/>
              </p:ext>
            </p:extLst>
          </p:nvPr>
        </p:nvGraphicFramePr>
        <p:xfrm>
          <a:off x="1905000" y="5261390"/>
          <a:ext cx="7010399" cy="1444210"/>
        </p:xfrm>
        <a:graphic>
          <a:graphicData uri="http://schemas.openxmlformats.org/drawingml/2006/table">
            <a:tbl>
              <a:tblPr/>
              <a:tblGrid>
                <a:gridCol w="872836">
                  <a:extLst>
                    <a:ext uri="{9D8B030D-6E8A-4147-A177-3AD203B41FA5}">
                      <a16:colId xmlns:a16="http://schemas.microsoft.com/office/drawing/2014/main" val="1933954954"/>
                    </a:ext>
                  </a:extLst>
                </a:gridCol>
                <a:gridCol w="1080654">
                  <a:extLst>
                    <a:ext uri="{9D8B030D-6E8A-4147-A177-3AD203B41FA5}">
                      <a16:colId xmlns:a16="http://schemas.microsoft.com/office/drawing/2014/main" val="4074109747"/>
                    </a:ext>
                  </a:extLst>
                </a:gridCol>
                <a:gridCol w="374072">
                  <a:extLst>
                    <a:ext uri="{9D8B030D-6E8A-4147-A177-3AD203B41FA5}">
                      <a16:colId xmlns:a16="http://schemas.microsoft.com/office/drawing/2014/main" val="888703543"/>
                    </a:ext>
                  </a:extLst>
                </a:gridCol>
                <a:gridCol w="886691">
                  <a:extLst>
                    <a:ext uri="{9D8B030D-6E8A-4147-A177-3AD203B41FA5}">
                      <a16:colId xmlns:a16="http://schemas.microsoft.com/office/drawing/2014/main" val="2394842192"/>
                    </a:ext>
                  </a:extLst>
                </a:gridCol>
                <a:gridCol w="803564">
                  <a:extLst>
                    <a:ext uri="{9D8B030D-6E8A-4147-A177-3AD203B41FA5}">
                      <a16:colId xmlns:a16="http://schemas.microsoft.com/office/drawing/2014/main" val="3955281206"/>
                    </a:ext>
                  </a:extLst>
                </a:gridCol>
                <a:gridCol w="955964">
                  <a:extLst>
                    <a:ext uri="{9D8B030D-6E8A-4147-A177-3AD203B41FA5}">
                      <a16:colId xmlns:a16="http://schemas.microsoft.com/office/drawing/2014/main" val="1306490"/>
                    </a:ext>
                  </a:extLst>
                </a:gridCol>
                <a:gridCol w="955964">
                  <a:extLst>
                    <a:ext uri="{9D8B030D-6E8A-4147-A177-3AD203B41FA5}">
                      <a16:colId xmlns:a16="http://schemas.microsoft.com/office/drawing/2014/main" val="168752720"/>
                    </a:ext>
                  </a:extLst>
                </a:gridCol>
                <a:gridCol w="1080654">
                  <a:extLst>
                    <a:ext uri="{9D8B030D-6E8A-4147-A177-3AD203B41FA5}">
                      <a16:colId xmlns:a16="http://schemas.microsoft.com/office/drawing/2014/main" val="1067745460"/>
                    </a:ext>
                  </a:extLst>
                </a:gridCol>
              </a:tblGrid>
              <a:tr h="288842">
                <a:tc>
                  <a:txBody>
                    <a:bodyPr/>
                    <a:lstStyle/>
                    <a:p>
                      <a:pPr algn="l" fontAlgn="b"/>
                      <a:r>
                        <a:rPr lang="en-US" sz="1100" b="1" i="0" u="none" strike="noStrike">
                          <a:solidFill>
                            <a:srgbClr val="000000"/>
                          </a:solidFill>
                          <a:effectLst/>
                          <a:latin typeface="Calibri" panose="020F0502020204030204" pitchFamily="34" charset="0"/>
                        </a:rPr>
                        <a:t>FY22 Actions</a:t>
                      </a:r>
                    </a:p>
                  </a:txBody>
                  <a:tcPr marL="7528" marR="7528" marT="7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100" b="1" i="0" u="none" strike="noStrike">
                          <a:solidFill>
                            <a:srgbClr val="000000"/>
                          </a:solidFill>
                          <a:effectLst/>
                          <a:latin typeface="Calibri" panose="020F0502020204030204" pitchFamily="34" charset="0"/>
                        </a:rPr>
                        <a:t>Contracts</a:t>
                      </a:r>
                    </a:p>
                  </a:txBody>
                  <a:tcPr marL="7528" marR="7528" marT="7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100" b="1" i="0" u="none" strike="noStrike">
                          <a:solidFill>
                            <a:srgbClr val="000000"/>
                          </a:solidFill>
                          <a:effectLst/>
                          <a:latin typeface="Calibri" panose="020F0502020204030204" pitchFamily="34" charset="0"/>
                        </a:rPr>
                        <a:t>BPAs</a:t>
                      </a:r>
                    </a:p>
                  </a:txBody>
                  <a:tcPr marL="7528" marR="7528" marT="7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100" b="1" i="0" u="none" strike="noStrike">
                          <a:solidFill>
                            <a:srgbClr val="000000"/>
                          </a:solidFill>
                          <a:effectLst/>
                          <a:latin typeface="Calibri" panose="020F0502020204030204" pitchFamily="34" charset="0"/>
                        </a:rPr>
                        <a:t>CA's</a:t>
                      </a:r>
                    </a:p>
                  </a:txBody>
                  <a:tcPr marL="7528" marR="7528" marT="7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100" b="1" i="0" u="none" strike="noStrike">
                          <a:solidFill>
                            <a:srgbClr val="000000"/>
                          </a:solidFill>
                          <a:effectLst/>
                          <a:latin typeface="Calibri" panose="020F0502020204030204" pitchFamily="34" charset="0"/>
                        </a:rPr>
                        <a:t>PO's</a:t>
                      </a:r>
                    </a:p>
                  </a:txBody>
                  <a:tcPr marL="7528" marR="7528" marT="7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100" b="1" i="0" u="none" strike="noStrike">
                          <a:solidFill>
                            <a:srgbClr val="000000"/>
                          </a:solidFill>
                          <a:effectLst/>
                          <a:latin typeface="Calibri" panose="020F0502020204030204" pitchFamily="34" charset="0"/>
                        </a:rPr>
                        <a:t>Calls/Orders</a:t>
                      </a:r>
                    </a:p>
                  </a:txBody>
                  <a:tcPr marL="7528" marR="7528" marT="7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100" b="1" i="0" u="none" strike="noStrike">
                          <a:solidFill>
                            <a:srgbClr val="000000"/>
                          </a:solidFill>
                          <a:effectLst/>
                          <a:latin typeface="Calibri" panose="020F0502020204030204" pitchFamily="34" charset="0"/>
                        </a:rPr>
                        <a:t>IAAs</a:t>
                      </a:r>
                    </a:p>
                  </a:txBody>
                  <a:tcPr marL="7528" marR="7528" marT="7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100" b="1" i="0" u="none" strike="noStrike">
                          <a:solidFill>
                            <a:srgbClr val="000000"/>
                          </a:solidFill>
                          <a:effectLst/>
                          <a:latin typeface="Calibri" panose="020F0502020204030204" pitchFamily="34" charset="0"/>
                        </a:rPr>
                        <a:t>Total</a:t>
                      </a:r>
                    </a:p>
                  </a:txBody>
                  <a:tcPr marL="7528" marR="7528" marT="7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225161677"/>
                  </a:ext>
                </a:extLst>
              </a:tr>
              <a:tr h="288842">
                <a:tc>
                  <a:txBody>
                    <a:bodyPr/>
                    <a:lstStyle/>
                    <a:p>
                      <a:pPr algn="l" fontAlgn="b"/>
                      <a:r>
                        <a:rPr lang="en-US" sz="1100" b="0" i="0" u="none" strike="noStrike">
                          <a:solidFill>
                            <a:srgbClr val="000000"/>
                          </a:solidFill>
                          <a:effectLst/>
                          <a:latin typeface="Calibri" panose="020F0502020204030204" pitchFamily="34" charset="0"/>
                        </a:rPr>
                        <a:t>Base</a:t>
                      </a:r>
                    </a:p>
                  </a:txBody>
                  <a:tcPr marL="7528" marR="7528" marT="7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57</a:t>
                      </a:r>
                    </a:p>
                  </a:txBody>
                  <a:tcPr marL="7528" marR="7528" marT="7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11</a:t>
                      </a:r>
                    </a:p>
                  </a:txBody>
                  <a:tcPr marL="7528" marR="7528" marT="7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7528" marR="7528" marT="7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7</a:t>
                      </a:r>
                    </a:p>
                  </a:txBody>
                  <a:tcPr marL="7528" marR="7528" marT="7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194</a:t>
                      </a:r>
                    </a:p>
                  </a:txBody>
                  <a:tcPr marL="7528" marR="7528" marT="7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36</a:t>
                      </a:r>
                    </a:p>
                  </a:txBody>
                  <a:tcPr marL="7528" marR="7528" marT="7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305</a:t>
                      </a:r>
                    </a:p>
                  </a:txBody>
                  <a:tcPr marL="7528" marR="7528" marT="7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3455134"/>
                  </a:ext>
                </a:extLst>
              </a:tr>
              <a:tr h="288842">
                <a:tc>
                  <a:txBody>
                    <a:bodyPr/>
                    <a:lstStyle/>
                    <a:p>
                      <a:pPr algn="l" fontAlgn="b"/>
                      <a:r>
                        <a:rPr lang="en-US" sz="1100" b="0" i="0" u="none" strike="noStrike">
                          <a:solidFill>
                            <a:srgbClr val="000000"/>
                          </a:solidFill>
                          <a:effectLst/>
                          <a:latin typeface="Calibri" panose="020F0502020204030204" pitchFamily="34" charset="0"/>
                        </a:rPr>
                        <a:t>Mod</a:t>
                      </a:r>
                    </a:p>
                  </a:txBody>
                  <a:tcPr marL="7528" marR="7528" marT="7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2,168</a:t>
                      </a:r>
                    </a:p>
                  </a:txBody>
                  <a:tcPr marL="7528" marR="7528" marT="7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7528" marR="7528" marT="7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27</a:t>
                      </a:r>
                    </a:p>
                  </a:txBody>
                  <a:tcPr marL="7528" marR="7528" marT="7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41</a:t>
                      </a:r>
                    </a:p>
                  </a:txBody>
                  <a:tcPr marL="7528" marR="7528" marT="7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1,572</a:t>
                      </a:r>
                    </a:p>
                  </a:txBody>
                  <a:tcPr marL="7528" marR="7528" marT="7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349</a:t>
                      </a:r>
                    </a:p>
                  </a:txBody>
                  <a:tcPr marL="7528" marR="7528" marT="7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4,257</a:t>
                      </a:r>
                    </a:p>
                  </a:txBody>
                  <a:tcPr marL="7528" marR="7528" marT="7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4715669"/>
                  </a:ext>
                </a:extLst>
              </a:tr>
              <a:tr h="288842">
                <a:tc>
                  <a:txBody>
                    <a:bodyPr/>
                    <a:lstStyle/>
                    <a:p>
                      <a:pPr algn="l" fontAlgn="b"/>
                      <a:r>
                        <a:rPr lang="en-US" sz="1100" b="0" i="0" u="none" strike="noStrike">
                          <a:solidFill>
                            <a:srgbClr val="000000"/>
                          </a:solidFill>
                          <a:effectLst/>
                          <a:latin typeface="Calibri" panose="020F0502020204030204" pitchFamily="34" charset="0"/>
                        </a:rPr>
                        <a:t>Total Actions</a:t>
                      </a:r>
                    </a:p>
                  </a:txBody>
                  <a:tcPr marL="7528" marR="7528" marT="7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2,225</a:t>
                      </a:r>
                    </a:p>
                  </a:txBody>
                  <a:tcPr marL="7528" marR="7528" marT="7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111</a:t>
                      </a:r>
                    </a:p>
                  </a:txBody>
                  <a:tcPr marL="7528" marR="7528" marT="7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27</a:t>
                      </a:r>
                    </a:p>
                  </a:txBody>
                  <a:tcPr marL="7528" marR="7528" marT="7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48</a:t>
                      </a:r>
                    </a:p>
                  </a:txBody>
                  <a:tcPr marL="7528" marR="7528" marT="7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1,766</a:t>
                      </a:r>
                    </a:p>
                  </a:txBody>
                  <a:tcPr marL="7528" marR="7528" marT="7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385</a:t>
                      </a:r>
                    </a:p>
                  </a:txBody>
                  <a:tcPr marL="7528" marR="7528" marT="7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4,562</a:t>
                      </a:r>
                    </a:p>
                  </a:txBody>
                  <a:tcPr marL="7528" marR="7528" marT="7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1803633"/>
                  </a:ext>
                </a:extLst>
              </a:tr>
              <a:tr h="288842">
                <a:tc>
                  <a:txBody>
                    <a:bodyPr/>
                    <a:lstStyle/>
                    <a:p>
                      <a:pPr algn="l" fontAlgn="b"/>
                      <a:r>
                        <a:rPr lang="en-US" sz="1100" b="1" i="0" u="none" strike="noStrike">
                          <a:solidFill>
                            <a:srgbClr val="000000"/>
                          </a:solidFill>
                          <a:effectLst/>
                          <a:latin typeface="Calibri" panose="020F0502020204030204" pitchFamily="34" charset="0"/>
                        </a:rPr>
                        <a:t>Total FY Obs</a:t>
                      </a:r>
                    </a:p>
                  </a:txBody>
                  <a:tcPr marL="7528" marR="7528" marT="7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$2,884,796,294 </a:t>
                      </a:r>
                    </a:p>
                  </a:txBody>
                  <a:tcPr marL="7528" marR="7528" marT="7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$0 </a:t>
                      </a:r>
                    </a:p>
                  </a:txBody>
                  <a:tcPr marL="7528" marR="7528" marT="7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$22,202,981 </a:t>
                      </a:r>
                    </a:p>
                  </a:txBody>
                  <a:tcPr marL="7528" marR="7528" marT="7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$4,570,391 </a:t>
                      </a:r>
                    </a:p>
                  </a:txBody>
                  <a:tcPr marL="7528" marR="7528" marT="7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$333,500,670 </a:t>
                      </a:r>
                    </a:p>
                  </a:txBody>
                  <a:tcPr marL="7528" marR="7528" marT="7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$122,455,378 </a:t>
                      </a:r>
                    </a:p>
                  </a:txBody>
                  <a:tcPr marL="7528" marR="7528" marT="7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$3,367,525,715 </a:t>
                      </a:r>
                    </a:p>
                  </a:txBody>
                  <a:tcPr marL="7528" marR="7528" marT="7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0634550"/>
                  </a:ext>
                </a:extLst>
              </a:tr>
            </a:tbl>
          </a:graphicData>
        </a:graphic>
      </p:graphicFrame>
    </p:spTree>
    <p:extLst>
      <p:ext uri="{BB962C8B-B14F-4D97-AF65-F5344CB8AC3E}">
        <p14:creationId xmlns:p14="http://schemas.microsoft.com/office/powerpoint/2010/main" val="2149418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5A4E130F-7B38-47F2-9442-2340AF142ED4}"/>
              </a:ext>
            </a:extLst>
          </p:cNvPr>
          <p:cNvSpPr>
            <a:spLocks noChangeArrowheads="1"/>
          </p:cNvSpPr>
          <p:nvPr/>
        </p:nvSpPr>
        <p:spPr bwMode="auto">
          <a:xfrm>
            <a:off x="1128734" y="80441"/>
            <a:ext cx="8982171" cy="917764"/>
          </a:xfrm>
          <a:prstGeom prst="rect">
            <a:avLst/>
          </a:prstGeom>
          <a:noFill/>
          <a:ln w="9525">
            <a:noFill/>
            <a:miter lim="800000"/>
            <a:headEnd/>
            <a:tailEnd/>
          </a:ln>
        </p:spPr>
        <p:txBody>
          <a:bodyPr lIns="0" tIns="0" rIns="0" bIns="0" anchor="ctr"/>
          <a:lstStyle/>
          <a:p>
            <a:pPr lvl="0" algn="l" eaLnBrk="1" hangingPunct="1">
              <a:spcAft>
                <a:spcPts val="1800"/>
              </a:spcAft>
            </a:pPr>
            <a:r>
              <a:rPr lang="en-US" sz="3400" b="1" cap="all" normalizeH="1" dirty="0">
                <a:solidFill>
                  <a:srgbClr val="663300"/>
                </a:solidFill>
                <a:latin typeface="Calibri" panose="020F0502020204030204" pitchFamily="34" charset="0"/>
                <a:cs typeface="Calibri" panose="020F0502020204030204" pitchFamily="34" charset="0"/>
              </a:rPr>
              <a:t>Source Evaluation Boards Completed</a:t>
            </a:r>
            <a:endParaRPr kumimoji="0" lang="en-US" sz="3400" b="1" i="0" u="none" strike="noStrike" kern="1200" cap="all" spc="0" normalizeH="1" baseline="0" noProof="0" dirty="0">
              <a:ln>
                <a:noFill/>
              </a:ln>
              <a:solidFill>
                <a:srgbClr val="663300"/>
              </a:solidFill>
              <a:effectLst/>
              <a:uLnTx/>
              <a:uFillTx/>
              <a:latin typeface="Calibri" panose="020F0502020204030204" pitchFamily="34" charset="0"/>
              <a:ea typeface="+mn-ea"/>
              <a:cs typeface="Calibri" panose="020F0502020204030204" pitchFamily="34" charset="0"/>
            </a:endParaRPr>
          </a:p>
        </p:txBody>
      </p:sp>
      <p:sp>
        <p:nvSpPr>
          <p:cNvPr id="2" name="Rectangle 1">
            <a:extLst>
              <a:ext uri="{FF2B5EF4-FFF2-40B4-BE49-F238E27FC236}">
                <a16:creationId xmlns:a16="http://schemas.microsoft.com/office/drawing/2014/main" id="{6CDF4834-82C7-4489-8C45-4A4EF123B968}"/>
              </a:ext>
            </a:extLst>
          </p:cNvPr>
          <p:cNvSpPr/>
          <p:nvPr/>
        </p:nvSpPr>
        <p:spPr>
          <a:xfrm>
            <a:off x="616311" y="1517191"/>
            <a:ext cx="1593273" cy="12595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ABF83D-05D0-4023-9503-A622B4CEE138}"/>
              </a:ext>
            </a:extLst>
          </p:cNvPr>
          <p:cNvSpPr/>
          <p:nvPr/>
        </p:nvSpPr>
        <p:spPr>
          <a:xfrm>
            <a:off x="3833905" y="1516158"/>
            <a:ext cx="1593273" cy="12595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5814EEC-129D-4BA0-A9FA-0ED04EBA48EB}"/>
              </a:ext>
            </a:extLst>
          </p:cNvPr>
          <p:cNvSpPr/>
          <p:nvPr/>
        </p:nvSpPr>
        <p:spPr>
          <a:xfrm>
            <a:off x="6940911" y="1517191"/>
            <a:ext cx="1593273" cy="12595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9ACD695-2D20-4DDB-A8E5-7A1827034837}"/>
              </a:ext>
            </a:extLst>
          </p:cNvPr>
          <p:cNvSpPr/>
          <p:nvPr/>
        </p:nvSpPr>
        <p:spPr>
          <a:xfrm>
            <a:off x="586521" y="2849452"/>
            <a:ext cx="1593273" cy="12595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F5B222A-93C2-45E3-81FE-791F504A9D15}"/>
              </a:ext>
            </a:extLst>
          </p:cNvPr>
          <p:cNvSpPr/>
          <p:nvPr/>
        </p:nvSpPr>
        <p:spPr>
          <a:xfrm>
            <a:off x="3804115" y="2853990"/>
            <a:ext cx="1593273" cy="12595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26B87E-BAF6-44A8-9BB0-B44FAE96C299}"/>
              </a:ext>
            </a:extLst>
          </p:cNvPr>
          <p:cNvSpPr/>
          <p:nvPr/>
        </p:nvSpPr>
        <p:spPr>
          <a:xfrm>
            <a:off x="6911121" y="2849452"/>
            <a:ext cx="1593273" cy="12595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2E123AC-79AD-417D-96D0-B9104E3355D2}"/>
              </a:ext>
            </a:extLst>
          </p:cNvPr>
          <p:cNvSpPr/>
          <p:nvPr/>
        </p:nvSpPr>
        <p:spPr>
          <a:xfrm>
            <a:off x="3804115" y="4294939"/>
            <a:ext cx="1593273" cy="125950"/>
          </a:xfrm>
          <a:prstGeom prst="rect">
            <a:avLst/>
          </a:prstGeom>
          <a:solidFill>
            <a:srgbClr val="CD9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E35B84-FF98-4A17-A8D6-3E2243EF8F7F}"/>
              </a:ext>
            </a:extLst>
          </p:cNvPr>
          <p:cNvSpPr/>
          <p:nvPr/>
        </p:nvSpPr>
        <p:spPr>
          <a:xfrm>
            <a:off x="625887" y="4306439"/>
            <a:ext cx="1593273" cy="125950"/>
          </a:xfrm>
          <a:prstGeom prst="rect">
            <a:avLst/>
          </a:prstGeom>
          <a:solidFill>
            <a:srgbClr val="CD9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
            <a:extLst>
              <a:ext uri="{FF2B5EF4-FFF2-40B4-BE49-F238E27FC236}">
                <a16:creationId xmlns:a16="http://schemas.microsoft.com/office/drawing/2014/main" id="{9C7426D1-CB75-4694-9764-048AD792C95E}"/>
              </a:ext>
            </a:extLst>
          </p:cNvPr>
          <p:cNvSpPr>
            <a:spLocks noChangeArrowheads="1"/>
          </p:cNvSpPr>
          <p:nvPr/>
        </p:nvSpPr>
        <p:spPr bwMode="auto">
          <a:xfrm>
            <a:off x="688730" y="949069"/>
            <a:ext cx="1448431" cy="682422"/>
          </a:xfrm>
          <a:prstGeom prst="rect">
            <a:avLst/>
          </a:prstGeom>
          <a:noFill/>
          <a:ln w="9525">
            <a:noFill/>
            <a:miter lim="800000"/>
            <a:headEnd/>
            <a:tailEnd/>
          </a:ln>
        </p:spPr>
        <p:txBody>
          <a:bodyPr lIns="0" tIns="0" rIns="0" bIns="0" anchor="ctr"/>
          <a:lstStyle/>
          <a:p>
            <a:pPr lvl="0" eaLnBrk="1" hangingPunct="1">
              <a:spcAft>
                <a:spcPts val="800"/>
              </a:spcAft>
            </a:pPr>
            <a:r>
              <a:rPr lang="en-US" b="1" dirty="0">
                <a:solidFill>
                  <a:prstClr val="black"/>
                </a:solidFill>
                <a:latin typeface="Calibri" panose="020F0502020204030204" pitchFamily="34" charset="0"/>
                <a:cs typeface="Calibri" panose="020F0502020204030204" pitchFamily="34" charset="0"/>
              </a:rPr>
              <a:t>EED 3</a:t>
            </a:r>
          </a:p>
        </p:txBody>
      </p:sp>
      <p:sp>
        <p:nvSpPr>
          <p:cNvPr id="16" name="Rectangle 5">
            <a:extLst>
              <a:ext uri="{FF2B5EF4-FFF2-40B4-BE49-F238E27FC236}">
                <a16:creationId xmlns:a16="http://schemas.microsoft.com/office/drawing/2014/main" id="{0432ACD2-5BFF-4AAB-9552-8BA234BCDB35}"/>
              </a:ext>
            </a:extLst>
          </p:cNvPr>
          <p:cNvSpPr>
            <a:spLocks noChangeArrowheads="1"/>
          </p:cNvSpPr>
          <p:nvPr/>
        </p:nvSpPr>
        <p:spPr bwMode="auto">
          <a:xfrm>
            <a:off x="3906326" y="961769"/>
            <a:ext cx="1448431" cy="682422"/>
          </a:xfrm>
          <a:prstGeom prst="rect">
            <a:avLst/>
          </a:prstGeom>
          <a:noFill/>
          <a:ln w="9525">
            <a:noFill/>
            <a:miter lim="800000"/>
            <a:headEnd/>
            <a:tailEnd/>
          </a:ln>
        </p:spPr>
        <p:txBody>
          <a:bodyPr lIns="0" tIns="0" rIns="0" bIns="0" anchor="ctr"/>
          <a:lstStyle/>
          <a:p>
            <a:pPr lvl="0" eaLnBrk="1" hangingPunct="1">
              <a:spcAft>
                <a:spcPts val="800"/>
              </a:spcAft>
            </a:pPr>
            <a:r>
              <a:rPr lang="en-US" b="1" dirty="0">
                <a:solidFill>
                  <a:prstClr val="black"/>
                </a:solidFill>
                <a:latin typeface="Calibri" panose="020F0502020204030204" pitchFamily="34" charset="0"/>
                <a:cs typeface="Calibri" panose="020F0502020204030204" pitchFamily="34" charset="0"/>
              </a:rPr>
              <a:t>GSMO 3</a:t>
            </a:r>
          </a:p>
        </p:txBody>
      </p:sp>
      <p:sp>
        <p:nvSpPr>
          <p:cNvPr id="17" name="Rectangle 5">
            <a:extLst>
              <a:ext uri="{FF2B5EF4-FFF2-40B4-BE49-F238E27FC236}">
                <a16:creationId xmlns:a16="http://schemas.microsoft.com/office/drawing/2014/main" id="{18283C12-DB58-4003-8177-CC49291355F9}"/>
              </a:ext>
            </a:extLst>
          </p:cNvPr>
          <p:cNvSpPr>
            <a:spLocks noChangeArrowheads="1"/>
          </p:cNvSpPr>
          <p:nvPr/>
        </p:nvSpPr>
        <p:spPr bwMode="auto">
          <a:xfrm>
            <a:off x="7013329" y="944866"/>
            <a:ext cx="1448431" cy="682422"/>
          </a:xfrm>
          <a:prstGeom prst="rect">
            <a:avLst/>
          </a:prstGeom>
          <a:noFill/>
          <a:ln w="9525">
            <a:noFill/>
            <a:miter lim="800000"/>
            <a:headEnd/>
            <a:tailEnd/>
          </a:ln>
        </p:spPr>
        <p:txBody>
          <a:bodyPr lIns="0" tIns="0" rIns="0" bIns="0" anchor="ctr"/>
          <a:lstStyle/>
          <a:p>
            <a:pPr lvl="0" eaLnBrk="1" hangingPunct="1">
              <a:spcAft>
                <a:spcPts val="800"/>
              </a:spcAft>
            </a:pPr>
            <a:r>
              <a:rPr lang="en-US" b="1" dirty="0">
                <a:solidFill>
                  <a:prstClr val="black"/>
                </a:solidFill>
                <a:latin typeface="Calibri" panose="020F0502020204030204" pitchFamily="34" charset="0"/>
                <a:cs typeface="Calibri" panose="020F0502020204030204" pitchFamily="34" charset="0"/>
              </a:rPr>
              <a:t>MIST II</a:t>
            </a:r>
          </a:p>
        </p:txBody>
      </p:sp>
      <p:sp>
        <p:nvSpPr>
          <p:cNvPr id="21" name="Rectangle 5">
            <a:extLst>
              <a:ext uri="{FF2B5EF4-FFF2-40B4-BE49-F238E27FC236}">
                <a16:creationId xmlns:a16="http://schemas.microsoft.com/office/drawing/2014/main" id="{0A6CDDF9-6D47-4AAA-829C-8B434778DCB4}"/>
              </a:ext>
            </a:extLst>
          </p:cNvPr>
          <p:cNvSpPr>
            <a:spLocks noChangeArrowheads="1"/>
          </p:cNvSpPr>
          <p:nvPr/>
        </p:nvSpPr>
        <p:spPr bwMode="auto">
          <a:xfrm>
            <a:off x="671643" y="2277744"/>
            <a:ext cx="1448431" cy="682422"/>
          </a:xfrm>
          <a:prstGeom prst="rect">
            <a:avLst/>
          </a:prstGeom>
          <a:noFill/>
          <a:ln w="9525">
            <a:noFill/>
            <a:miter lim="800000"/>
            <a:headEnd/>
            <a:tailEnd/>
          </a:ln>
        </p:spPr>
        <p:txBody>
          <a:bodyPr lIns="0" tIns="0" rIns="0" bIns="0" anchor="ctr"/>
          <a:lstStyle/>
          <a:p>
            <a:pPr lvl="0" eaLnBrk="1" hangingPunct="1">
              <a:spcAft>
                <a:spcPts val="800"/>
              </a:spcAft>
            </a:pPr>
            <a:r>
              <a:rPr lang="en-US" b="1" dirty="0">
                <a:solidFill>
                  <a:prstClr val="black"/>
                </a:solidFill>
                <a:latin typeface="Calibri" panose="020F0502020204030204" pitchFamily="34" charset="0"/>
                <a:cs typeface="Calibri" panose="020F0502020204030204" pitchFamily="34" charset="0"/>
              </a:rPr>
              <a:t>NBOC</a:t>
            </a:r>
          </a:p>
        </p:txBody>
      </p:sp>
      <p:sp>
        <p:nvSpPr>
          <p:cNvPr id="22" name="Rectangle 5">
            <a:extLst>
              <a:ext uri="{FF2B5EF4-FFF2-40B4-BE49-F238E27FC236}">
                <a16:creationId xmlns:a16="http://schemas.microsoft.com/office/drawing/2014/main" id="{8C08BFCE-FF28-4898-9628-63CB51FF6190}"/>
              </a:ext>
            </a:extLst>
          </p:cNvPr>
          <p:cNvSpPr>
            <a:spLocks noChangeArrowheads="1"/>
          </p:cNvSpPr>
          <p:nvPr/>
        </p:nvSpPr>
        <p:spPr bwMode="auto">
          <a:xfrm>
            <a:off x="3876536" y="2290444"/>
            <a:ext cx="1448431" cy="682422"/>
          </a:xfrm>
          <a:prstGeom prst="rect">
            <a:avLst/>
          </a:prstGeom>
          <a:noFill/>
          <a:ln w="9525">
            <a:noFill/>
            <a:miter lim="800000"/>
            <a:headEnd/>
            <a:tailEnd/>
          </a:ln>
        </p:spPr>
        <p:txBody>
          <a:bodyPr lIns="0" tIns="0" rIns="0" bIns="0" anchor="ctr"/>
          <a:lstStyle/>
          <a:p>
            <a:pPr lvl="0" eaLnBrk="1" hangingPunct="1">
              <a:spcAft>
                <a:spcPts val="800"/>
              </a:spcAft>
            </a:pPr>
            <a:r>
              <a:rPr lang="en-US" b="1" dirty="0">
                <a:solidFill>
                  <a:prstClr val="black"/>
                </a:solidFill>
                <a:latin typeface="Calibri" panose="020F0502020204030204" pitchFamily="34" charset="0"/>
                <a:cs typeface="Calibri" panose="020F0502020204030204" pitchFamily="34" charset="0"/>
              </a:rPr>
              <a:t>NPP 2</a:t>
            </a:r>
          </a:p>
        </p:txBody>
      </p:sp>
      <p:sp>
        <p:nvSpPr>
          <p:cNvPr id="23" name="Rectangle 5">
            <a:extLst>
              <a:ext uri="{FF2B5EF4-FFF2-40B4-BE49-F238E27FC236}">
                <a16:creationId xmlns:a16="http://schemas.microsoft.com/office/drawing/2014/main" id="{562F04CA-9D58-4D8B-8492-95B1CBA3573D}"/>
              </a:ext>
            </a:extLst>
          </p:cNvPr>
          <p:cNvSpPr>
            <a:spLocks noChangeArrowheads="1"/>
          </p:cNvSpPr>
          <p:nvPr/>
        </p:nvSpPr>
        <p:spPr bwMode="auto">
          <a:xfrm>
            <a:off x="6923820" y="2273541"/>
            <a:ext cx="1593274" cy="682422"/>
          </a:xfrm>
          <a:prstGeom prst="rect">
            <a:avLst/>
          </a:prstGeom>
          <a:noFill/>
          <a:ln w="9525">
            <a:noFill/>
            <a:miter lim="800000"/>
            <a:headEnd/>
            <a:tailEnd/>
          </a:ln>
        </p:spPr>
        <p:txBody>
          <a:bodyPr lIns="0" tIns="0" rIns="0" bIns="0" anchor="ctr"/>
          <a:lstStyle/>
          <a:p>
            <a:pPr lvl="0" eaLnBrk="1" hangingPunct="1">
              <a:spcAft>
                <a:spcPts val="800"/>
              </a:spcAft>
            </a:pPr>
            <a:r>
              <a:rPr lang="en-US" b="1" dirty="0">
                <a:solidFill>
                  <a:prstClr val="black"/>
                </a:solidFill>
                <a:latin typeface="Calibri" panose="020F0502020204030204" pitchFamily="34" charset="0"/>
                <a:cs typeface="Calibri" panose="020F0502020204030204" pitchFamily="34" charset="0"/>
              </a:rPr>
              <a:t>NRESS</a:t>
            </a:r>
          </a:p>
        </p:txBody>
      </p:sp>
      <p:sp>
        <p:nvSpPr>
          <p:cNvPr id="25" name="Rectangle 5">
            <a:extLst>
              <a:ext uri="{FF2B5EF4-FFF2-40B4-BE49-F238E27FC236}">
                <a16:creationId xmlns:a16="http://schemas.microsoft.com/office/drawing/2014/main" id="{F5C29342-C2E4-4117-AA8E-52ECEC2ADEB7}"/>
              </a:ext>
            </a:extLst>
          </p:cNvPr>
          <p:cNvSpPr>
            <a:spLocks noChangeArrowheads="1"/>
          </p:cNvSpPr>
          <p:nvPr/>
        </p:nvSpPr>
        <p:spPr bwMode="auto">
          <a:xfrm>
            <a:off x="3876536" y="3729856"/>
            <a:ext cx="1448431" cy="682422"/>
          </a:xfrm>
          <a:prstGeom prst="rect">
            <a:avLst/>
          </a:prstGeom>
          <a:noFill/>
          <a:ln w="9525">
            <a:noFill/>
            <a:miter lim="800000"/>
            <a:headEnd/>
            <a:tailEnd/>
          </a:ln>
        </p:spPr>
        <p:txBody>
          <a:bodyPr lIns="0" tIns="0" rIns="0" bIns="0" anchor="ctr"/>
          <a:lstStyle/>
          <a:p>
            <a:pPr lvl="0" eaLnBrk="1" hangingPunct="1">
              <a:spcAft>
                <a:spcPts val="800"/>
              </a:spcAft>
            </a:pPr>
            <a:r>
              <a:rPr lang="en-US" b="1" dirty="0">
                <a:solidFill>
                  <a:prstClr val="black"/>
                </a:solidFill>
                <a:latin typeface="Calibri" panose="020F0502020204030204" pitchFamily="34" charset="0"/>
                <a:cs typeface="Calibri" panose="020F0502020204030204" pitchFamily="34" charset="0"/>
              </a:rPr>
              <a:t>SAS II</a:t>
            </a:r>
          </a:p>
        </p:txBody>
      </p:sp>
      <p:sp>
        <p:nvSpPr>
          <p:cNvPr id="26" name="Rectangle 5">
            <a:extLst>
              <a:ext uri="{FF2B5EF4-FFF2-40B4-BE49-F238E27FC236}">
                <a16:creationId xmlns:a16="http://schemas.microsoft.com/office/drawing/2014/main" id="{5516CC34-B23B-4997-A50A-EB4C33868CDC}"/>
              </a:ext>
            </a:extLst>
          </p:cNvPr>
          <p:cNvSpPr>
            <a:spLocks noChangeArrowheads="1"/>
          </p:cNvSpPr>
          <p:nvPr/>
        </p:nvSpPr>
        <p:spPr bwMode="auto">
          <a:xfrm>
            <a:off x="594133" y="3728640"/>
            <a:ext cx="1593274" cy="682422"/>
          </a:xfrm>
          <a:prstGeom prst="rect">
            <a:avLst/>
          </a:prstGeom>
          <a:noFill/>
          <a:ln w="9525">
            <a:noFill/>
            <a:miter lim="800000"/>
            <a:headEnd/>
            <a:tailEnd/>
          </a:ln>
        </p:spPr>
        <p:txBody>
          <a:bodyPr lIns="0" tIns="0" rIns="0" bIns="0" anchor="ctr"/>
          <a:lstStyle/>
          <a:p>
            <a:pPr lvl="0" eaLnBrk="1" hangingPunct="1">
              <a:spcAft>
                <a:spcPts val="800"/>
              </a:spcAft>
            </a:pPr>
            <a:r>
              <a:rPr lang="en-US" b="1" dirty="0">
                <a:solidFill>
                  <a:prstClr val="black"/>
                </a:solidFill>
                <a:latin typeface="Calibri" panose="020F0502020204030204" pitchFamily="34" charset="0"/>
                <a:cs typeface="Calibri" panose="020F0502020204030204" pitchFamily="34" charset="0"/>
              </a:rPr>
              <a:t>SES III</a:t>
            </a:r>
          </a:p>
        </p:txBody>
      </p:sp>
      <p:graphicFrame>
        <p:nvGraphicFramePr>
          <p:cNvPr id="27" name="Content Placeholder 4">
            <a:extLst>
              <a:ext uri="{FF2B5EF4-FFF2-40B4-BE49-F238E27FC236}">
                <a16:creationId xmlns:a16="http://schemas.microsoft.com/office/drawing/2014/main" id="{0FB47833-B1EB-48F4-8970-0A3CBE16713E}"/>
              </a:ext>
            </a:extLst>
          </p:cNvPr>
          <p:cNvGraphicFramePr>
            <a:graphicFrameLocks/>
          </p:cNvGraphicFramePr>
          <p:nvPr/>
        </p:nvGraphicFramePr>
        <p:xfrm>
          <a:off x="346349" y="3087991"/>
          <a:ext cx="2073611" cy="668274"/>
        </p:xfrm>
        <a:graphic>
          <a:graphicData uri="http://schemas.openxmlformats.org/drawingml/2006/table">
            <a:tbl>
              <a:tblPr firstRow="1" firstCol="1" bandRow="1">
                <a:tableStyleId>{5C22544A-7EE6-4342-B048-85BDC9FD1C3A}</a:tableStyleId>
              </a:tblPr>
              <a:tblGrid>
                <a:gridCol w="1897335">
                  <a:extLst>
                    <a:ext uri="{9D8B030D-6E8A-4147-A177-3AD203B41FA5}">
                      <a16:colId xmlns:a16="http://schemas.microsoft.com/office/drawing/2014/main" val="20000"/>
                    </a:ext>
                  </a:extLst>
                </a:gridCol>
                <a:gridCol w="176276">
                  <a:extLst>
                    <a:ext uri="{9D8B030D-6E8A-4147-A177-3AD203B41FA5}">
                      <a16:colId xmlns:a16="http://schemas.microsoft.com/office/drawing/2014/main" val="20001"/>
                    </a:ext>
                  </a:extLst>
                </a:gridCol>
              </a:tblGrid>
              <a:tr h="528529">
                <a:tc>
                  <a:txBody>
                    <a:bodyPr/>
                    <a:lstStyle/>
                    <a:p>
                      <a:pPr marL="0" marR="0" lvl="0" indent="0" algn="ctr" defTabSz="914400" rtl="0" eaLnBrk="1" fontAlgn="auto" latinLnBrk="0" hangingPunct="1">
                        <a:lnSpc>
                          <a:spcPct val="100000"/>
                        </a:lnSpc>
                        <a:spcBef>
                          <a:spcPts val="0"/>
                        </a:spcBef>
                        <a:spcAft>
                          <a:spcPts val="1800"/>
                        </a:spcAft>
                        <a:buClr>
                          <a:schemeClr val="accent2"/>
                        </a:buClr>
                        <a:buSzTx/>
                        <a:buFont typeface="Arial" panose="020B0604020202020204" pitchFamily="34" charset="0"/>
                        <a:buNone/>
                        <a:tabLst/>
                        <a:defRPr/>
                      </a:pPr>
                      <a:r>
                        <a:rPr lang="en-US" sz="1400" b="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NASA Balloon Operation Contract</a:t>
                      </a:r>
                      <a:endParaRPr lang="en-US" sz="14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endParaRPr lang="en-US" sz="14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4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4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8" name="Content Placeholder 4">
            <a:extLst>
              <a:ext uri="{FF2B5EF4-FFF2-40B4-BE49-F238E27FC236}">
                <a16:creationId xmlns:a16="http://schemas.microsoft.com/office/drawing/2014/main" id="{49813F8F-8AAF-4A6F-A30D-0774286FE40F}"/>
              </a:ext>
            </a:extLst>
          </p:cNvPr>
          <p:cNvGraphicFramePr>
            <a:graphicFrameLocks/>
          </p:cNvGraphicFramePr>
          <p:nvPr/>
        </p:nvGraphicFramePr>
        <p:xfrm>
          <a:off x="357089" y="1720135"/>
          <a:ext cx="2073611" cy="668274"/>
        </p:xfrm>
        <a:graphic>
          <a:graphicData uri="http://schemas.openxmlformats.org/drawingml/2006/table">
            <a:tbl>
              <a:tblPr firstRow="1" firstCol="1" bandRow="1">
                <a:tableStyleId>{5C22544A-7EE6-4342-B048-85BDC9FD1C3A}</a:tableStyleId>
              </a:tblPr>
              <a:tblGrid>
                <a:gridCol w="1897335">
                  <a:extLst>
                    <a:ext uri="{9D8B030D-6E8A-4147-A177-3AD203B41FA5}">
                      <a16:colId xmlns:a16="http://schemas.microsoft.com/office/drawing/2014/main" val="20000"/>
                    </a:ext>
                  </a:extLst>
                </a:gridCol>
                <a:gridCol w="176276">
                  <a:extLst>
                    <a:ext uri="{9D8B030D-6E8A-4147-A177-3AD203B41FA5}">
                      <a16:colId xmlns:a16="http://schemas.microsoft.com/office/drawing/2014/main" val="20001"/>
                    </a:ext>
                  </a:extLst>
                </a:gridCol>
              </a:tblGrid>
              <a:tr h="528529">
                <a:tc>
                  <a:txBody>
                    <a:bodyPr/>
                    <a:lstStyle/>
                    <a:p>
                      <a:pPr marL="0" marR="0" lvl="0" indent="0" algn="ctr" defTabSz="914400" rtl="0" eaLnBrk="1" fontAlgn="auto" latinLnBrk="0" hangingPunct="1">
                        <a:lnSpc>
                          <a:spcPct val="100000"/>
                        </a:lnSpc>
                        <a:spcBef>
                          <a:spcPts val="0"/>
                        </a:spcBef>
                        <a:spcAft>
                          <a:spcPts val="1800"/>
                        </a:spcAft>
                        <a:buClr>
                          <a:schemeClr val="accent2"/>
                        </a:buClr>
                        <a:buSzTx/>
                        <a:buFont typeface="Arial" panose="020B0604020202020204" pitchFamily="34" charset="0"/>
                        <a:buNone/>
                        <a:tabLst/>
                        <a:defRPr/>
                      </a:pPr>
                      <a:r>
                        <a:rPr lang="en-US" sz="1400" b="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EOS DIS Evolution and Development 3</a:t>
                      </a: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endParaRPr lang="en-US" sz="14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4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4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0" name="Content Placeholder 4">
            <a:extLst>
              <a:ext uri="{FF2B5EF4-FFF2-40B4-BE49-F238E27FC236}">
                <a16:creationId xmlns:a16="http://schemas.microsoft.com/office/drawing/2014/main" id="{FAA87622-E3F7-45B2-A1EE-94DA04FF9F66}"/>
              </a:ext>
            </a:extLst>
          </p:cNvPr>
          <p:cNvGraphicFramePr>
            <a:graphicFrameLocks/>
          </p:cNvGraphicFramePr>
          <p:nvPr/>
        </p:nvGraphicFramePr>
        <p:xfrm>
          <a:off x="3563946" y="3124264"/>
          <a:ext cx="2073611" cy="668274"/>
        </p:xfrm>
        <a:graphic>
          <a:graphicData uri="http://schemas.openxmlformats.org/drawingml/2006/table">
            <a:tbl>
              <a:tblPr firstRow="1" firstCol="1" bandRow="1">
                <a:tableStyleId>{5C22544A-7EE6-4342-B048-85BDC9FD1C3A}</a:tableStyleId>
              </a:tblPr>
              <a:tblGrid>
                <a:gridCol w="1897335">
                  <a:extLst>
                    <a:ext uri="{9D8B030D-6E8A-4147-A177-3AD203B41FA5}">
                      <a16:colId xmlns:a16="http://schemas.microsoft.com/office/drawing/2014/main" val="20000"/>
                    </a:ext>
                  </a:extLst>
                </a:gridCol>
                <a:gridCol w="176276">
                  <a:extLst>
                    <a:ext uri="{9D8B030D-6E8A-4147-A177-3AD203B41FA5}">
                      <a16:colId xmlns:a16="http://schemas.microsoft.com/office/drawing/2014/main" val="20001"/>
                    </a:ext>
                  </a:extLst>
                </a:gridCol>
              </a:tblGrid>
              <a:tr h="528529">
                <a:tc>
                  <a:txBody>
                    <a:bodyPr/>
                    <a:lstStyle/>
                    <a:p>
                      <a:pPr marL="0" marR="0" lvl="0" indent="0" algn="ctr" defTabSz="914400" rtl="0" eaLnBrk="1" fontAlgn="auto" latinLnBrk="0" hangingPunct="1">
                        <a:lnSpc>
                          <a:spcPct val="100000"/>
                        </a:lnSpc>
                        <a:spcBef>
                          <a:spcPts val="0"/>
                        </a:spcBef>
                        <a:spcAft>
                          <a:spcPts val="1800"/>
                        </a:spcAft>
                        <a:buClr>
                          <a:schemeClr val="accent2"/>
                        </a:buClr>
                        <a:buSzTx/>
                        <a:buFont typeface="Arial" panose="020B0604020202020204" pitchFamily="34" charset="0"/>
                        <a:buNone/>
                        <a:tabLst/>
                        <a:defRPr/>
                      </a:pPr>
                      <a:r>
                        <a:rPr lang="en-US" sz="1400" b="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NASA Post-Doctoral Program 2</a:t>
                      </a: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endParaRPr lang="en-US" sz="14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4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4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1" name="Content Placeholder 4">
            <a:extLst>
              <a:ext uri="{FF2B5EF4-FFF2-40B4-BE49-F238E27FC236}">
                <a16:creationId xmlns:a16="http://schemas.microsoft.com/office/drawing/2014/main" id="{4CA629B3-4C0E-44EE-AFCA-F0F0E110B5E8}"/>
              </a:ext>
            </a:extLst>
          </p:cNvPr>
          <p:cNvGraphicFramePr>
            <a:graphicFrameLocks/>
          </p:cNvGraphicFramePr>
          <p:nvPr/>
        </p:nvGraphicFramePr>
        <p:xfrm>
          <a:off x="3593736" y="1756408"/>
          <a:ext cx="2276911" cy="668274"/>
        </p:xfrm>
        <a:graphic>
          <a:graphicData uri="http://schemas.openxmlformats.org/drawingml/2006/table">
            <a:tbl>
              <a:tblPr firstRow="1" firstCol="1" bandRow="1">
                <a:tableStyleId>{5C22544A-7EE6-4342-B048-85BDC9FD1C3A}</a:tableStyleId>
              </a:tblPr>
              <a:tblGrid>
                <a:gridCol w="2083353">
                  <a:extLst>
                    <a:ext uri="{9D8B030D-6E8A-4147-A177-3AD203B41FA5}">
                      <a16:colId xmlns:a16="http://schemas.microsoft.com/office/drawing/2014/main" val="20000"/>
                    </a:ext>
                  </a:extLst>
                </a:gridCol>
                <a:gridCol w="193558">
                  <a:extLst>
                    <a:ext uri="{9D8B030D-6E8A-4147-A177-3AD203B41FA5}">
                      <a16:colId xmlns:a16="http://schemas.microsoft.com/office/drawing/2014/main" val="20001"/>
                    </a:ext>
                  </a:extLst>
                </a:gridCol>
              </a:tblGrid>
              <a:tr h="528529">
                <a:tc>
                  <a:txBody>
                    <a:bodyPr/>
                    <a:lstStyle/>
                    <a:p>
                      <a:pPr marL="0" marR="0" lvl="0" indent="0" algn="ctr" defTabSz="914400" rtl="0" eaLnBrk="1" fontAlgn="auto" latinLnBrk="0" hangingPunct="1">
                        <a:lnSpc>
                          <a:spcPct val="100000"/>
                        </a:lnSpc>
                        <a:spcBef>
                          <a:spcPts val="0"/>
                        </a:spcBef>
                        <a:spcAft>
                          <a:spcPts val="1800"/>
                        </a:spcAft>
                        <a:buClr>
                          <a:schemeClr val="accent2"/>
                        </a:buClr>
                        <a:buSzTx/>
                        <a:buFont typeface="Arial" panose="020B0604020202020204" pitchFamily="34" charset="0"/>
                        <a:buNone/>
                        <a:tabLst/>
                        <a:defRPr/>
                      </a:pPr>
                      <a:r>
                        <a:rPr lang="en-US" sz="1400" b="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Ground Systems and Mission Operations 3</a:t>
                      </a: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endParaRPr lang="en-US" sz="14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4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4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2" name="Content Placeholder 4">
            <a:extLst>
              <a:ext uri="{FF2B5EF4-FFF2-40B4-BE49-F238E27FC236}">
                <a16:creationId xmlns:a16="http://schemas.microsoft.com/office/drawing/2014/main" id="{819615CD-386F-48BE-9366-E2CFA957CEDC}"/>
              </a:ext>
            </a:extLst>
          </p:cNvPr>
          <p:cNvGraphicFramePr>
            <a:graphicFrameLocks/>
          </p:cNvGraphicFramePr>
          <p:nvPr/>
        </p:nvGraphicFramePr>
        <p:xfrm>
          <a:off x="3563946" y="4562755"/>
          <a:ext cx="2073611" cy="668274"/>
        </p:xfrm>
        <a:graphic>
          <a:graphicData uri="http://schemas.openxmlformats.org/drawingml/2006/table">
            <a:tbl>
              <a:tblPr firstRow="1" firstCol="1" bandRow="1">
                <a:tableStyleId>{5C22544A-7EE6-4342-B048-85BDC9FD1C3A}</a:tableStyleId>
              </a:tblPr>
              <a:tblGrid>
                <a:gridCol w="1897335">
                  <a:extLst>
                    <a:ext uri="{9D8B030D-6E8A-4147-A177-3AD203B41FA5}">
                      <a16:colId xmlns:a16="http://schemas.microsoft.com/office/drawing/2014/main" val="20000"/>
                    </a:ext>
                  </a:extLst>
                </a:gridCol>
                <a:gridCol w="176276">
                  <a:extLst>
                    <a:ext uri="{9D8B030D-6E8A-4147-A177-3AD203B41FA5}">
                      <a16:colId xmlns:a16="http://schemas.microsoft.com/office/drawing/2014/main" val="20001"/>
                    </a:ext>
                  </a:extLst>
                </a:gridCol>
              </a:tblGrid>
              <a:tr h="528529">
                <a:tc>
                  <a:txBody>
                    <a:bodyPr/>
                    <a:lstStyle/>
                    <a:p>
                      <a:pPr marL="0" marR="0" lvl="0" indent="0" algn="ctr" defTabSz="914400" rtl="0" eaLnBrk="1" fontAlgn="auto" latinLnBrk="0" hangingPunct="1">
                        <a:lnSpc>
                          <a:spcPct val="100000"/>
                        </a:lnSpc>
                        <a:spcBef>
                          <a:spcPts val="0"/>
                        </a:spcBef>
                        <a:spcAft>
                          <a:spcPts val="1800"/>
                        </a:spcAft>
                        <a:buClr>
                          <a:schemeClr val="accent2"/>
                        </a:buClr>
                        <a:buSzTx/>
                        <a:buFont typeface="Arial" panose="020B0604020202020204" pitchFamily="34" charset="0"/>
                        <a:buNone/>
                        <a:tabLst/>
                        <a:defRPr/>
                      </a:pPr>
                      <a:r>
                        <a:rPr lang="en-US" sz="1400" b="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Systems and Software Assurance Services II</a:t>
                      </a: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endParaRPr lang="en-US" sz="14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4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4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3" name="Content Placeholder 4">
            <a:extLst>
              <a:ext uri="{FF2B5EF4-FFF2-40B4-BE49-F238E27FC236}">
                <a16:creationId xmlns:a16="http://schemas.microsoft.com/office/drawing/2014/main" id="{C768F44F-0FE4-44EB-8DCF-CB4E48ED85D5}"/>
              </a:ext>
            </a:extLst>
          </p:cNvPr>
          <p:cNvGraphicFramePr>
            <a:graphicFrameLocks/>
          </p:cNvGraphicFramePr>
          <p:nvPr/>
        </p:nvGraphicFramePr>
        <p:xfrm>
          <a:off x="6690004" y="3087991"/>
          <a:ext cx="2073611" cy="668274"/>
        </p:xfrm>
        <a:graphic>
          <a:graphicData uri="http://schemas.openxmlformats.org/drawingml/2006/table">
            <a:tbl>
              <a:tblPr firstRow="1" firstCol="1" bandRow="1">
                <a:tableStyleId>{5C22544A-7EE6-4342-B048-85BDC9FD1C3A}</a:tableStyleId>
              </a:tblPr>
              <a:tblGrid>
                <a:gridCol w="1897335">
                  <a:extLst>
                    <a:ext uri="{9D8B030D-6E8A-4147-A177-3AD203B41FA5}">
                      <a16:colId xmlns:a16="http://schemas.microsoft.com/office/drawing/2014/main" val="20000"/>
                    </a:ext>
                  </a:extLst>
                </a:gridCol>
                <a:gridCol w="176276">
                  <a:extLst>
                    <a:ext uri="{9D8B030D-6E8A-4147-A177-3AD203B41FA5}">
                      <a16:colId xmlns:a16="http://schemas.microsoft.com/office/drawing/2014/main" val="20001"/>
                    </a:ext>
                  </a:extLst>
                </a:gridCol>
              </a:tblGrid>
              <a:tr h="528529">
                <a:tc>
                  <a:txBody>
                    <a:bodyPr/>
                    <a:lstStyle/>
                    <a:p>
                      <a:pPr marL="0" marR="0" lvl="0" indent="0" algn="ctr" defTabSz="914400" rtl="0" eaLnBrk="1" fontAlgn="auto" latinLnBrk="0" hangingPunct="1">
                        <a:lnSpc>
                          <a:spcPct val="100000"/>
                        </a:lnSpc>
                        <a:spcBef>
                          <a:spcPts val="0"/>
                        </a:spcBef>
                        <a:spcAft>
                          <a:spcPts val="1800"/>
                        </a:spcAft>
                        <a:buClr>
                          <a:schemeClr val="accent2"/>
                        </a:buClr>
                        <a:buSzTx/>
                        <a:buFont typeface="Arial" panose="020B0604020202020204" pitchFamily="34" charset="0"/>
                        <a:buNone/>
                        <a:tabLst/>
                        <a:defRPr/>
                      </a:pPr>
                      <a:r>
                        <a:rPr lang="en-US" sz="1400" b="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NASA Research and Education Support Services</a:t>
                      </a: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endParaRPr lang="en-US" sz="14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4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4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4" name="Content Placeholder 4">
            <a:extLst>
              <a:ext uri="{FF2B5EF4-FFF2-40B4-BE49-F238E27FC236}">
                <a16:creationId xmlns:a16="http://schemas.microsoft.com/office/drawing/2014/main" id="{D4C049D3-BCC3-427A-A990-E15735DAF538}"/>
              </a:ext>
            </a:extLst>
          </p:cNvPr>
          <p:cNvGraphicFramePr>
            <a:graphicFrameLocks/>
          </p:cNvGraphicFramePr>
          <p:nvPr/>
        </p:nvGraphicFramePr>
        <p:xfrm>
          <a:off x="6502064" y="1720135"/>
          <a:ext cx="2509070" cy="668274"/>
        </p:xfrm>
        <a:graphic>
          <a:graphicData uri="http://schemas.openxmlformats.org/drawingml/2006/table">
            <a:tbl>
              <a:tblPr firstRow="1" firstCol="1" bandRow="1">
                <a:tableStyleId>{5C22544A-7EE6-4342-B048-85BDC9FD1C3A}</a:tableStyleId>
              </a:tblPr>
              <a:tblGrid>
                <a:gridCol w="2295776">
                  <a:extLst>
                    <a:ext uri="{9D8B030D-6E8A-4147-A177-3AD203B41FA5}">
                      <a16:colId xmlns:a16="http://schemas.microsoft.com/office/drawing/2014/main" val="20000"/>
                    </a:ext>
                  </a:extLst>
                </a:gridCol>
                <a:gridCol w="213294">
                  <a:extLst>
                    <a:ext uri="{9D8B030D-6E8A-4147-A177-3AD203B41FA5}">
                      <a16:colId xmlns:a16="http://schemas.microsoft.com/office/drawing/2014/main" val="20001"/>
                    </a:ext>
                  </a:extLst>
                </a:gridCol>
              </a:tblGrid>
              <a:tr h="528529">
                <a:tc>
                  <a:txBody>
                    <a:bodyPr/>
                    <a:lstStyle/>
                    <a:p>
                      <a:pPr marL="0" marR="0" lvl="0" indent="0" algn="ctr" defTabSz="914400" rtl="0" eaLnBrk="1" fontAlgn="auto" latinLnBrk="0" hangingPunct="1">
                        <a:lnSpc>
                          <a:spcPct val="100000"/>
                        </a:lnSpc>
                        <a:spcBef>
                          <a:spcPts val="0"/>
                        </a:spcBef>
                        <a:spcAft>
                          <a:spcPts val="1800"/>
                        </a:spcAft>
                        <a:buClr>
                          <a:schemeClr val="accent2"/>
                        </a:buClr>
                        <a:buSzTx/>
                        <a:buFont typeface="Arial" panose="020B0604020202020204" pitchFamily="34" charset="0"/>
                        <a:buNone/>
                        <a:tabLst/>
                        <a:defRPr/>
                      </a:pPr>
                      <a:r>
                        <a:rPr lang="en-US" sz="1400" b="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Mechanical Integrated Services and Technologies II</a:t>
                      </a:r>
                    </a:p>
                  </a:txBody>
                  <a:tcPr marL="91280" marR="912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endParaRPr lang="en-US" sz="14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4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4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91280" marR="912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5" name="Content Placeholder 4">
            <a:extLst>
              <a:ext uri="{FF2B5EF4-FFF2-40B4-BE49-F238E27FC236}">
                <a16:creationId xmlns:a16="http://schemas.microsoft.com/office/drawing/2014/main" id="{F99C9329-8A93-4A99-B0A5-1C198B86DA0A}"/>
              </a:ext>
            </a:extLst>
          </p:cNvPr>
          <p:cNvGraphicFramePr>
            <a:graphicFrameLocks/>
          </p:cNvGraphicFramePr>
          <p:nvPr/>
        </p:nvGraphicFramePr>
        <p:xfrm>
          <a:off x="392070" y="4542169"/>
          <a:ext cx="2073611" cy="668274"/>
        </p:xfrm>
        <a:graphic>
          <a:graphicData uri="http://schemas.openxmlformats.org/drawingml/2006/table">
            <a:tbl>
              <a:tblPr firstRow="1" firstCol="1" bandRow="1">
                <a:tableStyleId>{5C22544A-7EE6-4342-B048-85BDC9FD1C3A}</a:tableStyleId>
              </a:tblPr>
              <a:tblGrid>
                <a:gridCol w="1897335">
                  <a:extLst>
                    <a:ext uri="{9D8B030D-6E8A-4147-A177-3AD203B41FA5}">
                      <a16:colId xmlns:a16="http://schemas.microsoft.com/office/drawing/2014/main" val="20000"/>
                    </a:ext>
                  </a:extLst>
                </a:gridCol>
                <a:gridCol w="176276">
                  <a:extLst>
                    <a:ext uri="{9D8B030D-6E8A-4147-A177-3AD203B41FA5}">
                      <a16:colId xmlns:a16="http://schemas.microsoft.com/office/drawing/2014/main" val="20001"/>
                    </a:ext>
                  </a:extLst>
                </a:gridCol>
              </a:tblGrid>
              <a:tr h="528529">
                <a:tc>
                  <a:txBody>
                    <a:bodyPr/>
                    <a:lstStyle/>
                    <a:p>
                      <a:pPr marL="0" marR="0" lvl="0" indent="0" algn="ctr" defTabSz="914400" rtl="0" eaLnBrk="1" fontAlgn="auto" latinLnBrk="0" hangingPunct="1">
                        <a:lnSpc>
                          <a:spcPct val="100000"/>
                        </a:lnSpc>
                        <a:spcBef>
                          <a:spcPts val="0"/>
                        </a:spcBef>
                        <a:spcAft>
                          <a:spcPts val="1800"/>
                        </a:spcAft>
                        <a:buClr>
                          <a:schemeClr val="accent2"/>
                        </a:buClr>
                        <a:buSzTx/>
                        <a:buFont typeface="Arial" panose="020B0604020202020204" pitchFamily="34" charset="0"/>
                        <a:buNone/>
                        <a:tabLst/>
                        <a:defRPr/>
                      </a:pPr>
                      <a:r>
                        <a:rPr lang="en-US" sz="1400" b="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Software Engineering Services III</a:t>
                      </a:r>
                      <a:endParaRPr lang="en-US" sz="14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endParaRPr lang="en-US" sz="14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4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4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5" name="Rectangle 44">
            <a:extLst>
              <a:ext uri="{FF2B5EF4-FFF2-40B4-BE49-F238E27FC236}">
                <a16:creationId xmlns:a16="http://schemas.microsoft.com/office/drawing/2014/main" id="{FBB85A32-B890-405F-80B9-72A27AF089E2}"/>
              </a:ext>
            </a:extLst>
          </p:cNvPr>
          <p:cNvSpPr/>
          <p:nvPr/>
        </p:nvSpPr>
        <p:spPr>
          <a:xfrm>
            <a:off x="6914652" y="4274218"/>
            <a:ext cx="1593273" cy="125950"/>
          </a:xfrm>
          <a:prstGeom prst="rect">
            <a:avLst/>
          </a:prstGeom>
          <a:solidFill>
            <a:srgbClr val="CD9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5">
            <a:extLst>
              <a:ext uri="{FF2B5EF4-FFF2-40B4-BE49-F238E27FC236}">
                <a16:creationId xmlns:a16="http://schemas.microsoft.com/office/drawing/2014/main" id="{BCDF75A1-5EA3-4509-9788-A1F7BD9BE426}"/>
              </a:ext>
            </a:extLst>
          </p:cNvPr>
          <p:cNvSpPr>
            <a:spLocks noChangeArrowheads="1"/>
          </p:cNvSpPr>
          <p:nvPr/>
        </p:nvSpPr>
        <p:spPr bwMode="auto">
          <a:xfrm>
            <a:off x="6909642" y="3717361"/>
            <a:ext cx="2332712" cy="682422"/>
          </a:xfrm>
          <a:prstGeom prst="rect">
            <a:avLst/>
          </a:prstGeom>
          <a:noFill/>
          <a:ln w="9525">
            <a:noFill/>
            <a:miter lim="800000"/>
            <a:headEnd/>
            <a:tailEnd/>
          </a:ln>
        </p:spPr>
        <p:txBody>
          <a:bodyPr lIns="0" tIns="0" rIns="0" bIns="0" anchor="ctr"/>
          <a:lstStyle/>
          <a:p>
            <a:pPr lvl="0" eaLnBrk="1" hangingPunct="1">
              <a:spcAft>
                <a:spcPts val="800"/>
              </a:spcAft>
            </a:pPr>
            <a:r>
              <a:rPr lang="en-US" b="1" dirty="0" err="1">
                <a:solidFill>
                  <a:prstClr val="black"/>
                </a:solidFill>
                <a:latin typeface="Calibri" panose="020F0502020204030204" pitchFamily="34" charset="0"/>
                <a:cs typeface="Calibri" panose="020F0502020204030204" pitchFamily="34" charset="0"/>
              </a:rPr>
              <a:t>SpectRE</a:t>
            </a:r>
            <a:endParaRPr lang="en-US" b="1" dirty="0">
              <a:solidFill>
                <a:prstClr val="black"/>
              </a:solidFill>
              <a:latin typeface="Calibri" panose="020F0502020204030204" pitchFamily="34" charset="0"/>
              <a:cs typeface="Calibri" panose="020F0502020204030204" pitchFamily="34" charset="0"/>
            </a:endParaRPr>
          </a:p>
        </p:txBody>
      </p:sp>
      <p:graphicFrame>
        <p:nvGraphicFramePr>
          <p:cNvPr id="51" name="Content Placeholder 4">
            <a:extLst>
              <a:ext uri="{FF2B5EF4-FFF2-40B4-BE49-F238E27FC236}">
                <a16:creationId xmlns:a16="http://schemas.microsoft.com/office/drawing/2014/main" id="{31428A93-4ADB-4AB1-BBA0-674188431BDE}"/>
              </a:ext>
            </a:extLst>
          </p:cNvPr>
          <p:cNvGraphicFramePr>
            <a:graphicFrameLocks/>
          </p:cNvGraphicFramePr>
          <p:nvPr/>
        </p:nvGraphicFramePr>
        <p:xfrm>
          <a:off x="6638829" y="4495800"/>
          <a:ext cx="2505171" cy="853440"/>
        </p:xfrm>
        <a:graphic>
          <a:graphicData uri="http://schemas.openxmlformats.org/drawingml/2006/table">
            <a:tbl>
              <a:tblPr firstRow="1" firstCol="1" bandRow="1">
                <a:tableStyleId>{5C22544A-7EE6-4342-B048-85BDC9FD1C3A}</a:tableStyleId>
              </a:tblPr>
              <a:tblGrid>
                <a:gridCol w="2292209">
                  <a:extLst>
                    <a:ext uri="{9D8B030D-6E8A-4147-A177-3AD203B41FA5}">
                      <a16:colId xmlns:a16="http://schemas.microsoft.com/office/drawing/2014/main" val="20000"/>
                    </a:ext>
                  </a:extLst>
                </a:gridCol>
                <a:gridCol w="212962">
                  <a:extLst>
                    <a:ext uri="{9D8B030D-6E8A-4147-A177-3AD203B41FA5}">
                      <a16:colId xmlns:a16="http://schemas.microsoft.com/office/drawing/2014/main" val="20001"/>
                    </a:ext>
                  </a:extLst>
                </a:gridCol>
              </a:tblGrid>
              <a:tr h="528529">
                <a:tc>
                  <a:txBody>
                    <a:bodyPr/>
                    <a:lstStyle/>
                    <a:p>
                      <a:pPr marL="0" marR="0" lvl="0" indent="0" algn="ctr" defTabSz="914400" rtl="0" eaLnBrk="1" fontAlgn="auto" latinLnBrk="0" hangingPunct="1">
                        <a:lnSpc>
                          <a:spcPct val="100000"/>
                        </a:lnSpc>
                        <a:spcBef>
                          <a:spcPts val="0"/>
                        </a:spcBef>
                        <a:spcAft>
                          <a:spcPts val="1800"/>
                        </a:spcAft>
                        <a:buClr>
                          <a:schemeClr val="accent2"/>
                        </a:buClr>
                        <a:buSzTx/>
                        <a:buFont typeface="Arial" panose="020B0604020202020204" pitchFamily="34" charset="0"/>
                        <a:buNone/>
                        <a:tabLst/>
                        <a:defRPr/>
                      </a:pPr>
                      <a:r>
                        <a:rPr lang="en-US" sz="1400" b="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Spectrum Programmatic, Engineering &amp; Resource Management Support Services</a:t>
                      </a: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endParaRPr lang="en-US" sz="16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6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6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6" name="Rectangle 35">
            <a:extLst>
              <a:ext uri="{FF2B5EF4-FFF2-40B4-BE49-F238E27FC236}">
                <a16:creationId xmlns:a16="http://schemas.microsoft.com/office/drawing/2014/main" id="{D2FE4E2A-FBE7-4E4C-B079-D3D7AF9E9988}"/>
              </a:ext>
            </a:extLst>
          </p:cNvPr>
          <p:cNvSpPr/>
          <p:nvPr/>
        </p:nvSpPr>
        <p:spPr>
          <a:xfrm>
            <a:off x="625887" y="5682145"/>
            <a:ext cx="1593273" cy="125950"/>
          </a:xfrm>
          <a:prstGeom prst="rect">
            <a:avLst/>
          </a:prstGeom>
          <a:solidFill>
            <a:srgbClr val="CD9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5">
            <a:extLst>
              <a:ext uri="{FF2B5EF4-FFF2-40B4-BE49-F238E27FC236}">
                <a16:creationId xmlns:a16="http://schemas.microsoft.com/office/drawing/2014/main" id="{4894FFE5-E488-44CC-BA2C-C1044B28517A}"/>
              </a:ext>
            </a:extLst>
          </p:cNvPr>
          <p:cNvSpPr>
            <a:spLocks noChangeArrowheads="1"/>
          </p:cNvSpPr>
          <p:nvPr/>
        </p:nvSpPr>
        <p:spPr bwMode="auto">
          <a:xfrm>
            <a:off x="594133" y="5104346"/>
            <a:ext cx="1593274" cy="682422"/>
          </a:xfrm>
          <a:prstGeom prst="rect">
            <a:avLst/>
          </a:prstGeom>
          <a:noFill/>
          <a:ln w="9525">
            <a:noFill/>
            <a:miter lim="800000"/>
            <a:headEnd/>
            <a:tailEnd/>
          </a:ln>
        </p:spPr>
        <p:txBody>
          <a:bodyPr lIns="0" tIns="0" rIns="0" bIns="0" anchor="ctr"/>
          <a:lstStyle/>
          <a:p>
            <a:pPr lvl="0" eaLnBrk="1" hangingPunct="1">
              <a:spcAft>
                <a:spcPts val="800"/>
              </a:spcAft>
            </a:pPr>
            <a:r>
              <a:rPr lang="en-US" b="1" dirty="0">
                <a:solidFill>
                  <a:prstClr val="black"/>
                </a:solidFill>
                <a:latin typeface="Calibri" panose="020F0502020204030204" pitchFamily="34" charset="0"/>
                <a:cs typeface="Calibri" panose="020F0502020204030204" pitchFamily="34" charset="0"/>
              </a:rPr>
              <a:t>SEM</a:t>
            </a:r>
          </a:p>
        </p:txBody>
      </p:sp>
      <p:graphicFrame>
        <p:nvGraphicFramePr>
          <p:cNvPr id="38" name="Content Placeholder 4">
            <a:extLst>
              <a:ext uri="{FF2B5EF4-FFF2-40B4-BE49-F238E27FC236}">
                <a16:creationId xmlns:a16="http://schemas.microsoft.com/office/drawing/2014/main" id="{12741D04-071C-4B06-8F6E-66D1071E4C42}"/>
              </a:ext>
            </a:extLst>
          </p:cNvPr>
          <p:cNvGraphicFramePr>
            <a:graphicFrameLocks/>
          </p:cNvGraphicFramePr>
          <p:nvPr/>
        </p:nvGraphicFramePr>
        <p:xfrm>
          <a:off x="392070" y="5917875"/>
          <a:ext cx="2073611" cy="668274"/>
        </p:xfrm>
        <a:graphic>
          <a:graphicData uri="http://schemas.openxmlformats.org/drawingml/2006/table">
            <a:tbl>
              <a:tblPr firstRow="1" firstCol="1" bandRow="1">
                <a:tableStyleId>{5C22544A-7EE6-4342-B048-85BDC9FD1C3A}</a:tableStyleId>
              </a:tblPr>
              <a:tblGrid>
                <a:gridCol w="1897335">
                  <a:extLst>
                    <a:ext uri="{9D8B030D-6E8A-4147-A177-3AD203B41FA5}">
                      <a16:colId xmlns:a16="http://schemas.microsoft.com/office/drawing/2014/main" val="20000"/>
                    </a:ext>
                  </a:extLst>
                </a:gridCol>
                <a:gridCol w="176276">
                  <a:extLst>
                    <a:ext uri="{9D8B030D-6E8A-4147-A177-3AD203B41FA5}">
                      <a16:colId xmlns:a16="http://schemas.microsoft.com/office/drawing/2014/main" val="20001"/>
                    </a:ext>
                  </a:extLst>
                </a:gridCol>
              </a:tblGrid>
              <a:tr h="528529">
                <a:tc>
                  <a:txBody>
                    <a:bodyPr/>
                    <a:lstStyle/>
                    <a:p>
                      <a:pPr marL="0" marR="0" lvl="0" indent="0" algn="ctr" defTabSz="914400" rtl="0" eaLnBrk="1" fontAlgn="auto" latinLnBrk="0" hangingPunct="1">
                        <a:lnSpc>
                          <a:spcPct val="100000"/>
                        </a:lnSpc>
                        <a:spcBef>
                          <a:spcPts val="0"/>
                        </a:spcBef>
                        <a:spcAft>
                          <a:spcPts val="1800"/>
                        </a:spcAft>
                        <a:buClr>
                          <a:schemeClr val="accent2"/>
                        </a:buClr>
                        <a:buSzTx/>
                        <a:buFont typeface="Arial" panose="020B0604020202020204" pitchFamily="34" charset="0"/>
                        <a:buNone/>
                        <a:tabLst/>
                        <a:defRPr/>
                      </a:pPr>
                      <a:r>
                        <a:rPr lang="en-US" sz="1400" b="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Spin Eject Mechanism</a:t>
                      </a:r>
                      <a:endParaRPr lang="en-US" sz="14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endParaRPr lang="en-US" sz="14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4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4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Rectangle 41">
            <a:extLst>
              <a:ext uri="{FF2B5EF4-FFF2-40B4-BE49-F238E27FC236}">
                <a16:creationId xmlns:a16="http://schemas.microsoft.com/office/drawing/2014/main" id="{74724EE5-EE95-4097-AF0B-EB4F6B6CD306}"/>
              </a:ext>
            </a:extLst>
          </p:cNvPr>
          <p:cNvSpPr/>
          <p:nvPr/>
        </p:nvSpPr>
        <p:spPr>
          <a:xfrm>
            <a:off x="3780026" y="5673756"/>
            <a:ext cx="1593273" cy="125950"/>
          </a:xfrm>
          <a:prstGeom prst="rect">
            <a:avLst/>
          </a:prstGeom>
          <a:solidFill>
            <a:srgbClr val="CD9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5">
            <a:extLst>
              <a:ext uri="{FF2B5EF4-FFF2-40B4-BE49-F238E27FC236}">
                <a16:creationId xmlns:a16="http://schemas.microsoft.com/office/drawing/2014/main" id="{779E5769-1029-4323-9837-D3E8808856C9}"/>
              </a:ext>
            </a:extLst>
          </p:cNvPr>
          <p:cNvSpPr>
            <a:spLocks noChangeArrowheads="1"/>
          </p:cNvSpPr>
          <p:nvPr/>
        </p:nvSpPr>
        <p:spPr bwMode="auto">
          <a:xfrm>
            <a:off x="3748272" y="5095957"/>
            <a:ext cx="1593274" cy="682422"/>
          </a:xfrm>
          <a:prstGeom prst="rect">
            <a:avLst/>
          </a:prstGeom>
          <a:noFill/>
          <a:ln w="9525">
            <a:noFill/>
            <a:miter lim="800000"/>
            <a:headEnd/>
            <a:tailEnd/>
          </a:ln>
        </p:spPr>
        <p:txBody>
          <a:bodyPr lIns="0" tIns="0" rIns="0" bIns="0" anchor="ctr"/>
          <a:lstStyle/>
          <a:p>
            <a:pPr lvl="0" eaLnBrk="1" hangingPunct="1">
              <a:spcAft>
                <a:spcPts val="800"/>
              </a:spcAft>
            </a:pPr>
            <a:r>
              <a:rPr lang="en-US" b="1" dirty="0">
                <a:solidFill>
                  <a:prstClr val="black"/>
                </a:solidFill>
                <a:latin typeface="Calibri" panose="020F0502020204030204" pitchFamily="34" charset="0"/>
                <a:cs typeface="Calibri" panose="020F0502020204030204" pitchFamily="34" charset="0"/>
              </a:rPr>
              <a:t>SAMDA II</a:t>
            </a:r>
          </a:p>
        </p:txBody>
      </p:sp>
      <p:graphicFrame>
        <p:nvGraphicFramePr>
          <p:cNvPr id="44" name="Content Placeholder 4">
            <a:extLst>
              <a:ext uri="{FF2B5EF4-FFF2-40B4-BE49-F238E27FC236}">
                <a16:creationId xmlns:a16="http://schemas.microsoft.com/office/drawing/2014/main" id="{F20B6566-94CF-4873-84E9-E9342E000836}"/>
              </a:ext>
            </a:extLst>
          </p:cNvPr>
          <p:cNvGraphicFramePr>
            <a:graphicFrameLocks/>
          </p:cNvGraphicFramePr>
          <p:nvPr/>
        </p:nvGraphicFramePr>
        <p:xfrm>
          <a:off x="3546209" y="5909486"/>
          <a:ext cx="2073611" cy="853440"/>
        </p:xfrm>
        <a:graphic>
          <a:graphicData uri="http://schemas.openxmlformats.org/drawingml/2006/table">
            <a:tbl>
              <a:tblPr firstRow="1" firstCol="1" bandRow="1">
                <a:tableStyleId>{5C22544A-7EE6-4342-B048-85BDC9FD1C3A}</a:tableStyleId>
              </a:tblPr>
              <a:tblGrid>
                <a:gridCol w="1897335">
                  <a:extLst>
                    <a:ext uri="{9D8B030D-6E8A-4147-A177-3AD203B41FA5}">
                      <a16:colId xmlns:a16="http://schemas.microsoft.com/office/drawing/2014/main" val="20000"/>
                    </a:ext>
                  </a:extLst>
                </a:gridCol>
                <a:gridCol w="176276">
                  <a:extLst>
                    <a:ext uri="{9D8B030D-6E8A-4147-A177-3AD203B41FA5}">
                      <a16:colId xmlns:a16="http://schemas.microsoft.com/office/drawing/2014/main" val="20001"/>
                    </a:ext>
                  </a:extLst>
                </a:gridCol>
              </a:tblGrid>
              <a:tr h="528529">
                <a:tc>
                  <a:txBody>
                    <a:bodyPr/>
                    <a:lstStyle/>
                    <a:p>
                      <a:pPr marL="0" marR="0" lvl="0" indent="0" algn="ctr" defTabSz="914400" rtl="0" eaLnBrk="1" fontAlgn="auto" latinLnBrk="0" hangingPunct="1">
                        <a:lnSpc>
                          <a:spcPct val="100000"/>
                        </a:lnSpc>
                        <a:spcBef>
                          <a:spcPts val="0"/>
                        </a:spcBef>
                        <a:spcAft>
                          <a:spcPts val="1800"/>
                        </a:spcAft>
                        <a:buClr>
                          <a:schemeClr val="accent2"/>
                        </a:buClr>
                        <a:buSzTx/>
                        <a:buFont typeface="Arial" panose="020B0604020202020204" pitchFamily="34" charset="0"/>
                        <a:buNone/>
                        <a:tabLst/>
                        <a:defRPr/>
                      </a:pPr>
                      <a:r>
                        <a:rPr lang="en-US" sz="1400" b="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Support for Atmospheres, Data Assimilation and Modelling II</a:t>
                      </a: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endParaRPr lang="en-US" sz="14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4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4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0" name="Rectangle 49">
            <a:extLst>
              <a:ext uri="{FF2B5EF4-FFF2-40B4-BE49-F238E27FC236}">
                <a16:creationId xmlns:a16="http://schemas.microsoft.com/office/drawing/2014/main" id="{3B6CC722-720F-4104-A996-85A49FD6D204}"/>
              </a:ext>
            </a:extLst>
          </p:cNvPr>
          <p:cNvSpPr/>
          <p:nvPr/>
        </p:nvSpPr>
        <p:spPr>
          <a:xfrm>
            <a:off x="6884270" y="5765251"/>
            <a:ext cx="1593273" cy="125950"/>
          </a:xfrm>
          <a:prstGeom prst="rect">
            <a:avLst/>
          </a:prstGeom>
          <a:solidFill>
            <a:srgbClr val="CD9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
            <a:extLst>
              <a:ext uri="{FF2B5EF4-FFF2-40B4-BE49-F238E27FC236}">
                <a16:creationId xmlns:a16="http://schemas.microsoft.com/office/drawing/2014/main" id="{D86ED7A5-8EED-4EE1-981D-46725A7F907B}"/>
              </a:ext>
            </a:extLst>
          </p:cNvPr>
          <p:cNvSpPr>
            <a:spLocks noChangeArrowheads="1"/>
          </p:cNvSpPr>
          <p:nvPr/>
        </p:nvSpPr>
        <p:spPr bwMode="auto">
          <a:xfrm>
            <a:off x="6852516" y="5187452"/>
            <a:ext cx="1593274" cy="682422"/>
          </a:xfrm>
          <a:prstGeom prst="rect">
            <a:avLst/>
          </a:prstGeom>
          <a:noFill/>
          <a:ln w="9525">
            <a:noFill/>
            <a:miter lim="800000"/>
            <a:headEnd/>
            <a:tailEnd/>
          </a:ln>
        </p:spPr>
        <p:txBody>
          <a:bodyPr lIns="0" tIns="0" rIns="0" bIns="0" anchor="ctr"/>
          <a:lstStyle/>
          <a:p>
            <a:pPr lvl="0" eaLnBrk="1" hangingPunct="1">
              <a:spcAft>
                <a:spcPts val="800"/>
              </a:spcAft>
            </a:pPr>
            <a:r>
              <a:rPr lang="en-US" sz="1600" b="1" dirty="0">
                <a:solidFill>
                  <a:prstClr val="black"/>
                </a:solidFill>
                <a:latin typeface="Calibri" panose="020F0502020204030204" pitchFamily="34" charset="0"/>
                <a:cs typeface="Calibri" panose="020F0502020204030204" pitchFamily="34" charset="0"/>
              </a:rPr>
              <a:t>Protective Services</a:t>
            </a:r>
          </a:p>
        </p:txBody>
      </p:sp>
      <p:graphicFrame>
        <p:nvGraphicFramePr>
          <p:cNvPr id="53" name="Content Placeholder 4">
            <a:extLst>
              <a:ext uri="{FF2B5EF4-FFF2-40B4-BE49-F238E27FC236}">
                <a16:creationId xmlns:a16="http://schemas.microsoft.com/office/drawing/2014/main" id="{696EB7E0-1E20-4BEB-BAC6-E10404AA2DA8}"/>
              </a:ext>
            </a:extLst>
          </p:cNvPr>
          <p:cNvGraphicFramePr>
            <a:graphicFrameLocks/>
          </p:cNvGraphicFramePr>
          <p:nvPr/>
        </p:nvGraphicFramePr>
        <p:xfrm>
          <a:off x="6650453" y="6000981"/>
          <a:ext cx="2073611" cy="668274"/>
        </p:xfrm>
        <a:graphic>
          <a:graphicData uri="http://schemas.openxmlformats.org/drawingml/2006/table">
            <a:tbl>
              <a:tblPr firstRow="1" firstCol="1" bandRow="1">
                <a:tableStyleId>{5C22544A-7EE6-4342-B048-85BDC9FD1C3A}</a:tableStyleId>
              </a:tblPr>
              <a:tblGrid>
                <a:gridCol w="1897335">
                  <a:extLst>
                    <a:ext uri="{9D8B030D-6E8A-4147-A177-3AD203B41FA5}">
                      <a16:colId xmlns:a16="http://schemas.microsoft.com/office/drawing/2014/main" val="20000"/>
                    </a:ext>
                  </a:extLst>
                </a:gridCol>
                <a:gridCol w="176276">
                  <a:extLst>
                    <a:ext uri="{9D8B030D-6E8A-4147-A177-3AD203B41FA5}">
                      <a16:colId xmlns:a16="http://schemas.microsoft.com/office/drawing/2014/main" val="20001"/>
                    </a:ext>
                  </a:extLst>
                </a:gridCol>
              </a:tblGrid>
              <a:tr h="528529">
                <a:tc>
                  <a:txBody>
                    <a:bodyPr/>
                    <a:lstStyle/>
                    <a:p>
                      <a:pPr marL="0" marR="0" lvl="0" indent="0" algn="ctr" defTabSz="914400" rtl="0" eaLnBrk="1" fontAlgn="auto" latinLnBrk="0" hangingPunct="1">
                        <a:lnSpc>
                          <a:spcPct val="100000"/>
                        </a:lnSpc>
                        <a:spcBef>
                          <a:spcPts val="0"/>
                        </a:spcBef>
                        <a:spcAft>
                          <a:spcPts val="1800"/>
                        </a:spcAft>
                        <a:buClr>
                          <a:schemeClr val="accent2"/>
                        </a:buClr>
                        <a:buSzTx/>
                        <a:buFont typeface="Arial" panose="020B0604020202020204" pitchFamily="34" charset="0"/>
                        <a:buNone/>
                        <a:tabLst/>
                        <a:defRPr/>
                      </a:pPr>
                      <a:r>
                        <a:rPr lang="en-US" sz="1400" b="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Eastern Region Protective Services</a:t>
                      </a:r>
                      <a:endParaRPr lang="en-US" sz="14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endParaRPr lang="en-US" sz="14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4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4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22301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46859406-1D63-4766-BCC4-89F2C111140A}"/>
              </a:ext>
            </a:extLst>
          </p:cNvPr>
          <p:cNvSpPr>
            <a:spLocks noChangeArrowheads="1"/>
          </p:cNvSpPr>
          <p:nvPr/>
        </p:nvSpPr>
        <p:spPr bwMode="auto">
          <a:xfrm>
            <a:off x="2314165" y="270849"/>
            <a:ext cx="5257800" cy="1124494"/>
          </a:xfrm>
          <a:prstGeom prst="rect">
            <a:avLst/>
          </a:prstGeom>
          <a:noFill/>
          <a:ln w="9525">
            <a:noFill/>
            <a:miter lim="800000"/>
            <a:headEnd/>
            <a:tailEnd/>
          </a:ln>
        </p:spPr>
        <p:txBody>
          <a:bodyPr lIns="0" tIns="0" rIns="0" bIns="0" anchor="ctr"/>
          <a:lstStyle/>
          <a:p>
            <a:pPr marL="0" marR="0" lvl="0" indent="0" algn="ctr" defTabSz="914400" rtl="0" eaLnBrk="1" fontAlgn="base" latinLnBrk="0" hangingPunct="1">
              <a:lnSpc>
                <a:spcPct val="100000"/>
              </a:lnSpc>
              <a:spcBef>
                <a:spcPct val="0"/>
              </a:spcBef>
              <a:spcAft>
                <a:spcPts val="1800"/>
              </a:spcAft>
              <a:buClrTx/>
              <a:buSzTx/>
              <a:buFontTx/>
              <a:buNone/>
              <a:tabLst/>
              <a:defRPr/>
            </a:pPr>
            <a:r>
              <a:rPr kumimoji="0" lang="en-US" sz="4800" b="1" i="0" u="none" strike="noStrike" kern="1200" cap="all" spc="0" normalizeH="1" baseline="0" noProof="0" dirty="0">
                <a:ln>
                  <a:noFill/>
                </a:ln>
                <a:solidFill>
                  <a:srgbClr val="663300"/>
                </a:solidFill>
                <a:effectLst/>
                <a:uLnTx/>
                <a:uFillTx/>
                <a:latin typeface="Calibri" panose="020F0502020204030204" pitchFamily="34" charset="0"/>
                <a:ea typeface="+mn-ea"/>
                <a:cs typeface="Calibri" panose="020F0502020204030204" pitchFamily="34" charset="0"/>
              </a:rPr>
              <a:t>AGENDA</a:t>
            </a:r>
          </a:p>
        </p:txBody>
      </p:sp>
      <p:sp>
        <p:nvSpPr>
          <p:cNvPr id="4" name="Rectangle 3">
            <a:extLst>
              <a:ext uri="{FF2B5EF4-FFF2-40B4-BE49-F238E27FC236}">
                <a16:creationId xmlns:a16="http://schemas.microsoft.com/office/drawing/2014/main" id="{AEBF7039-714A-4E38-B0BB-9C20C5526A3E}"/>
              </a:ext>
            </a:extLst>
          </p:cNvPr>
          <p:cNvSpPr/>
          <p:nvPr/>
        </p:nvSpPr>
        <p:spPr>
          <a:xfrm>
            <a:off x="1752599" y="2380149"/>
            <a:ext cx="6098767" cy="1157357"/>
          </a:xfrm>
          <a:prstGeom prst="rect">
            <a:avLst/>
          </a:prstGeom>
          <a:solidFill>
            <a:srgbClr val="C4BD97">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dirty="0">
                <a:solidFill>
                  <a:schemeClr val="tx1"/>
                </a:solidFill>
                <a:latin typeface="Calibri" panose="020F0502020204030204" pitchFamily="34" charset="0"/>
                <a:cs typeface="Calibri" panose="020F0502020204030204" pitchFamily="34" charset="0"/>
              </a:rPr>
              <a:t>                 2022 Year in Review</a:t>
            </a:r>
          </a:p>
        </p:txBody>
      </p:sp>
      <p:sp>
        <p:nvSpPr>
          <p:cNvPr id="21" name="Rectangle 20">
            <a:extLst>
              <a:ext uri="{FF2B5EF4-FFF2-40B4-BE49-F238E27FC236}">
                <a16:creationId xmlns:a16="http://schemas.microsoft.com/office/drawing/2014/main" id="{59FAC77D-EF4B-4CB8-B529-FD21D2105AA8}"/>
              </a:ext>
            </a:extLst>
          </p:cNvPr>
          <p:cNvSpPr/>
          <p:nvPr/>
        </p:nvSpPr>
        <p:spPr>
          <a:xfrm>
            <a:off x="2031999" y="4343400"/>
            <a:ext cx="5539966" cy="1157357"/>
          </a:xfrm>
          <a:prstGeom prst="rect">
            <a:avLst/>
          </a:prstGeom>
          <a:solidFill>
            <a:srgbClr val="C4BD97">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libri" panose="020F0502020204030204" pitchFamily="34" charset="0"/>
                <a:cs typeface="Calibri" panose="020F0502020204030204" pitchFamily="34" charset="0"/>
              </a:rPr>
              <a:t>2023 Year in Ahead</a:t>
            </a:r>
          </a:p>
        </p:txBody>
      </p:sp>
    </p:spTree>
    <p:extLst>
      <p:ext uri="{BB962C8B-B14F-4D97-AF65-F5344CB8AC3E}">
        <p14:creationId xmlns:p14="http://schemas.microsoft.com/office/powerpoint/2010/main" val="2509245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EC734F58-B340-4729-A30F-DC171C31B07F}"/>
              </a:ext>
            </a:extLst>
          </p:cNvPr>
          <p:cNvSpPr/>
          <p:nvPr/>
        </p:nvSpPr>
        <p:spPr>
          <a:xfrm>
            <a:off x="6900858" y="1014067"/>
            <a:ext cx="1593273" cy="65836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4" name="Rectangle 5">
            <a:extLst>
              <a:ext uri="{FF2B5EF4-FFF2-40B4-BE49-F238E27FC236}">
                <a16:creationId xmlns:a16="http://schemas.microsoft.com/office/drawing/2014/main" id="{5A4E130F-7B38-47F2-9442-2340AF142ED4}"/>
              </a:ext>
            </a:extLst>
          </p:cNvPr>
          <p:cNvSpPr>
            <a:spLocks noChangeArrowheads="1"/>
          </p:cNvSpPr>
          <p:nvPr/>
        </p:nvSpPr>
        <p:spPr bwMode="auto">
          <a:xfrm>
            <a:off x="1447800" y="69306"/>
            <a:ext cx="7696200" cy="917764"/>
          </a:xfrm>
          <a:prstGeom prst="rect">
            <a:avLst/>
          </a:prstGeom>
          <a:noFill/>
          <a:ln w="9525">
            <a:noFill/>
            <a:miter lim="800000"/>
            <a:headEnd/>
            <a:tailEnd/>
          </a:ln>
        </p:spPr>
        <p:txBody>
          <a:bodyPr lIns="0" tIns="0" rIns="0" bIns="0" anchor="ctr"/>
          <a:lstStyle/>
          <a:p>
            <a:pPr lvl="0" algn="l" eaLnBrk="1" hangingPunct="1">
              <a:spcAft>
                <a:spcPts val="1800"/>
              </a:spcAft>
            </a:pPr>
            <a:r>
              <a:rPr lang="en-US" sz="3400" b="1" cap="all" normalizeH="1" dirty="0">
                <a:solidFill>
                  <a:srgbClr val="663300"/>
                </a:solidFill>
                <a:latin typeface="Calibri" panose="020F0502020204030204" pitchFamily="34" charset="0"/>
                <a:cs typeface="Calibri" panose="020F0502020204030204" pitchFamily="34" charset="0"/>
              </a:rPr>
              <a:t>Major Competitions in Process</a:t>
            </a:r>
          </a:p>
        </p:txBody>
      </p:sp>
      <p:sp>
        <p:nvSpPr>
          <p:cNvPr id="2" name="Rectangle 1">
            <a:extLst>
              <a:ext uri="{FF2B5EF4-FFF2-40B4-BE49-F238E27FC236}">
                <a16:creationId xmlns:a16="http://schemas.microsoft.com/office/drawing/2014/main" id="{6CDF4834-82C7-4489-8C45-4A4EF123B968}"/>
              </a:ext>
            </a:extLst>
          </p:cNvPr>
          <p:cNvSpPr/>
          <p:nvPr/>
        </p:nvSpPr>
        <p:spPr>
          <a:xfrm>
            <a:off x="533400" y="1017901"/>
            <a:ext cx="1593273" cy="65695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ts val="800"/>
              </a:spcAft>
              <a:buClrTx/>
              <a:buSzTx/>
              <a:buFontTx/>
              <a:buNone/>
              <a:tabLst/>
              <a:defRPr/>
            </a:pPr>
            <a:r>
              <a:rPr lang="en-US" sz="2800" b="1">
                <a:solidFill>
                  <a:schemeClr val="bg1"/>
                </a:solidFill>
                <a:latin typeface="Calibri" panose="020F0502020204030204" pitchFamily="34" charset="0"/>
                <a:cs typeface="Calibri" panose="020F0502020204030204" pitchFamily="34" charset="0"/>
              </a:rPr>
              <a:t>SESDA 5</a:t>
            </a:r>
            <a:endPar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AAABF83D-05D0-4023-9503-A622B4CEE138}"/>
              </a:ext>
            </a:extLst>
          </p:cNvPr>
          <p:cNvSpPr/>
          <p:nvPr/>
        </p:nvSpPr>
        <p:spPr>
          <a:xfrm>
            <a:off x="2664515" y="1008196"/>
            <a:ext cx="1593273" cy="656958"/>
          </a:xfrm>
          <a:prstGeom prst="rect">
            <a:avLst/>
          </a:prstGeom>
          <a:solidFill>
            <a:srgbClr val="EA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w Cen MT"/>
              <a:ea typeface="+mn-ea"/>
              <a:cs typeface="+mn-cs"/>
            </a:endParaRPr>
          </a:p>
        </p:txBody>
      </p:sp>
      <p:sp>
        <p:nvSpPr>
          <p:cNvPr id="8" name="Rectangle 7">
            <a:extLst>
              <a:ext uri="{FF2B5EF4-FFF2-40B4-BE49-F238E27FC236}">
                <a16:creationId xmlns:a16="http://schemas.microsoft.com/office/drawing/2014/main" id="{95814EEC-129D-4BA0-A9FA-0ED04EBA48EB}"/>
              </a:ext>
            </a:extLst>
          </p:cNvPr>
          <p:cNvSpPr/>
          <p:nvPr/>
        </p:nvSpPr>
        <p:spPr>
          <a:xfrm>
            <a:off x="4810230" y="1017901"/>
            <a:ext cx="1593273" cy="656958"/>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w Cen MT"/>
              <a:ea typeface="+mn-ea"/>
              <a:cs typeface="+mn-cs"/>
            </a:endParaRPr>
          </a:p>
        </p:txBody>
      </p:sp>
      <p:sp>
        <p:nvSpPr>
          <p:cNvPr id="9" name="Rectangle 8">
            <a:extLst>
              <a:ext uri="{FF2B5EF4-FFF2-40B4-BE49-F238E27FC236}">
                <a16:creationId xmlns:a16="http://schemas.microsoft.com/office/drawing/2014/main" id="{59ACD695-2D20-4DDB-A8E5-7A1827034837}"/>
              </a:ext>
            </a:extLst>
          </p:cNvPr>
          <p:cNvSpPr/>
          <p:nvPr/>
        </p:nvSpPr>
        <p:spPr>
          <a:xfrm>
            <a:off x="533400" y="2430274"/>
            <a:ext cx="1593273" cy="65836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w Cen MT"/>
              <a:ea typeface="+mn-ea"/>
              <a:cs typeface="+mn-cs"/>
            </a:endParaRPr>
          </a:p>
        </p:txBody>
      </p:sp>
      <p:sp>
        <p:nvSpPr>
          <p:cNvPr id="10" name="Rectangle 9">
            <a:extLst>
              <a:ext uri="{FF2B5EF4-FFF2-40B4-BE49-F238E27FC236}">
                <a16:creationId xmlns:a16="http://schemas.microsoft.com/office/drawing/2014/main" id="{1F5B222A-93C2-45E3-81FE-791F504A9D15}"/>
              </a:ext>
            </a:extLst>
          </p:cNvPr>
          <p:cNvSpPr/>
          <p:nvPr/>
        </p:nvSpPr>
        <p:spPr>
          <a:xfrm>
            <a:off x="2664515" y="2426140"/>
            <a:ext cx="1593273" cy="6583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w Cen MT"/>
              <a:ea typeface="+mn-ea"/>
              <a:cs typeface="+mn-cs"/>
            </a:endParaRPr>
          </a:p>
        </p:txBody>
      </p:sp>
      <p:sp>
        <p:nvSpPr>
          <p:cNvPr id="11" name="Rectangle 10">
            <a:extLst>
              <a:ext uri="{FF2B5EF4-FFF2-40B4-BE49-F238E27FC236}">
                <a16:creationId xmlns:a16="http://schemas.microsoft.com/office/drawing/2014/main" id="{A026B87E-BAF6-44A8-9BB0-B44FAE96C299}"/>
              </a:ext>
            </a:extLst>
          </p:cNvPr>
          <p:cNvSpPr/>
          <p:nvPr/>
        </p:nvSpPr>
        <p:spPr>
          <a:xfrm>
            <a:off x="4810230" y="2430274"/>
            <a:ext cx="1593273" cy="65836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chemeClr val="bg1"/>
              </a:solidFill>
              <a:effectLst/>
              <a:uLnTx/>
              <a:uFillTx/>
              <a:latin typeface="Tw Cen MT"/>
              <a:ea typeface="+mn-ea"/>
              <a:cs typeface="+mn-cs"/>
            </a:endParaRPr>
          </a:p>
        </p:txBody>
      </p:sp>
      <p:sp>
        <p:nvSpPr>
          <p:cNvPr id="12" name="Rectangle 11">
            <a:extLst>
              <a:ext uri="{FF2B5EF4-FFF2-40B4-BE49-F238E27FC236}">
                <a16:creationId xmlns:a16="http://schemas.microsoft.com/office/drawing/2014/main" id="{537EC874-A641-462B-8E09-BA8FC5C8506E}"/>
              </a:ext>
            </a:extLst>
          </p:cNvPr>
          <p:cNvSpPr/>
          <p:nvPr/>
        </p:nvSpPr>
        <p:spPr>
          <a:xfrm>
            <a:off x="546100" y="3797295"/>
            <a:ext cx="1593273" cy="65836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ts val="800"/>
              </a:spcAft>
              <a:buClrTx/>
              <a:buSzTx/>
              <a:buFontTx/>
              <a:buNone/>
              <a:tabLst/>
              <a:defRPr/>
            </a:pPr>
            <a:r>
              <a:rPr lang="en-US" sz="2800" b="1" dirty="0">
                <a:solidFill>
                  <a:schemeClr val="bg1"/>
                </a:solidFill>
                <a:latin typeface="Calibri" panose="020F0502020204030204" pitchFamily="34" charset="0"/>
                <a:cs typeface="Calibri" panose="020F0502020204030204" pitchFamily="34" charset="0"/>
              </a:rPr>
              <a:t>NSN</a:t>
            </a:r>
            <a:endPar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sp>
        <p:nvSpPr>
          <p:cNvPr id="13" name="Rectangle 12">
            <a:extLst>
              <a:ext uri="{FF2B5EF4-FFF2-40B4-BE49-F238E27FC236}">
                <a16:creationId xmlns:a16="http://schemas.microsoft.com/office/drawing/2014/main" id="{12E123AC-79AD-417D-96D0-B9104E3355D2}"/>
              </a:ext>
            </a:extLst>
          </p:cNvPr>
          <p:cNvSpPr/>
          <p:nvPr/>
        </p:nvSpPr>
        <p:spPr>
          <a:xfrm>
            <a:off x="2664515" y="3788454"/>
            <a:ext cx="1593273" cy="658368"/>
          </a:xfrm>
          <a:prstGeom prst="rect">
            <a:avLst/>
          </a:prstGeom>
          <a:solidFill>
            <a:srgbClr val="CD9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ts val="800"/>
              </a:spcAft>
              <a:buClrTx/>
              <a:buSzTx/>
              <a:buFontTx/>
              <a:buNone/>
              <a:tabLst/>
              <a:defRPr/>
            </a:pPr>
            <a:r>
              <a:rPr lang="en-US" sz="2800" b="1" dirty="0">
                <a:solidFill>
                  <a:schemeClr val="bg1"/>
                </a:solidFill>
                <a:latin typeface="Calibri" panose="020F0502020204030204" pitchFamily="34" charset="0"/>
                <a:cs typeface="Calibri" panose="020F0502020204030204" pitchFamily="34" charset="0"/>
              </a:rPr>
              <a:t>GDC</a:t>
            </a:r>
            <a:endPar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sp>
        <p:nvSpPr>
          <p:cNvPr id="14" name="Rectangle 13">
            <a:extLst>
              <a:ext uri="{FF2B5EF4-FFF2-40B4-BE49-F238E27FC236}">
                <a16:creationId xmlns:a16="http://schemas.microsoft.com/office/drawing/2014/main" id="{2CE35B84-FF98-4A17-A8D6-3E2243EF8F7F}"/>
              </a:ext>
            </a:extLst>
          </p:cNvPr>
          <p:cNvSpPr/>
          <p:nvPr/>
        </p:nvSpPr>
        <p:spPr>
          <a:xfrm>
            <a:off x="4821405" y="3797295"/>
            <a:ext cx="1593273" cy="658368"/>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ts val="800"/>
              </a:spcAft>
              <a:buClrTx/>
              <a:buSzTx/>
              <a:buFontTx/>
              <a:buNone/>
              <a:tabLst/>
              <a:defRPr/>
            </a:pPr>
            <a:r>
              <a:rPr lang="en-US" sz="2800" b="1" dirty="0">
                <a:solidFill>
                  <a:schemeClr val="bg1"/>
                </a:solidFill>
                <a:latin typeface="Calibri" panose="020F0502020204030204" pitchFamily="34" charset="0"/>
                <a:cs typeface="Calibri" panose="020F0502020204030204" pitchFamily="34" charset="0"/>
              </a:rPr>
              <a:t>ESES IV</a:t>
            </a:r>
            <a:endPar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sp>
        <p:nvSpPr>
          <p:cNvPr id="16" name="Rectangle 5">
            <a:extLst>
              <a:ext uri="{FF2B5EF4-FFF2-40B4-BE49-F238E27FC236}">
                <a16:creationId xmlns:a16="http://schemas.microsoft.com/office/drawing/2014/main" id="{0432ACD2-5BFF-4AAB-9552-8BA234BCDB35}"/>
              </a:ext>
            </a:extLst>
          </p:cNvPr>
          <p:cNvSpPr>
            <a:spLocks noChangeArrowheads="1"/>
          </p:cNvSpPr>
          <p:nvPr/>
        </p:nvSpPr>
        <p:spPr bwMode="auto">
          <a:xfrm>
            <a:off x="2736936" y="984815"/>
            <a:ext cx="1448431" cy="682422"/>
          </a:xfrm>
          <a:prstGeom prst="rect">
            <a:avLst/>
          </a:prstGeom>
          <a:noFill/>
          <a:ln w="9525">
            <a:noFill/>
            <a:miter lim="800000"/>
            <a:headEnd/>
            <a:tailEnd/>
          </a:ln>
        </p:spPr>
        <p:txBody>
          <a:bodyPr lIns="0" tIns="0" rIns="0" bIns="0" anchor="ctr"/>
          <a:lstStyle/>
          <a:p>
            <a:pPr marL="0" marR="0" lvl="0" indent="0" algn="ctr" defTabSz="914400" rtl="0" eaLnBrk="1" fontAlgn="base" latinLnBrk="0" hangingPunct="1">
              <a:lnSpc>
                <a:spcPct val="100000"/>
              </a:lnSpc>
              <a:spcBef>
                <a:spcPct val="0"/>
              </a:spcBef>
              <a:spcAft>
                <a:spcPts val="80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SEAS II</a:t>
            </a:r>
          </a:p>
        </p:txBody>
      </p:sp>
      <p:sp>
        <p:nvSpPr>
          <p:cNvPr id="17" name="Rectangle 5">
            <a:extLst>
              <a:ext uri="{FF2B5EF4-FFF2-40B4-BE49-F238E27FC236}">
                <a16:creationId xmlns:a16="http://schemas.microsoft.com/office/drawing/2014/main" id="{18283C12-DB58-4003-8177-CC49291355F9}"/>
              </a:ext>
            </a:extLst>
          </p:cNvPr>
          <p:cNvSpPr>
            <a:spLocks noChangeArrowheads="1"/>
          </p:cNvSpPr>
          <p:nvPr/>
        </p:nvSpPr>
        <p:spPr bwMode="auto">
          <a:xfrm>
            <a:off x="4882648" y="976584"/>
            <a:ext cx="1448431" cy="682422"/>
          </a:xfrm>
          <a:prstGeom prst="rect">
            <a:avLst/>
          </a:prstGeom>
          <a:noFill/>
          <a:ln w="9525">
            <a:noFill/>
            <a:miter lim="800000"/>
            <a:headEnd/>
            <a:tailEnd/>
          </a:ln>
        </p:spPr>
        <p:txBody>
          <a:bodyPr lIns="0" tIns="0" rIns="0" bIns="0" anchor="ctr"/>
          <a:lstStyle/>
          <a:p>
            <a:pPr marL="0" marR="0" lvl="0" indent="0" algn="ctr" defTabSz="914400" rtl="0" eaLnBrk="1" fontAlgn="base" latinLnBrk="0" hangingPunct="1">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sp>
        <p:nvSpPr>
          <p:cNvPr id="21" name="Rectangle 5">
            <a:extLst>
              <a:ext uri="{FF2B5EF4-FFF2-40B4-BE49-F238E27FC236}">
                <a16:creationId xmlns:a16="http://schemas.microsoft.com/office/drawing/2014/main" id="{0A6CDDF9-6D47-4AAA-829C-8B434778DCB4}"/>
              </a:ext>
            </a:extLst>
          </p:cNvPr>
          <p:cNvSpPr>
            <a:spLocks noChangeArrowheads="1"/>
          </p:cNvSpPr>
          <p:nvPr/>
        </p:nvSpPr>
        <p:spPr bwMode="auto">
          <a:xfrm>
            <a:off x="6946662" y="1008128"/>
            <a:ext cx="1448431" cy="682422"/>
          </a:xfrm>
          <a:prstGeom prst="rect">
            <a:avLst/>
          </a:prstGeom>
          <a:noFill/>
          <a:ln w="9525">
            <a:noFill/>
            <a:miter lim="800000"/>
            <a:headEnd/>
            <a:tailEnd/>
          </a:ln>
        </p:spPr>
        <p:txBody>
          <a:bodyPr lIns="0" tIns="0" rIns="0" bIns="0" anchor="ctr"/>
          <a:lstStyle/>
          <a:p>
            <a:pPr marL="0" marR="0" lvl="0" indent="0" algn="ctr" defTabSz="914400" rtl="0" eaLnBrk="1" fontAlgn="base" latinLnBrk="0" hangingPunct="1">
              <a:lnSpc>
                <a:spcPct val="100000"/>
              </a:lnSpc>
              <a:spcBef>
                <a:spcPct val="0"/>
              </a:spcBef>
              <a:spcAft>
                <a:spcPts val="80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GISS</a:t>
            </a:r>
          </a:p>
        </p:txBody>
      </p:sp>
      <p:sp>
        <p:nvSpPr>
          <p:cNvPr id="22" name="Rectangle 5">
            <a:extLst>
              <a:ext uri="{FF2B5EF4-FFF2-40B4-BE49-F238E27FC236}">
                <a16:creationId xmlns:a16="http://schemas.microsoft.com/office/drawing/2014/main" id="{8C08BFCE-FF28-4898-9628-63CB51FF6190}"/>
              </a:ext>
            </a:extLst>
          </p:cNvPr>
          <p:cNvSpPr>
            <a:spLocks noChangeArrowheads="1"/>
          </p:cNvSpPr>
          <p:nvPr/>
        </p:nvSpPr>
        <p:spPr bwMode="auto">
          <a:xfrm>
            <a:off x="629616" y="2425753"/>
            <a:ext cx="1448431" cy="682422"/>
          </a:xfrm>
          <a:prstGeom prst="rect">
            <a:avLst/>
          </a:prstGeom>
          <a:noFill/>
          <a:ln w="9525">
            <a:noFill/>
            <a:miter lim="800000"/>
            <a:headEnd/>
            <a:tailEnd/>
          </a:ln>
        </p:spPr>
        <p:txBody>
          <a:bodyPr lIns="0" tIns="0" rIns="0" bIns="0" anchor="ctr"/>
          <a:lstStyle/>
          <a:p>
            <a:pPr marL="0" marR="0" lvl="0" indent="0" algn="ctr" defTabSz="914400" rtl="0" eaLnBrk="1" fontAlgn="base" latinLnBrk="0" hangingPunct="1">
              <a:lnSpc>
                <a:spcPct val="100000"/>
              </a:lnSpc>
              <a:spcBef>
                <a:spcPct val="0"/>
              </a:spcBef>
              <a:spcAft>
                <a:spcPts val="8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NSROC 4</a:t>
            </a:r>
          </a:p>
        </p:txBody>
      </p:sp>
      <p:sp>
        <p:nvSpPr>
          <p:cNvPr id="25" name="Rectangle 5">
            <a:extLst>
              <a:ext uri="{FF2B5EF4-FFF2-40B4-BE49-F238E27FC236}">
                <a16:creationId xmlns:a16="http://schemas.microsoft.com/office/drawing/2014/main" id="{F5C29342-C2E4-4117-AA8E-52ECEC2ADEB7}"/>
              </a:ext>
            </a:extLst>
          </p:cNvPr>
          <p:cNvSpPr>
            <a:spLocks noChangeArrowheads="1"/>
          </p:cNvSpPr>
          <p:nvPr/>
        </p:nvSpPr>
        <p:spPr bwMode="auto">
          <a:xfrm>
            <a:off x="2731689" y="2426241"/>
            <a:ext cx="1448431" cy="620384"/>
          </a:xfrm>
          <a:prstGeom prst="rect">
            <a:avLst/>
          </a:prstGeom>
          <a:noFill/>
          <a:ln w="9525">
            <a:noFill/>
            <a:miter lim="800000"/>
            <a:headEnd/>
            <a:tailEnd/>
          </a:ln>
        </p:spPr>
        <p:txBody>
          <a:bodyPr lIns="0" tIns="0" rIns="0" bIns="0" anchor="ctr"/>
          <a:lstStyle/>
          <a:p>
            <a:pPr marL="0" marR="0" lvl="0" indent="0" algn="ctr" defTabSz="914400" rtl="0" eaLnBrk="1" fontAlgn="base" latinLnBrk="0" hangingPunct="1">
              <a:lnSpc>
                <a:spcPct val="100000"/>
              </a:lnSpc>
              <a:spcBef>
                <a:spcPct val="0"/>
              </a:spcBef>
              <a:spcAft>
                <a:spcPts val="8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ROME</a:t>
            </a:r>
          </a:p>
        </p:txBody>
      </p:sp>
      <p:graphicFrame>
        <p:nvGraphicFramePr>
          <p:cNvPr id="27" name="Content Placeholder 4">
            <a:extLst>
              <a:ext uri="{FF2B5EF4-FFF2-40B4-BE49-F238E27FC236}">
                <a16:creationId xmlns:a16="http://schemas.microsoft.com/office/drawing/2014/main" id="{0FB47833-B1EB-48F4-8970-0A3CBE16713E}"/>
              </a:ext>
            </a:extLst>
          </p:cNvPr>
          <p:cNvGraphicFramePr>
            <a:graphicFrameLocks/>
          </p:cNvGraphicFramePr>
          <p:nvPr/>
        </p:nvGraphicFramePr>
        <p:xfrm>
          <a:off x="6811210" y="1715773"/>
          <a:ext cx="1865482" cy="572961"/>
        </p:xfrm>
        <a:graphic>
          <a:graphicData uri="http://schemas.openxmlformats.org/drawingml/2006/table">
            <a:tbl>
              <a:tblPr firstRow="1" firstCol="1" bandRow="1">
                <a:tableStyleId>{5C22544A-7EE6-4342-B048-85BDC9FD1C3A}</a:tableStyleId>
              </a:tblPr>
              <a:tblGrid>
                <a:gridCol w="1689206">
                  <a:extLst>
                    <a:ext uri="{9D8B030D-6E8A-4147-A177-3AD203B41FA5}">
                      <a16:colId xmlns:a16="http://schemas.microsoft.com/office/drawing/2014/main" val="20000"/>
                    </a:ext>
                  </a:extLst>
                </a:gridCol>
                <a:gridCol w="176276">
                  <a:extLst>
                    <a:ext uri="{9D8B030D-6E8A-4147-A177-3AD203B41FA5}">
                      <a16:colId xmlns:a16="http://schemas.microsoft.com/office/drawing/2014/main" val="20001"/>
                    </a:ext>
                  </a:extLst>
                </a:gridCol>
              </a:tblGrid>
              <a:tr h="528529">
                <a:tc>
                  <a:txBody>
                    <a:bodyPr/>
                    <a:lstStyle/>
                    <a:p>
                      <a:pPr algn="ctr"/>
                      <a:r>
                        <a:rPr lang="en-US" sz="1200" b="0" i="0" u="none" strike="noStrike" kern="1200" baseline="0" dirty="0">
                          <a:solidFill>
                            <a:schemeClr val="tx1"/>
                          </a:solidFill>
                          <a:latin typeface="Calibri" panose="020F0502020204030204" pitchFamily="34" charset="0"/>
                          <a:ea typeface="+mn-ea"/>
                          <a:cs typeface="Calibri" panose="020F0502020204030204" pitchFamily="34" charset="0"/>
                        </a:rPr>
                        <a:t>Goddard Institute for Space Studies </a:t>
                      </a:r>
                      <a:endParaRPr lang="en-US" sz="1200" b="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8" name="Content Placeholder 4">
            <a:extLst>
              <a:ext uri="{FF2B5EF4-FFF2-40B4-BE49-F238E27FC236}">
                <a16:creationId xmlns:a16="http://schemas.microsoft.com/office/drawing/2014/main" id="{49813F8F-8AAF-4A6F-A30D-0774286FE40F}"/>
              </a:ext>
            </a:extLst>
          </p:cNvPr>
          <p:cNvGraphicFramePr>
            <a:graphicFrameLocks/>
          </p:cNvGraphicFramePr>
          <p:nvPr/>
        </p:nvGraphicFramePr>
        <p:xfrm>
          <a:off x="378241" y="1700323"/>
          <a:ext cx="2073611" cy="572961"/>
        </p:xfrm>
        <a:graphic>
          <a:graphicData uri="http://schemas.openxmlformats.org/drawingml/2006/table">
            <a:tbl>
              <a:tblPr firstRow="1" firstCol="1" bandRow="1">
                <a:tableStyleId>{5C22544A-7EE6-4342-B048-85BDC9FD1C3A}</a:tableStyleId>
              </a:tblPr>
              <a:tblGrid>
                <a:gridCol w="1891525">
                  <a:extLst>
                    <a:ext uri="{9D8B030D-6E8A-4147-A177-3AD203B41FA5}">
                      <a16:colId xmlns:a16="http://schemas.microsoft.com/office/drawing/2014/main" val="20000"/>
                    </a:ext>
                  </a:extLst>
                </a:gridCol>
                <a:gridCol w="182086">
                  <a:extLst>
                    <a:ext uri="{9D8B030D-6E8A-4147-A177-3AD203B41FA5}">
                      <a16:colId xmlns:a16="http://schemas.microsoft.com/office/drawing/2014/main" val="20001"/>
                    </a:ext>
                  </a:extLst>
                </a:gridCol>
              </a:tblGrid>
              <a:tr h="572961">
                <a:tc>
                  <a:txBody>
                    <a:bodyPr/>
                    <a:lstStyle/>
                    <a:p>
                      <a:pPr marL="0" marR="0" lvl="0" indent="0" algn="ctr" defTabSz="914400" rtl="0" eaLnBrk="1" fontAlgn="auto" latinLnBrk="0" hangingPunct="1">
                        <a:lnSpc>
                          <a:spcPct val="100000"/>
                        </a:lnSpc>
                        <a:spcBef>
                          <a:spcPts val="0"/>
                        </a:spcBef>
                        <a:spcAft>
                          <a:spcPts val="1800"/>
                        </a:spcAft>
                        <a:buClr>
                          <a:schemeClr val="accent2"/>
                        </a:buClr>
                        <a:buSzTx/>
                        <a:buFont typeface="Arial" panose="020B0604020202020204" pitchFamily="34" charset="0"/>
                        <a:buNone/>
                        <a:tabLst/>
                        <a:defRPr/>
                      </a:pPr>
                      <a:r>
                        <a:rPr lang="en-US" sz="1200" b="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Space and Earth Sciences Data Analysis 5</a:t>
                      </a: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0" name="Content Placeholder 4">
            <a:extLst>
              <a:ext uri="{FF2B5EF4-FFF2-40B4-BE49-F238E27FC236}">
                <a16:creationId xmlns:a16="http://schemas.microsoft.com/office/drawing/2014/main" id="{FAA87622-E3F7-45B2-A1EE-94DA04FF9F66}"/>
              </a:ext>
            </a:extLst>
          </p:cNvPr>
          <p:cNvGraphicFramePr>
            <a:graphicFrameLocks/>
          </p:cNvGraphicFramePr>
          <p:nvPr/>
        </p:nvGraphicFramePr>
        <p:xfrm>
          <a:off x="213345" y="3128947"/>
          <a:ext cx="2280973" cy="572961"/>
        </p:xfrm>
        <a:graphic>
          <a:graphicData uri="http://schemas.openxmlformats.org/drawingml/2006/table">
            <a:tbl>
              <a:tblPr firstRow="1" firstCol="1" bandRow="1">
                <a:tableStyleId>{5C22544A-7EE6-4342-B048-85BDC9FD1C3A}</a:tableStyleId>
              </a:tblPr>
              <a:tblGrid>
                <a:gridCol w="2087069">
                  <a:extLst>
                    <a:ext uri="{9D8B030D-6E8A-4147-A177-3AD203B41FA5}">
                      <a16:colId xmlns:a16="http://schemas.microsoft.com/office/drawing/2014/main" val="20000"/>
                    </a:ext>
                  </a:extLst>
                </a:gridCol>
                <a:gridCol w="193904">
                  <a:extLst>
                    <a:ext uri="{9D8B030D-6E8A-4147-A177-3AD203B41FA5}">
                      <a16:colId xmlns:a16="http://schemas.microsoft.com/office/drawing/2014/main" val="20001"/>
                    </a:ext>
                  </a:extLst>
                </a:gridCol>
              </a:tblGrid>
              <a:tr h="528529">
                <a:tc>
                  <a:txBody>
                    <a:bodyPr/>
                    <a:lstStyle/>
                    <a:p>
                      <a:pPr marL="0" marR="0" lvl="0" indent="0" algn="ctr" defTabSz="914400" rtl="0" eaLnBrk="1" fontAlgn="auto" latinLnBrk="0" hangingPunct="1">
                        <a:lnSpc>
                          <a:spcPct val="100000"/>
                        </a:lnSpc>
                        <a:spcBef>
                          <a:spcPts val="0"/>
                        </a:spcBef>
                        <a:spcAft>
                          <a:spcPts val="1800"/>
                        </a:spcAft>
                        <a:buClr>
                          <a:schemeClr val="accent2"/>
                        </a:buClr>
                        <a:buSzTx/>
                        <a:buFont typeface="Arial" panose="020B0604020202020204" pitchFamily="34" charset="0"/>
                        <a:buNone/>
                        <a:tabLst/>
                        <a:defRPr/>
                      </a:pPr>
                      <a:r>
                        <a:rPr lang="en-US" sz="1200" b="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NASA Sounding Rocket Operations Contract 4</a:t>
                      </a:r>
                    </a:p>
                  </a:txBody>
                  <a:tcPr marL="82982" marR="82982"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82982" marR="82982"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1" name="Content Placeholder 4">
            <a:extLst>
              <a:ext uri="{FF2B5EF4-FFF2-40B4-BE49-F238E27FC236}">
                <a16:creationId xmlns:a16="http://schemas.microsoft.com/office/drawing/2014/main" id="{4CA629B3-4C0E-44EE-AFCA-F0F0E110B5E8}"/>
              </a:ext>
            </a:extLst>
          </p:cNvPr>
          <p:cNvGraphicFramePr>
            <a:graphicFrameLocks/>
          </p:cNvGraphicFramePr>
          <p:nvPr/>
        </p:nvGraphicFramePr>
        <p:xfrm>
          <a:off x="2424346" y="1721398"/>
          <a:ext cx="2073611" cy="572961"/>
        </p:xfrm>
        <a:graphic>
          <a:graphicData uri="http://schemas.openxmlformats.org/drawingml/2006/table">
            <a:tbl>
              <a:tblPr firstRow="1" firstCol="1" bandRow="1">
                <a:tableStyleId>{5C22544A-7EE6-4342-B048-85BDC9FD1C3A}</a:tableStyleId>
              </a:tblPr>
              <a:tblGrid>
                <a:gridCol w="1897335">
                  <a:extLst>
                    <a:ext uri="{9D8B030D-6E8A-4147-A177-3AD203B41FA5}">
                      <a16:colId xmlns:a16="http://schemas.microsoft.com/office/drawing/2014/main" val="20000"/>
                    </a:ext>
                  </a:extLst>
                </a:gridCol>
                <a:gridCol w="176276">
                  <a:extLst>
                    <a:ext uri="{9D8B030D-6E8A-4147-A177-3AD203B41FA5}">
                      <a16:colId xmlns:a16="http://schemas.microsoft.com/office/drawing/2014/main" val="20001"/>
                    </a:ext>
                  </a:extLst>
                </a:gridCol>
              </a:tblGrid>
              <a:tr h="528529">
                <a:tc>
                  <a:txBody>
                    <a:bodyPr/>
                    <a:lstStyle/>
                    <a:p>
                      <a:pPr marL="0" marR="0" lvl="0" indent="0" algn="ctr" defTabSz="914400" rtl="0" eaLnBrk="1" fontAlgn="auto" latinLnBrk="0" hangingPunct="1">
                        <a:lnSpc>
                          <a:spcPct val="100000"/>
                        </a:lnSpc>
                        <a:spcBef>
                          <a:spcPts val="0"/>
                        </a:spcBef>
                        <a:spcAft>
                          <a:spcPts val="1800"/>
                        </a:spcAft>
                        <a:buClr>
                          <a:schemeClr val="accent2"/>
                        </a:buClr>
                        <a:buSzTx/>
                        <a:buFont typeface="Arial" panose="020B0604020202020204" pitchFamily="34" charset="0"/>
                        <a:buNone/>
                        <a:tabLst/>
                        <a:defRPr/>
                      </a:pPr>
                      <a:r>
                        <a:rPr lang="en-US" sz="1200" b="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Systems Engineering and Advanced Services II</a:t>
                      </a:r>
                      <a:endParaRPr lang="en-US" sz="12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2" name="Content Placeholder 4">
            <a:extLst>
              <a:ext uri="{FF2B5EF4-FFF2-40B4-BE49-F238E27FC236}">
                <a16:creationId xmlns:a16="http://schemas.microsoft.com/office/drawing/2014/main" id="{819615CD-386F-48BE-9366-E2CFA957CEDC}"/>
              </a:ext>
            </a:extLst>
          </p:cNvPr>
          <p:cNvGraphicFramePr>
            <a:graphicFrameLocks/>
          </p:cNvGraphicFramePr>
          <p:nvPr/>
        </p:nvGraphicFramePr>
        <p:xfrm>
          <a:off x="2346447" y="3156825"/>
          <a:ext cx="2280973" cy="572961"/>
        </p:xfrm>
        <a:graphic>
          <a:graphicData uri="http://schemas.openxmlformats.org/drawingml/2006/table">
            <a:tbl>
              <a:tblPr firstRow="1" firstCol="1" bandRow="1">
                <a:tableStyleId>{5C22544A-7EE6-4342-B048-85BDC9FD1C3A}</a:tableStyleId>
              </a:tblPr>
              <a:tblGrid>
                <a:gridCol w="2087069">
                  <a:extLst>
                    <a:ext uri="{9D8B030D-6E8A-4147-A177-3AD203B41FA5}">
                      <a16:colId xmlns:a16="http://schemas.microsoft.com/office/drawing/2014/main" val="20000"/>
                    </a:ext>
                  </a:extLst>
                </a:gridCol>
                <a:gridCol w="193904">
                  <a:extLst>
                    <a:ext uri="{9D8B030D-6E8A-4147-A177-3AD203B41FA5}">
                      <a16:colId xmlns:a16="http://schemas.microsoft.com/office/drawing/2014/main" val="20001"/>
                    </a:ext>
                  </a:extLst>
                </a:gridCol>
              </a:tblGrid>
              <a:tr h="528529">
                <a:tc>
                  <a:txBody>
                    <a:bodyPr/>
                    <a:lstStyle/>
                    <a:p>
                      <a:pPr marL="0" marR="0" lvl="0" indent="0" algn="ctr" defTabSz="914400" rtl="0" eaLnBrk="1" fontAlgn="auto" latinLnBrk="0" hangingPunct="1">
                        <a:lnSpc>
                          <a:spcPct val="100000"/>
                        </a:lnSpc>
                        <a:spcBef>
                          <a:spcPts val="0"/>
                        </a:spcBef>
                        <a:spcAft>
                          <a:spcPts val="1800"/>
                        </a:spcAft>
                        <a:buClr>
                          <a:schemeClr val="accent2"/>
                        </a:buClr>
                        <a:buSzTx/>
                        <a:buFont typeface="Arial" panose="020B0604020202020204" pitchFamily="34" charset="0"/>
                        <a:buNone/>
                        <a:tabLst/>
                        <a:defRPr/>
                      </a:pPr>
                      <a:r>
                        <a:rPr lang="en-US" sz="1200" b="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Repairs, Operations, Maintenance, and Engineering Services</a:t>
                      </a:r>
                    </a:p>
                  </a:txBody>
                  <a:tcPr marL="82982" marR="82982"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82982" marR="82982"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3" name="Content Placeholder 4">
            <a:extLst>
              <a:ext uri="{FF2B5EF4-FFF2-40B4-BE49-F238E27FC236}">
                <a16:creationId xmlns:a16="http://schemas.microsoft.com/office/drawing/2014/main" id="{C768F44F-0FE4-44EB-8DCF-CB4E48ED85D5}"/>
              </a:ext>
            </a:extLst>
          </p:cNvPr>
          <p:cNvGraphicFramePr>
            <a:graphicFrameLocks/>
          </p:cNvGraphicFramePr>
          <p:nvPr/>
        </p:nvGraphicFramePr>
        <p:xfrm>
          <a:off x="6636883" y="3128947"/>
          <a:ext cx="2073611" cy="572961"/>
        </p:xfrm>
        <a:graphic>
          <a:graphicData uri="http://schemas.openxmlformats.org/drawingml/2006/table">
            <a:tbl>
              <a:tblPr firstRow="1" firstCol="1" bandRow="1">
                <a:tableStyleId>{5C22544A-7EE6-4342-B048-85BDC9FD1C3A}</a:tableStyleId>
              </a:tblPr>
              <a:tblGrid>
                <a:gridCol w="1897335">
                  <a:extLst>
                    <a:ext uri="{9D8B030D-6E8A-4147-A177-3AD203B41FA5}">
                      <a16:colId xmlns:a16="http://schemas.microsoft.com/office/drawing/2014/main" val="20000"/>
                    </a:ext>
                  </a:extLst>
                </a:gridCol>
                <a:gridCol w="176276">
                  <a:extLst>
                    <a:ext uri="{9D8B030D-6E8A-4147-A177-3AD203B41FA5}">
                      <a16:colId xmlns:a16="http://schemas.microsoft.com/office/drawing/2014/main" val="20001"/>
                    </a:ext>
                  </a:extLst>
                </a:gridCol>
              </a:tblGrid>
              <a:tr h="528529">
                <a:tc>
                  <a:txBody>
                    <a:bodyPr/>
                    <a:lstStyle/>
                    <a:p>
                      <a:pPr marL="0" marR="0" lvl="0" indent="0" algn="ctr" defTabSz="914400" rtl="0" eaLnBrk="1" fontAlgn="auto" latinLnBrk="0" hangingPunct="1">
                        <a:lnSpc>
                          <a:spcPct val="100000"/>
                        </a:lnSpc>
                        <a:spcBef>
                          <a:spcPts val="0"/>
                        </a:spcBef>
                        <a:spcAft>
                          <a:spcPts val="1800"/>
                        </a:spcAft>
                        <a:buClr>
                          <a:schemeClr val="accent2"/>
                        </a:buClr>
                        <a:buSzTx/>
                        <a:buFont typeface="Arial" panose="020B0604020202020204" pitchFamily="34" charset="0"/>
                        <a:buNone/>
                        <a:tabLst/>
                        <a:defRPr/>
                      </a:pPr>
                      <a:endParaRPr lang="en-US" sz="1200" b="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4" name="Content Placeholder 4">
            <a:extLst>
              <a:ext uri="{FF2B5EF4-FFF2-40B4-BE49-F238E27FC236}">
                <a16:creationId xmlns:a16="http://schemas.microsoft.com/office/drawing/2014/main" id="{D4C049D3-BCC3-427A-A990-E15735DAF538}"/>
              </a:ext>
            </a:extLst>
          </p:cNvPr>
          <p:cNvGraphicFramePr>
            <a:graphicFrameLocks/>
          </p:cNvGraphicFramePr>
          <p:nvPr/>
        </p:nvGraphicFramePr>
        <p:xfrm>
          <a:off x="4429230" y="1723218"/>
          <a:ext cx="2509070" cy="572961"/>
        </p:xfrm>
        <a:graphic>
          <a:graphicData uri="http://schemas.openxmlformats.org/drawingml/2006/table">
            <a:tbl>
              <a:tblPr firstRow="1" firstCol="1" bandRow="1">
                <a:tableStyleId>{5C22544A-7EE6-4342-B048-85BDC9FD1C3A}</a:tableStyleId>
              </a:tblPr>
              <a:tblGrid>
                <a:gridCol w="2295776">
                  <a:extLst>
                    <a:ext uri="{9D8B030D-6E8A-4147-A177-3AD203B41FA5}">
                      <a16:colId xmlns:a16="http://schemas.microsoft.com/office/drawing/2014/main" val="20000"/>
                    </a:ext>
                  </a:extLst>
                </a:gridCol>
                <a:gridCol w="213294">
                  <a:extLst>
                    <a:ext uri="{9D8B030D-6E8A-4147-A177-3AD203B41FA5}">
                      <a16:colId xmlns:a16="http://schemas.microsoft.com/office/drawing/2014/main" val="20001"/>
                    </a:ext>
                  </a:extLst>
                </a:gridCol>
              </a:tblGrid>
              <a:tr h="528529">
                <a:tc>
                  <a:txBody>
                    <a:bodyPr/>
                    <a:lstStyle/>
                    <a:p>
                      <a:pPr marL="0" marR="0" lvl="0" indent="0" algn="ctr" defTabSz="914400" rtl="0" eaLnBrk="1" fontAlgn="auto" latinLnBrk="0" hangingPunct="1">
                        <a:lnSpc>
                          <a:spcPct val="100000"/>
                        </a:lnSpc>
                        <a:spcBef>
                          <a:spcPts val="0"/>
                        </a:spcBef>
                        <a:spcAft>
                          <a:spcPts val="1800"/>
                        </a:spcAft>
                        <a:buClr>
                          <a:schemeClr val="accent2"/>
                        </a:buClr>
                        <a:buSzTx/>
                        <a:buFont typeface="Arial" panose="020B0604020202020204" pitchFamily="34" charset="0"/>
                        <a:buNone/>
                        <a:tabLst/>
                        <a:defRPr/>
                      </a:pPr>
                      <a:endParaRPr lang="en-US" sz="1200" b="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1280" marR="912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91280" marR="912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5" name="Content Placeholder 4">
            <a:extLst>
              <a:ext uri="{FF2B5EF4-FFF2-40B4-BE49-F238E27FC236}">
                <a16:creationId xmlns:a16="http://schemas.microsoft.com/office/drawing/2014/main" id="{F99C9329-8A93-4A99-B0A5-1C198B86DA0A}"/>
              </a:ext>
            </a:extLst>
          </p:cNvPr>
          <p:cNvGraphicFramePr>
            <a:graphicFrameLocks/>
          </p:cNvGraphicFramePr>
          <p:nvPr/>
        </p:nvGraphicFramePr>
        <p:xfrm>
          <a:off x="4619188" y="3121214"/>
          <a:ext cx="2073611" cy="572961"/>
        </p:xfrm>
        <a:graphic>
          <a:graphicData uri="http://schemas.openxmlformats.org/drawingml/2006/table">
            <a:tbl>
              <a:tblPr firstRow="1" firstCol="1" bandRow="1">
                <a:tableStyleId>{5C22544A-7EE6-4342-B048-85BDC9FD1C3A}</a:tableStyleId>
              </a:tblPr>
              <a:tblGrid>
                <a:gridCol w="1897335">
                  <a:extLst>
                    <a:ext uri="{9D8B030D-6E8A-4147-A177-3AD203B41FA5}">
                      <a16:colId xmlns:a16="http://schemas.microsoft.com/office/drawing/2014/main" val="20000"/>
                    </a:ext>
                  </a:extLst>
                </a:gridCol>
                <a:gridCol w="176276">
                  <a:extLst>
                    <a:ext uri="{9D8B030D-6E8A-4147-A177-3AD203B41FA5}">
                      <a16:colId xmlns:a16="http://schemas.microsoft.com/office/drawing/2014/main" val="20001"/>
                    </a:ext>
                  </a:extLst>
                </a:gridCol>
              </a:tblGrid>
              <a:tr h="528529">
                <a:tc>
                  <a:txBody>
                    <a:bodyPr/>
                    <a:lstStyle/>
                    <a:p>
                      <a:pPr marL="0" marR="0" lvl="0" indent="0" algn="ctr" defTabSz="914400" rtl="0" eaLnBrk="1" fontAlgn="auto" latinLnBrk="0" hangingPunct="1">
                        <a:lnSpc>
                          <a:spcPct val="100000"/>
                        </a:lnSpc>
                        <a:spcBef>
                          <a:spcPts val="0"/>
                        </a:spcBef>
                        <a:spcAft>
                          <a:spcPts val="1800"/>
                        </a:spcAft>
                        <a:buClr>
                          <a:schemeClr val="accent2"/>
                        </a:buClr>
                        <a:buSzTx/>
                        <a:buFont typeface="Arial" panose="020B0604020202020204" pitchFamily="34" charset="0"/>
                        <a:buNone/>
                        <a:tabLst/>
                        <a:defRPr/>
                      </a:pPr>
                      <a:r>
                        <a:rPr lang="en-US" sz="1200" b="0" baseline="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GeoXO</a:t>
                      </a:r>
                      <a:r>
                        <a:rPr lang="en-US" sz="1200" b="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Imager Implementation</a:t>
                      </a: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6" name="Rectangle 5">
            <a:extLst>
              <a:ext uri="{FF2B5EF4-FFF2-40B4-BE49-F238E27FC236}">
                <a16:creationId xmlns:a16="http://schemas.microsoft.com/office/drawing/2014/main" id="{39D33043-E748-424A-8C54-B53FB22D45FA}"/>
              </a:ext>
            </a:extLst>
          </p:cNvPr>
          <p:cNvSpPr>
            <a:spLocks noChangeArrowheads="1"/>
          </p:cNvSpPr>
          <p:nvPr/>
        </p:nvSpPr>
        <p:spPr bwMode="auto">
          <a:xfrm>
            <a:off x="4796188" y="2399645"/>
            <a:ext cx="1593274" cy="682422"/>
          </a:xfrm>
          <a:prstGeom prst="rect">
            <a:avLst/>
          </a:prstGeom>
          <a:noFill/>
          <a:ln w="9525">
            <a:noFill/>
            <a:miter lim="800000"/>
            <a:headEnd/>
            <a:tailEnd/>
          </a:ln>
        </p:spPr>
        <p:txBody>
          <a:bodyPr lIns="0" tIns="0" rIns="0" bIns="0" anchor="ctr"/>
          <a:lstStyle/>
          <a:p>
            <a:pPr marL="0" marR="0" lvl="0" indent="0" algn="ctr" defTabSz="914400" rtl="0" eaLnBrk="1" fontAlgn="base" latinLnBrk="0" hangingPunct="1">
              <a:lnSpc>
                <a:spcPct val="100000"/>
              </a:lnSpc>
              <a:spcBef>
                <a:spcPct val="0"/>
              </a:spcBef>
              <a:spcAft>
                <a:spcPts val="80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GXI</a:t>
            </a:r>
          </a:p>
        </p:txBody>
      </p:sp>
      <p:sp>
        <p:nvSpPr>
          <p:cNvPr id="38" name="Rectangle 5">
            <a:extLst>
              <a:ext uri="{FF2B5EF4-FFF2-40B4-BE49-F238E27FC236}">
                <a16:creationId xmlns:a16="http://schemas.microsoft.com/office/drawing/2014/main" id="{9CD2F6E4-D30A-4F8B-AA64-26DCA2BAD4FC}"/>
              </a:ext>
            </a:extLst>
          </p:cNvPr>
          <p:cNvSpPr>
            <a:spLocks noChangeArrowheads="1"/>
          </p:cNvSpPr>
          <p:nvPr/>
        </p:nvSpPr>
        <p:spPr bwMode="auto">
          <a:xfrm>
            <a:off x="4757578" y="1008090"/>
            <a:ext cx="1593274" cy="682422"/>
          </a:xfrm>
          <a:prstGeom prst="rect">
            <a:avLst/>
          </a:prstGeom>
          <a:noFill/>
          <a:ln w="9525">
            <a:noFill/>
            <a:miter lim="800000"/>
            <a:headEnd/>
            <a:tailEnd/>
          </a:ln>
        </p:spPr>
        <p:txBody>
          <a:bodyPr lIns="0" tIns="0" rIns="0" bIns="0" anchor="ctr"/>
          <a:lstStyle/>
          <a:p>
            <a:pPr marL="0" marR="0" lvl="0" indent="0" algn="ctr" defTabSz="914400" rtl="0" eaLnBrk="1" fontAlgn="base" latinLnBrk="0" hangingPunct="1">
              <a:lnSpc>
                <a:spcPct val="100000"/>
              </a:lnSpc>
              <a:spcBef>
                <a:spcPct val="0"/>
              </a:spcBef>
              <a:spcAft>
                <a:spcPts val="80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OMES III</a:t>
            </a:r>
          </a:p>
        </p:txBody>
      </p:sp>
      <p:graphicFrame>
        <p:nvGraphicFramePr>
          <p:cNvPr id="39" name="Content Placeholder 4">
            <a:extLst>
              <a:ext uri="{FF2B5EF4-FFF2-40B4-BE49-F238E27FC236}">
                <a16:creationId xmlns:a16="http://schemas.microsoft.com/office/drawing/2014/main" id="{E3E3D08E-EFCA-46C6-B398-AAA0D50A75B8}"/>
              </a:ext>
            </a:extLst>
          </p:cNvPr>
          <p:cNvGraphicFramePr>
            <a:graphicFrameLocks/>
          </p:cNvGraphicFramePr>
          <p:nvPr/>
        </p:nvGraphicFramePr>
        <p:xfrm>
          <a:off x="4619188" y="1729659"/>
          <a:ext cx="2073611" cy="572961"/>
        </p:xfrm>
        <a:graphic>
          <a:graphicData uri="http://schemas.openxmlformats.org/drawingml/2006/table">
            <a:tbl>
              <a:tblPr firstRow="1" firstCol="1" bandRow="1">
                <a:tableStyleId>{5C22544A-7EE6-4342-B048-85BDC9FD1C3A}</a:tableStyleId>
              </a:tblPr>
              <a:tblGrid>
                <a:gridCol w="1897335">
                  <a:extLst>
                    <a:ext uri="{9D8B030D-6E8A-4147-A177-3AD203B41FA5}">
                      <a16:colId xmlns:a16="http://schemas.microsoft.com/office/drawing/2014/main" val="20000"/>
                    </a:ext>
                  </a:extLst>
                </a:gridCol>
                <a:gridCol w="176276">
                  <a:extLst>
                    <a:ext uri="{9D8B030D-6E8A-4147-A177-3AD203B41FA5}">
                      <a16:colId xmlns:a16="http://schemas.microsoft.com/office/drawing/2014/main" val="20001"/>
                    </a:ext>
                  </a:extLst>
                </a:gridCol>
              </a:tblGrid>
              <a:tr h="528529">
                <a:tc>
                  <a:txBody>
                    <a:bodyPr/>
                    <a:lstStyle/>
                    <a:p>
                      <a:pPr marL="0" marR="0" lvl="0" indent="0" algn="ctr" defTabSz="914400" rtl="0" eaLnBrk="1" fontAlgn="auto" latinLnBrk="0" hangingPunct="1">
                        <a:lnSpc>
                          <a:spcPct val="100000"/>
                        </a:lnSpc>
                        <a:spcBef>
                          <a:spcPts val="0"/>
                        </a:spcBef>
                        <a:spcAft>
                          <a:spcPts val="1800"/>
                        </a:spcAft>
                        <a:buClr>
                          <a:schemeClr val="accent2"/>
                        </a:buClr>
                        <a:buSzTx/>
                        <a:buFont typeface="Arial" panose="020B0604020202020204" pitchFamily="34" charset="0"/>
                        <a:buNone/>
                        <a:tabLst/>
                        <a:defRPr/>
                      </a:pPr>
                      <a:r>
                        <a:rPr lang="en-US" sz="1200" b="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Omnibus Multidiscipline Engineering Services III</a:t>
                      </a: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0" name="Rectangle 39">
            <a:extLst>
              <a:ext uri="{FF2B5EF4-FFF2-40B4-BE49-F238E27FC236}">
                <a16:creationId xmlns:a16="http://schemas.microsoft.com/office/drawing/2014/main" id="{141AB399-0549-4FC8-9548-D1106BBF51CD}"/>
              </a:ext>
            </a:extLst>
          </p:cNvPr>
          <p:cNvSpPr/>
          <p:nvPr/>
        </p:nvSpPr>
        <p:spPr>
          <a:xfrm>
            <a:off x="6966368" y="3808095"/>
            <a:ext cx="1593273" cy="65836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ts val="800"/>
              </a:spcAft>
              <a:buClrTx/>
              <a:buSzTx/>
              <a:buFontTx/>
              <a:buNone/>
              <a:tabLst/>
              <a:defRPr/>
            </a:pPr>
            <a:r>
              <a:rPr lang="en-US" sz="2800" b="1" dirty="0">
                <a:solidFill>
                  <a:schemeClr val="bg1"/>
                </a:solidFill>
                <a:latin typeface="Calibri" panose="020F0502020204030204" pitchFamily="34" charset="0"/>
                <a:cs typeface="Calibri" panose="020F0502020204030204" pitchFamily="34" charset="0"/>
              </a:rPr>
              <a:t>DATSS II</a:t>
            </a:r>
            <a:endPar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sp>
        <p:nvSpPr>
          <p:cNvPr id="43" name="Rectangle 42">
            <a:extLst>
              <a:ext uri="{FF2B5EF4-FFF2-40B4-BE49-F238E27FC236}">
                <a16:creationId xmlns:a16="http://schemas.microsoft.com/office/drawing/2014/main" id="{F501B6F9-53B1-481B-81AE-580EB6D93071}"/>
              </a:ext>
            </a:extLst>
          </p:cNvPr>
          <p:cNvSpPr/>
          <p:nvPr/>
        </p:nvSpPr>
        <p:spPr>
          <a:xfrm>
            <a:off x="6958802" y="2425285"/>
            <a:ext cx="1593273" cy="65695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ts val="800"/>
              </a:spcAft>
              <a:buClrTx/>
              <a:buSzTx/>
              <a:buFontTx/>
              <a:buNone/>
              <a:tabLst/>
              <a:defRPr/>
            </a:pPr>
            <a:r>
              <a:rPr lang="en-US" sz="2800" b="1" dirty="0">
                <a:solidFill>
                  <a:schemeClr val="bg1"/>
                </a:solidFill>
                <a:latin typeface="Calibri" panose="020F0502020204030204" pitchFamily="34" charset="0"/>
                <a:cs typeface="Calibri" panose="020F0502020204030204" pitchFamily="34" charset="0"/>
              </a:rPr>
              <a:t>CSDAP</a:t>
            </a:r>
            <a:endPar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graphicFrame>
        <p:nvGraphicFramePr>
          <p:cNvPr id="44" name="Content Placeholder 4">
            <a:extLst>
              <a:ext uri="{FF2B5EF4-FFF2-40B4-BE49-F238E27FC236}">
                <a16:creationId xmlns:a16="http://schemas.microsoft.com/office/drawing/2014/main" id="{AFB079AD-66CD-4839-B032-57355B87376B}"/>
              </a:ext>
            </a:extLst>
          </p:cNvPr>
          <p:cNvGraphicFramePr>
            <a:graphicFrameLocks/>
          </p:cNvGraphicFramePr>
          <p:nvPr/>
        </p:nvGraphicFramePr>
        <p:xfrm>
          <a:off x="6803644" y="3107707"/>
          <a:ext cx="2073611" cy="572961"/>
        </p:xfrm>
        <a:graphic>
          <a:graphicData uri="http://schemas.openxmlformats.org/drawingml/2006/table">
            <a:tbl>
              <a:tblPr firstRow="1" firstCol="1" bandRow="1">
                <a:tableStyleId>{5C22544A-7EE6-4342-B048-85BDC9FD1C3A}</a:tableStyleId>
              </a:tblPr>
              <a:tblGrid>
                <a:gridCol w="1897335">
                  <a:extLst>
                    <a:ext uri="{9D8B030D-6E8A-4147-A177-3AD203B41FA5}">
                      <a16:colId xmlns:a16="http://schemas.microsoft.com/office/drawing/2014/main" val="20000"/>
                    </a:ext>
                  </a:extLst>
                </a:gridCol>
                <a:gridCol w="176276">
                  <a:extLst>
                    <a:ext uri="{9D8B030D-6E8A-4147-A177-3AD203B41FA5}">
                      <a16:colId xmlns:a16="http://schemas.microsoft.com/office/drawing/2014/main" val="20001"/>
                    </a:ext>
                  </a:extLst>
                </a:gridCol>
              </a:tblGrid>
              <a:tr h="528529">
                <a:tc>
                  <a:txBody>
                    <a:bodyPr/>
                    <a:lstStyle/>
                    <a:p>
                      <a:pPr marL="0" marR="0" lvl="0" indent="0" algn="ctr" defTabSz="914400" rtl="0" eaLnBrk="1" fontAlgn="auto" latinLnBrk="0" hangingPunct="1">
                        <a:lnSpc>
                          <a:spcPct val="100000"/>
                        </a:lnSpc>
                        <a:spcBef>
                          <a:spcPts val="0"/>
                        </a:spcBef>
                        <a:spcAft>
                          <a:spcPts val="1800"/>
                        </a:spcAft>
                        <a:buClr>
                          <a:schemeClr val="accent2"/>
                        </a:buClr>
                        <a:buSzTx/>
                        <a:buFont typeface="Arial" panose="020B0604020202020204" pitchFamily="34" charset="0"/>
                        <a:buNone/>
                        <a:tabLst/>
                        <a:defRPr/>
                      </a:pPr>
                      <a:r>
                        <a:rPr lang="en-US" sz="1200" b="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Commercial Small Sat Data Acquisition Program for SMD</a:t>
                      </a: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5" name="Rectangle 44">
            <a:extLst>
              <a:ext uri="{FF2B5EF4-FFF2-40B4-BE49-F238E27FC236}">
                <a16:creationId xmlns:a16="http://schemas.microsoft.com/office/drawing/2014/main" id="{D78EFD9D-DC43-4253-8A71-C79401698000}"/>
              </a:ext>
            </a:extLst>
          </p:cNvPr>
          <p:cNvSpPr/>
          <p:nvPr/>
        </p:nvSpPr>
        <p:spPr>
          <a:xfrm>
            <a:off x="546100" y="5162768"/>
            <a:ext cx="1593273" cy="65836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ts val="800"/>
              </a:spcAft>
              <a:buClrTx/>
              <a:buSzTx/>
              <a:buFontTx/>
              <a:buNone/>
              <a:tabLst/>
              <a:defRPr/>
            </a:pPr>
            <a:r>
              <a:rPr lang="en-US" sz="2800" b="1" dirty="0">
                <a:solidFill>
                  <a:schemeClr val="bg1"/>
                </a:solidFill>
                <a:latin typeface="Calibri" panose="020F0502020204030204" pitchFamily="34" charset="0"/>
                <a:cs typeface="Calibri" panose="020F0502020204030204" pitchFamily="34" charset="0"/>
              </a:rPr>
              <a:t>QS-SMOS</a:t>
            </a:r>
            <a:endPar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sp>
        <p:nvSpPr>
          <p:cNvPr id="46" name="Rectangle 45">
            <a:extLst>
              <a:ext uri="{FF2B5EF4-FFF2-40B4-BE49-F238E27FC236}">
                <a16:creationId xmlns:a16="http://schemas.microsoft.com/office/drawing/2014/main" id="{8E8441D9-04F8-41BE-819B-C9CB02D2CD66}"/>
              </a:ext>
            </a:extLst>
          </p:cNvPr>
          <p:cNvSpPr/>
          <p:nvPr/>
        </p:nvSpPr>
        <p:spPr>
          <a:xfrm>
            <a:off x="4877569" y="5153216"/>
            <a:ext cx="1593273" cy="6583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ts val="80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GXS</a:t>
            </a:r>
          </a:p>
        </p:txBody>
      </p:sp>
      <p:sp>
        <p:nvSpPr>
          <p:cNvPr id="47" name="Rectangle 5">
            <a:extLst>
              <a:ext uri="{FF2B5EF4-FFF2-40B4-BE49-F238E27FC236}">
                <a16:creationId xmlns:a16="http://schemas.microsoft.com/office/drawing/2014/main" id="{7FEB632C-766F-4CEB-8CB7-FBF614BA460D}"/>
              </a:ext>
            </a:extLst>
          </p:cNvPr>
          <p:cNvSpPr>
            <a:spLocks noChangeArrowheads="1"/>
          </p:cNvSpPr>
          <p:nvPr/>
        </p:nvSpPr>
        <p:spPr bwMode="auto">
          <a:xfrm>
            <a:off x="4930116" y="5083328"/>
            <a:ext cx="1448431" cy="682422"/>
          </a:xfrm>
          <a:prstGeom prst="rect">
            <a:avLst/>
          </a:prstGeom>
          <a:noFill/>
          <a:ln w="9525">
            <a:noFill/>
            <a:miter lim="800000"/>
            <a:headEnd/>
            <a:tailEnd/>
          </a:ln>
        </p:spPr>
        <p:txBody>
          <a:bodyPr lIns="0" tIns="0" rIns="0" bIns="0" anchor="ctr"/>
          <a:lstStyle/>
          <a:p>
            <a:pPr marL="0" marR="0" lvl="0" indent="0" algn="ctr" defTabSz="914400" rtl="0" eaLnBrk="1" fontAlgn="base" latinLnBrk="0" hangingPunct="1">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aphicFrame>
        <p:nvGraphicFramePr>
          <p:cNvPr id="48" name="Content Placeholder 4">
            <a:extLst>
              <a:ext uri="{FF2B5EF4-FFF2-40B4-BE49-F238E27FC236}">
                <a16:creationId xmlns:a16="http://schemas.microsoft.com/office/drawing/2014/main" id="{7DA62D7C-5B97-4214-82DC-AC78F9880AE4}"/>
              </a:ext>
            </a:extLst>
          </p:cNvPr>
          <p:cNvGraphicFramePr>
            <a:graphicFrameLocks/>
          </p:cNvGraphicFramePr>
          <p:nvPr/>
        </p:nvGraphicFramePr>
        <p:xfrm>
          <a:off x="4513845" y="5786522"/>
          <a:ext cx="2280973" cy="572961"/>
        </p:xfrm>
        <a:graphic>
          <a:graphicData uri="http://schemas.openxmlformats.org/drawingml/2006/table">
            <a:tbl>
              <a:tblPr firstRow="1" firstCol="1" bandRow="1">
                <a:tableStyleId>{5C22544A-7EE6-4342-B048-85BDC9FD1C3A}</a:tableStyleId>
              </a:tblPr>
              <a:tblGrid>
                <a:gridCol w="2087069">
                  <a:extLst>
                    <a:ext uri="{9D8B030D-6E8A-4147-A177-3AD203B41FA5}">
                      <a16:colId xmlns:a16="http://schemas.microsoft.com/office/drawing/2014/main" val="20000"/>
                    </a:ext>
                  </a:extLst>
                </a:gridCol>
                <a:gridCol w="193904">
                  <a:extLst>
                    <a:ext uri="{9D8B030D-6E8A-4147-A177-3AD203B41FA5}">
                      <a16:colId xmlns:a16="http://schemas.microsoft.com/office/drawing/2014/main" val="20001"/>
                    </a:ext>
                  </a:extLst>
                </a:gridCol>
              </a:tblGrid>
              <a:tr h="528529">
                <a:tc>
                  <a:txBody>
                    <a:bodyPr/>
                    <a:lstStyle/>
                    <a:p>
                      <a:pPr marL="0" marR="0" lvl="0" indent="0" algn="ctr" defTabSz="914400" rtl="0" eaLnBrk="1" fontAlgn="auto" latinLnBrk="0" hangingPunct="1">
                        <a:lnSpc>
                          <a:spcPct val="100000"/>
                        </a:lnSpc>
                        <a:spcBef>
                          <a:spcPts val="0"/>
                        </a:spcBef>
                        <a:spcAft>
                          <a:spcPts val="1800"/>
                        </a:spcAft>
                        <a:buClr>
                          <a:schemeClr val="accent2"/>
                        </a:buClr>
                        <a:buSzTx/>
                        <a:buFont typeface="Arial" panose="020B0604020202020204" pitchFamily="34" charset="0"/>
                        <a:buNone/>
                        <a:tabLst/>
                        <a:defRPr/>
                      </a:pPr>
                      <a:endParaRPr lang="en-US" sz="1200" b="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2982" marR="82982"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82982" marR="82982"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9" name="Rectangle 48">
            <a:extLst>
              <a:ext uri="{FF2B5EF4-FFF2-40B4-BE49-F238E27FC236}">
                <a16:creationId xmlns:a16="http://schemas.microsoft.com/office/drawing/2014/main" id="{726458B8-A83A-4CB1-83C7-045836C727B8}"/>
              </a:ext>
            </a:extLst>
          </p:cNvPr>
          <p:cNvSpPr/>
          <p:nvPr/>
        </p:nvSpPr>
        <p:spPr>
          <a:xfrm>
            <a:off x="2689824" y="5164418"/>
            <a:ext cx="1593273" cy="656958"/>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r>
              <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GLSC</a:t>
            </a:r>
          </a:p>
        </p:txBody>
      </p:sp>
      <p:sp>
        <p:nvSpPr>
          <p:cNvPr id="50" name="Rectangle 5">
            <a:extLst>
              <a:ext uri="{FF2B5EF4-FFF2-40B4-BE49-F238E27FC236}">
                <a16:creationId xmlns:a16="http://schemas.microsoft.com/office/drawing/2014/main" id="{6960672F-4DDF-4ABC-AF2A-55D0525BBF30}"/>
              </a:ext>
            </a:extLst>
          </p:cNvPr>
          <p:cNvSpPr>
            <a:spLocks noChangeArrowheads="1"/>
          </p:cNvSpPr>
          <p:nvPr/>
        </p:nvSpPr>
        <p:spPr bwMode="auto">
          <a:xfrm>
            <a:off x="2762242" y="5123101"/>
            <a:ext cx="1448431" cy="682422"/>
          </a:xfrm>
          <a:prstGeom prst="rect">
            <a:avLst/>
          </a:prstGeom>
          <a:noFill/>
          <a:ln w="9525">
            <a:noFill/>
            <a:miter lim="800000"/>
            <a:headEnd/>
            <a:tailEnd/>
          </a:ln>
        </p:spPr>
        <p:txBody>
          <a:bodyPr lIns="0" tIns="0" rIns="0" bIns="0" anchor="ctr"/>
          <a:lstStyle/>
          <a:p>
            <a:pPr marL="0" marR="0" lvl="0" indent="0" algn="ctr" defTabSz="914400" rtl="0" eaLnBrk="1" fontAlgn="base" latinLnBrk="0" hangingPunct="1">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graphicFrame>
        <p:nvGraphicFramePr>
          <p:cNvPr id="51" name="Content Placeholder 4">
            <a:extLst>
              <a:ext uri="{FF2B5EF4-FFF2-40B4-BE49-F238E27FC236}">
                <a16:creationId xmlns:a16="http://schemas.microsoft.com/office/drawing/2014/main" id="{4CA2FCD2-5F68-489F-AB7E-ECD054D9D251}"/>
              </a:ext>
            </a:extLst>
          </p:cNvPr>
          <p:cNvGraphicFramePr>
            <a:graphicFrameLocks/>
          </p:cNvGraphicFramePr>
          <p:nvPr/>
        </p:nvGraphicFramePr>
        <p:xfrm>
          <a:off x="2308824" y="5869735"/>
          <a:ext cx="2509070" cy="572961"/>
        </p:xfrm>
        <a:graphic>
          <a:graphicData uri="http://schemas.openxmlformats.org/drawingml/2006/table">
            <a:tbl>
              <a:tblPr firstRow="1" firstCol="1" bandRow="1">
                <a:tableStyleId>{5C22544A-7EE6-4342-B048-85BDC9FD1C3A}</a:tableStyleId>
              </a:tblPr>
              <a:tblGrid>
                <a:gridCol w="2295776">
                  <a:extLst>
                    <a:ext uri="{9D8B030D-6E8A-4147-A177-3AD203B41FA5}">
                      <a16:colId xmlns:a16="http://schemas.microsoft.com/office/drawing/2014/main" val="20000"/>
                    </a:ext>
                  </a:extLst>
                </a:gridCol>
                <a:gridCol w="213294">
                  <a:extLst>
                    <a:ext uri="{9D8B030D-6E8A-4147-A177-3AD203B41FA5}">
                      <a16:colId xmlns:a16="http://schemas.microsoft.com/office/drawing/2014/main" val="20001"/>
                    </a:ext>
                  </a:extLst>
                </a:gridCol>
              </a:tblGrid>
              <a:tr h="528529">
                <a:tc>
                  <a:txBody>
                    <a:bodyPr/>
                    <a:lstStyle/>
                    <a:p>
                      <a:pPr marL="0" marR="0" lvl="0" indent="0" algn="ctr" defTabSz="914400" rtl="0" eaLnBrk="1" fontAlgn="auto" latinLnBrk="0" hangingPunct="1">
                        <a:lnSpc>
                          <a:spcPct val="100000"/>
                        </a:lnSpc>
                        <a:spcBef>
                          <a:spcPts val="0"/>
                        </a:spcBef>
                        <a:spcAft>
                          <a:spcPts val="1800"/>
                        </a:spcAft>
                        <a:buClr>
                          <a:schemeClr val="accent2"/>
                        </a:buClr>
                        <a:buSzTx/>
                        <a:buFont typeface="Arial" panose="020B0604020202020204" pitchFamily="34" charset="0"/>
                        <a:buNone/>
                        <a:tabLst/>
                        <a:defRPr/>
                      </a:pPr>
                      <a:endParaRPr lang="en-US" sz="1200" b="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1280" marR="912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91280" marR="912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2" name="Rectangle 51">
            <a:extLst>
              <a:ext uri="{FF2B5EF4-FFF2-40B4-BE49-F238E27FC236}">
                <a16:creationId xmlns:a16="http://schemas.microsoft.com/office/drawing/2014/main" id="{DFC9EB96-5932-4227-993E-EE83D4AC9D98}"/>
              </a:ext>
            </a:extLst>
          </p:cNvPr>
          <p:cNvSpPr/>
          <p:nvPr/>
        </p:nvSpPr>
        <p:spPr>
          <a:xfrm>
            <a:off x="7001418" y="5162146"/>
            <a:ext cx="1593273" cy="658368"/>
          </a:xfrm>
          <a:prstGeom prst="rect">
            <a:avLst/>
          </a:prstGeom>
          <a:solidFill>
            <a:srgbClr val="CD9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ts val="800"/>
              </a:spcAft>
              <a:buClrTx/>
              <a:buSzTx/>
              <a:buFontTx/>
              <a:buNone/>
              <a:tabLst/>
              <a:defRPr/>
            </a:pPr>
            <a:r>
              <a:rPr lang="en-US" sz="2800" b="1" dirty="0">
                <a:solidFill>
                  <a:schemeClr val="bg1"/>
                </a:solidFill>
                <a:latin typeface="Calibri" panose="020F0502020204030204" pitchFamily="34" charset="0"/>
                <a:cs typeface="Calibri" panose="020F0502020204030204" pitchFamily="34" charset="0"/>
              </a:rPr>
              <a:t>LANDIS</a:t>
            </a:r>
            <a:endPar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sp>
        <p:nvSpPr>
          <p:cNvPr id="53" name="Rectangle 5">
            <a:extLst>
              <a:ext uri="{FF2B5EF4-FFF2-40B4-BE49-F238E27FC236}">
                <a16:creationId xmlns:a16="http://schemas.microsoft.com/office/drawing/2014/main" id="{46A24DD2-9DAC-4CE2-ADF6-66F95FEC1BB1}"/>
              </a:ext>
            </a:extLst>
          </p:cNvPr>
          <p:cNvSpPr>
            <a:spLocks noChangeArrowheads="1"/>
          </p:cNvSpPr>
          <p:nvPr/>
        </p:nvSpPr>
        <p:spPr bwMode="auto">
          <a:xfrm>
            <a:off x="7073840" y="5133056"/>
            <a:ext cx="1448431" cy="620384"/>
          </a:xfrm>
          <a:prstGeom prst="rect">
            <a:avLst/>
          </a:prstGeom>
          <a:noFill/>
          <a:ln w="9525">
            <a:noFill/>
            <a:miter lim="800000"/>
            <a:headEnd/>
            <a:tailEnd/>
          </a:ln>
        </p:spPr>
        <p:txBody>
          <a:bodyPr lIns="0" tIns="0" rIns="0" bIns="0" anchor="ctr"/>
          <a:lstStyle/>
          <a:p>
            <a:pPr marL="0" marR="0" lvl="0" indent="0" algn="ctr" defTabSz="914400" rtl="0" eaLnBrk="1" fontAlgn="base" latinLnBrk="0" hangingPunct="1">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aphicFrame>
        <p:nvGraphicFramePr>
          <p:cNvPr id="54" name="Content Placeholder 4">
            <a:extLst>
              <a:ext uri="{FF2B5EF4-FFF2-40B4-BE49-F238E27FC236}">
                <a16:creationId xmlns:a16="http://schemas.microsoft.com/office/drawing/2014/main" id="{1E650333-06EC-4A5A-A59A-E7E5A4ABE45B}"/>
              </a:ext>
            </a:extLst>
          </p:cNvPr>
          <p:cNvGraphicFramePr>
            <a:graphicFrameLocks/>
          </p:cNvGraphicFramePr>
          <p:nvPr/>
        </p:nvGraphicFramePr>
        <p:xfrm>
          <a:off x="6657569" y="5862366"/>
          <a:ext cx="2280973" cy="572961"/>
        </p:xfrm>
        <a:graphic>
          <a:graphicData uri="http://schemas.openxmlformats.org/drawingml/2006/table">
            <a:tbl>
              <a:tblPr firstRow="1" firstCol="1" bandRow="1">
                <a:tableStyleId>{5C22544A-7EE6-4342-B048-85BDC9FD1C3A}</a:tableStyleId>
              </a:tblPr>
              <a:tblGrid>
                <a:gridCol w="2087069">
                  <a:extLst>
                    <a:ext uri="{9D8B030D-6E8A-4147-A177-3AD203B41FA5}">
                      <a16:colId xmlns:a16="http://schemas.microsoft.com/office/drawing/2014/main" val="20000"/>
                    </a:ext>
                  </a:extLst>
                </a:gridCol>
                <a:gridCol w="193904">
                  <a:extLst>
                    <a:ext uri="{9D8B030D-6E8A-4147-A177-3AD203B41FA5}">
                      <a16:colId xmlns:a16="http://schemas.microsoft.com/office/drawing/2014/main" val="20001"/>
                    </a:ext>
                  </a:extLst>
                </a:gridCol>
              </a:tblGrid>
              <a:tr h="528529">
                <a:tc>
                  <a:txBody>
                    <a:bodyPr/>
                    <a:lstStyle/>
                    <a:p>
                      <a:pPr marL="0" marR="0" lvl="0" indent="0" algn="ctr" defTabSz="914400" rtl="0" eaLnBrk="1" fontAlgn="auto" latinLnBrk="0" hangingPunct="1">
                        <a:lnSpc>
                          <a:spcPct val="100000"/>
                        </a:lnSpc>
                        <a:spcBef>
                          <a:spcPts val="0"/>
                        </a:spcBef>
                        <a:spcAft>
                          <a:spcPts val="1800"/>
                        </a:spcAft>
                        <a:buClr>
                          <a:schemeClr val="accent2"/>
                        </a:buClr>
                        <a:buSzTx/>
                        <a:buFont typeface="Arial" panose="020B0604020202020204" pitchFamily="34" charset="0"/>
                        <a:buNone/>
                        <a:tabLst/>
                        <a:defRPr/>
                      </a:pPr>
                      <a:endParaRPr lang="en-US" sz="1200" b="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2982" marR="82982"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82982" marR="82982"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5" name="Content Placeholder 4">
            <a:extLst>
              <a:ext uri="{FF2B5EF4-FFF2-40B4-BE49-F238E27FC236}">
                <a16:creationId xmlns:a16="http://schemas.microsoft.com/office/drawing/2014/main" id="{BD7F8130-B152-498F-9B90-371982F06F56}"/>
              </a:ext>
            </a:extLst>
          </p:cNvPr>
          <p:cNvGraphicFramePr>
            <a:graphicFrameLocks/>
          </p:cNvGraphicFramePr>
          <p:nvPr/>
        </p:nvGraphicFramePr>
        <p:xfrm>
          <a:off x="509780" y="4525556"/>
          <a:ext cx="1850223" cy="572961"/>
        </p:xfrm>
        <a:graphic>
          <a:graphicData uri="http://schemas.openxmlformats.org/drawingml/2006/table">
            <a:tbl>
              <a:tblPr firstRow="1" firstCol="1" bandRow="1">
                <a:tableStyleId>{5C22544A-7EE6-4342-B048-85BDC9FD1C3A}</a:tableStyleId>
              </a:tblPr>
              <a:tblGrid>
                <a:gridCol w="1673947">
                  <a:extLst>
                    <a:ext uri="{9D8B030D-6E8A-4147-A177-3AD203B41FA5}">
                      <a16:colId xmlns:a16="http://schemas.microsoft.com/office/drawing/2014/main" val="20000"/>
                    </a:ext>
                  </a:extLst>
                </a:gridCol>
                <a:gridCol w="176276">
                  <a:extLst>
                    <a:ext uri="{9D8B030D-6E8A-4147-A177-3AD203B41FA5}">
                      <a16:colId xmlns:a16="http://schemas.microsoft.com/office/drawing/2014/main" val="20001"/>
                    </a:ext>
                  </a:extLst>
                </a:gridCol>
              </a:tblGrid>
              <a:tr h="528529">
                <a:tc>
                  <a:txBody>
                    <a:bodyPr/>
                    <a:lstStyle/>
                    <a:p>
                      <a:pPr marL="0" marR="0" lvl="0" indent="0" algn="ctr" defTabSz="914400" rtl="0" eaLnBrk="1" fontAlgn="auto" latinLnBrk="0" hangingPunct="1">
                        <a:lnSpc>
                          <a:spcPct val="100000"/>
                        </a:lnSpc>
                        <a:spcBef>
                          <a:spcPts val="0"/>
                        </a:spcBef>
                        <a:spcAft>
                          <a:spcPts val="1800"/>
                        </a:spcAft>
                        <a:buClr>
                          <a:schemeClr val="accent2"/>
                        </a:buClr>
                        <a:buSzTx/>
                        <a:buFont typeface="Arial" panose="020B0604020202020204" pitchFamily="34" charset="0"/>
                        <a:buNone/>
                        <a:tabLst/>
                        <a:defRPr/>
                      </a:pPr>
                      <a:r>
                        <a:rPr lang="en-US" sz="1200" b="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Near Space Network Services</a:t>
                      </a: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6" name="Content Placeholder 4">
            <a:extLst>
              <a:ext uri="{FF2B5EF4-FFF2-40B4-BE49-F238E27FC236}">
                <a16:creationId xmlns:a16="http://schemas.microsoft.com/office/drawing/2014/main" id="{6CFC1539-69B7-4E67-9D69-5B4AF5B822D5}"/>
              </a:ext>
            </a:extLst>
          </p:cNvPr>
          <p:cNvGraphicFramePr>
            <a:graphicFrameLocks/>
          </p:cNvGraphicFramePr>
          <p:nvPr/>
        </p:nvGraphicFramePr>
        <p:xfrm>
          <a:off x="2719725" y="4489063"/>
          <a:ext cx="1607446" cy="572961"/>
        </p:xfrm>
        <a:graphic>
          <a:graphicData uri="http://schemas.openxmlformats.org/drawingml/2006/table">
            <a:tbl>
              <a:tblPr firstRow="1" firstCol="1" bandRow="1">
                <a:tableStyleId>{5C22544A-7EE6-4342-B048-85BDC9FD1C3A}</a:tableStyleId>
              </a:tblPr>
              <a:tblGrid>
                <a:gridCol w="1431170">
                  <a:extLst>
                    <a:ext uri="{9D8B030D-6E8A-4147-A177-3AD203B41FA5}">
                      <a16:colId xmlns:a16="http://schemas.microsoft.com/office/drawing/2014/main" val="20000"/>
                    </a:ext>
                  </a:extLst>
                </a:gridCol>
                <a:gridCol w="176276">
                  <a:extLst>
                    <a:ext uri="{9D8B030D-6E8A-4147-A177-3AD203B41FA5}">
                      <a16:colId xmlns:a16="http://schemas.microsoft.com/office/drawing/2014/main" val="20001"/>
                    </a:ext>
                  </a:extLst>
                </a:gridCol>
              </a:tblGrid>
              <a:tr h="528529">
                <a:tc>
                  <a:txBody>
                    <a:bodyPr/>
                    <a:lstStyle/>
                    <a:p>
                      <a:pPr marL="0" marR="0" lvl="0" indent="0" algn="ctr" defTabSz="914400" rtl="0" eaLnBrk="1" fontAlgn="auto" latinLnBrk="0" hangingPunct="1">
                        <a:lnSpc>
                          <a:spcPct val="100000"/>
                        </a:lnSpc>
                        <a:spcBef>
                          <a:spcPts val="0"/>
                        </a:spcBef>
                        <a:spcAft>
                          <a:spcPts val="1800"/>
                        </a:spcAft>
                        <a:buClr>
                          <a:schemeClr val="accent2"/>
                        </a:buClr>
                        <a:buSzTx/>
                        <a:buFont typeface="Arial" panose="020B0604020202020204" pitchFamily="34" charset="0"/>
                        <a:buNone/>
                        <a:tabLst/>
                        <a:defRPr/>
                      </a:pPr>
                      <a:r>
                        <a:rPr lang="en-US" sz="1200" b="0" baseline="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Geospace</a:t>
                      </a:r>
                      <a:r>
                        <a:rPr lang="en-US" sz="1200" b="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Dynamics Constellation</a:t>
                      </a: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7" name="Content Placeholder 4">
            <a:extLst>
              <a:ext uri="{FF2B5EF4-FFF2-40B4-BE49-F238E27FC236}">
                <a16:creationId xmlns:a16="http://schemas.microsoft.com/office/drawing/2014/main" id="{1D7B5078-404E-405E-B5B8-CE844D10677A}"/>
              </a:ext>
            </a:extLst>
          </p:cNvPr>
          <p:cNvGraphicFramePr>
            <a:graphicFrameLocks/>
          </p:cNvGraphicFramePr>
          <p:nvPr/>
        </p:nvGraphicFramePr>
        <p:xfrm>
          <a:off x="4757578" y="4477250"/>
          <a:ext cx="1833256" cy="572961"/>
        </p:xfrm>
        <a:graphic>
          <a:graphicData uri="http://schemas.openxmlformats.org/drawingml/2006/table">
            <a:tbl>
              <a:tblPr firstRow="1" firstCol="1" bandRow="1">
                <a:tableStyleId>{5C22544A-7EE6-4342-B048-85BDC9FD1C3A}</a:tableStyleId>
              </a:tblPr>
              <a:tblGrid>
                <a:gridCol w="1656980">
                  <a:extLst>
                    <a:ext uri="{9D8B030D-6E8A-4147-A177-3AD203B41FA5}">
                      <a16:colId xmlns:a16="http://schemas.microsoft.com/office/drawing/2014/main" val="20000"/>
                    </a:ext>
                  </a:extLst>
                </a:gridCol>
                <a:gridCol w="176276">
                  <a:extLst>
                    <a:ext uri="{9D8B030D-6E8A-4147-A177-3AD203B41FA5}">
                      <a16:colId xmlns:a16="http://schemas.microsoft.com/office/drawing/2014/main" val="20001"/>
                    </a:ext>
                  </a:extLst>
                </a:gridCol>
              </a:tblGrid>
              <a:tr h="528529">
                <a:tc>
                  <a:txBody>
                    <a:bodyPr/>
                    <a:lstStyle/>
                    <a:p>
                      <a:pPr marL="0" marR="0" lvl="0" indent="0" algn="ctr" defTabSz="914400" rtl="0" eaLnBrk="1" fontAlgn="auto" latinLnBrk="0" hangingPunct="1">
                        <a:lnSpc>
                          <a:spcPct val="100000"/>
                        </a:lnSpc>
                        <a:spcBef>
                          <a:spcPts val="0"/>
                        </a:spcBef>
                        <a:spcAft>
                          <a:spcPts val="1800"/>
                        </a:spcAft>
                        <a:buClr>
                          <a:schemeClr val="accent2"/>
                        </a:buClr>
                        <a:buSzTx/>
                        <a:buFont typeface="Arial" panose="020B0604020202020204" pitchFamily="34" charset="0"/>
                        <a:buNone/>
                        <a:tabLst/>
                        <a:defRPr/>
                      </a:pPr>
                      <a:r>
                        <a:rPr lang="en-US" sz="1200" b="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Electrical Systems Engineering Services-4 </a:t>
                      </a: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8" name="Content Placeholder 4">
            <a:extLst>
              <a:ext uri="{FF2B5EF4-FFF2-40B4-BE49-F238E27FC236}">
                <a16:creationId xmlns:a16="http://schemas.microsoft.com/office/drawing/2014/main" id="{6E027279-C287-4EF5-9085-AF81AC3027E8}"/>
              </a:ext>
            </a:extLst>
          </p:cNvPr>
          <p:cNvGraphicFramePr>
            <a:graphicFrameLocks/>
          </p:cNvGraphicFramePr>
          <p:nvPr/>
        </p:nvGraphicFramePr>
        <p:xfrm>
          <a:off x="6863070" y="4483128"/>
          <a:ext cx="2073611" cy="572961"/>
        </p:xfrm>
        <a:graphic>
          <a:graphicData uri="http://schemas.openxmlformats.org/drawingml/2006/table">
            <a:tbl>
              <a:tblPr firstRow="1" firstCol="1" bandRow="1">
                <a:tableStyleId>{5C22544A-7EE6-4342-B048-85BDC9FD1C3A}</a:tableStyleId>
              </a:tblPr>
              <a:tblGrid>
                <a:gridCol w="1897335">
                  <a:extLst>
                    <a:ext uri="{9D8B030D-6E8A-4147-A177-3AD203B41FA5}">
                      <a16:colId xmlns:a16="http://schemas.microsoft.com/office/drawing/2014/main" val="20000"/>
                    </a:ext>
                  </a:extLst>
                </a:gridCol>
                <a:gridCol w="176276">
                  <a:extLst>
                    <a:ext uri="{9D8B030D-6E8A-4147-A177-3AD203B41FA5}">
                      <a16:colId xmlns:a16="http://schemas.microsoft.com/office/drawing/2014/main" val="20001"/>
                    </a:ext>
                  </a:extLst>
                </a:gridCol>
              </a:tblGrid>
              <a:tr h="528529">
                <a:tc>
                  <a:txBody>
                    <a:bodyPr/>
                    <a:lstStyle/>
                    <a:p>
                      <a:pPr marL="0" marR="0" lvl="0" indent="0" algn="ctr" defTabSz="914400" rtl="0" eaLnBrk="1" fontAlgn="auto" latinLnBrk="0" hangingPunct="1">
                        <a:lnSpc>
                          <a:spcPct val="100000"/>
                        </a:lnSpc>
                        <a:spcBef>
                          <a:spcPts val="0"/>
                        </a:spcBef>
                        <a:spcAft>
                          <a:spcPts val="1800"/>
                        </a:spcAft>
                        <a:buClr>
                          <a:schemeClr val="accent2"/>
                        </a:buClr>
                        <a:buSzTx/>
                        <a:buFont typeface="Arial" panose="020B0604020202020204" pitchFamily="34" charset="0"/>
                        <a:buNone/>
                        <a:tabLst/>
                        <a:defRPr/>
                      </a:pPr>
                      <a:r>
                        <a:rPr lang="en-US" sz="1200" b="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DATSS: Data Analysis and Technical Support Services </a:t>
                      </a: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9" name="Content Placeholder 4">
            <a:extLst>
              <a:ext uri="{FF2B5EF4-FFF2-40B4-BE49-F238E27FC236}">
                <a16:creationId xmlns:a16="http://schemas.microsoft.com/office/drawing/2014/main" id="{F03ABA86-4CB1-4B96-8765-5C2D71827E69}"/>
              </a:ext>
            </a:extLst>
          </p:cNvPr>
          <p:cNvGraphicFramePr>
            <a:graphicFrameLocks/>
          </p:cNvGraphicFramePr>
          <p:nvPr/>
        </p:nvGraphicFramePr>
        <p:xfrm>
          <a:off x="357497" y="5897053"/>
          <a:ext cx="2073611" cy="572961"/>
        </p:xfrm>
        <a:graphic>
          <a:graphicData uri="http://schemas.openxmlformats.org/drawingml/2006/table">
            <a:tbl>
              <a:tblPr firstRow="1" firstCol="1" bandRow="1">
                <a:tableStyleId>{5C22544A-7EE6-4342-B048-85BDC9FD1C3A}</a:tableStyleId>
              </a:tblPr>
              <a:tblGrid>
                <a:gridCol w="1897335">
                  <a:extLst>
                    <a:ext uri="{9D8B030D-6E8A-4147-A177-3AD203B41FA5}">
                      <a16:colId xmlns:a16="http://schemas.microsoft.com/office/drawing/2014/main" val="20000"/>
                    </a:ext>
                  </a:extLst>
                </a:gridCol>
                <a:gridCol w="176276">
                  <a:extLst>
                    <a:ext uri="{9D8B030D-6E8A-4147-A177-3AD203B41FA5}">
                      <a16:colId xmlns:a16="http://schemas.microsoft.com/office/drawing/2014/main" val="20001"/>
                    </a:ext>
                  </a:extLst>
                </a:gridCol>
              </a:tblGrid>
              <a:tr h="528529">
                <a:tc>
                  <a:txBody>
                    <a:bodyPr/>
                    <a:lstStyle/>
                    <a:p>
                      <a:pPr marL="0" marR="0" lvl="0" indent="0" algn="ctr" defTabSz="914400" rtl="0" eaLnBrk="1" fontAlgn="auto" latinLnBrk="0" hangingPunct="1">
                        <a:lnSpc>
                          <a:spcPct val="100000"/>
                        </a:lnSpc>
                        <a:spcBef>
                          <a:spcPts val="0"/>
                        </a:spcBef>
                        <a:spcAft>
                          <a:spcPts val="1800"/>
                        </a:spcAft>
                        <a:buClr>
                          <a:schemeClr val="accent2"/>
                        </a:buClr>
                        <a:buSzTx/>
                        <a:buFont typeface="Arial" panose="020B0604020202020204" pitchFamily="34" charset="0"/>
                        <a:buNone/>
                        <a:tabLst/>
                        <a:defRPr/>
                      </a:pPr>
                      <a:r>
                        <a:rPr lang="en-US" sz="1200" b="0" baseline="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QuickSounder</a:t>
                      </a:r>
                      <a:endParaRPr lang="en-US" sz="1200" b="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0" name="Content Placeholder 4">
            <a:extLst>
              <a:ext uri="{FF2B5EF4-FFF2-40B4-BE49-F238E27FC236}">
                <a16:creationId xmlns:a16="http://schemas.microsoft.com/office/drawing/2014/main" id="{080150E8-4839-4AC3-9864-029CBC82C4EF}"/>
              </a:ext>
            </a:extLst>
          </p:cNvPr>
          <p:cNvGraphicFramePr>
            <a:graphicFrameLocks/>
          </p:cNvGraphicFramePr>
          <p:nvPr/>
        </p:nvGraphicFramePr>
        <p:xfrm>
          <a:off x="2718864" y="5884319"/>
          <a:ext cx="1638634" cy="572961"/>
        </p:xfrm>
        <a:graphic>
          <a:graphicData uri="http://schemas.openxmlformats.org/drawingml/2006/table">
            <a:tbl>
              <a:tblPr firstRow="1" firstCol="1" bandRow="1">
                <a:tableStyleId>{5C22544A-7EE6-4342-B048-85BDC9FD1C3A}</a:tableStyleId>
              </a:tblPr>
              <a:tblGrid>
                <a:gridCol w="1462358">
                  <a:extLst>
                    <a:ext uri="{9D8B030D-6E8A-4147-A177-3AD203B41FA5}">
                      <a16:colId xmlns:a16="http://schemas.microsoft.com/office/drawing/2014/main" val="20000"/>
                    </a:ext>
                  </a:extLst>
                </a:gridCol>
                <a:gridCol w="176276">
                  <a:extLst>
                    <a:ext uri="{9D8B030D-6E8A-4147-A177-3AD203B41FA5}">
                      <a16:colId xmlns:a16="http://schemas.microsoft.com/office/drawing/2014/main" val="20001"/>
                    </a:ext>
                  </a:extLst>
                </a:gridCol>
              </a:tblGrid>
              <a:tr h="528529">
                <a:tc>
                  <a:txBody>
                    <a:bodyPr/>
                    <a:lstStyle/>
                    <a:p>
                      <a:pPr marL="0" marR="0" lvl="0" indent="0" algn="ctr" defTabSz="914400" rtl="0" eaLnBrk="1" fontAlgn="auto" latinLnBrk="0" hangingPunct="1">
                        <a:lnSpc>
                          <a:spcPct val="100000"/>
                        </a:lnSpc>
                        <a:spcBef>
                          <a:spcPts val="0"/>
                        </a:spcBef>
                        <a:spcAft>
                          <a:spcPts val="1800"/>
                        </a:spcAft>
                        <a:buClr>
                          <a:schemeClr val="accent2"/>
                        </a:buClr>
                        <a:buSzTx/>
                        <a:buFont typeface="Arial" panose="020B0604020202020204" pitchFamily="34" charset="0"/>
                        <a:buNone/>
                        <a:tabLst/>
                        <a:defRPr/>
                      </a:pPr>
                      <a:r>
                        <a:rPr lang="en-US" sz="1200" b="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Goddard Logistics Services Contract</a:t>
                      </a: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1" name="Content Placeholder 4">
            <a:extLst>
              <a:ext uri="{FF2B5EF4-FFF2-40B4-BE49-F238E27FC236}">
                <a16:creationId xmlns:a16="http://schemas.microsoft.com/office/drawing/2014/main" id="{87EC79EA-F710-43FA-820D-EBAC04445DC7}"/>
              </a:ext>
            </a:extLst>
          </p:cNvPr>
          <p:cNvGraphicFramePr>
            <a:graphicFrameLocks/>
          </p:cNvGraphicFramePr>
          <p:nvPr/>
        </p:nvGraphicFramePr>
        <p:xfrm>
          <a:off x="4786504" y="5876025"/>
          <a:ext cx="1948387" cy="572961"/>
        </p:xfrm>
        <a:graphic>
          <a:graphicData uri="http://schemas.openxmlformats.org/drawingml/2006/table">
            <a:tbl>
              <a:tblPr firstRow="1" firstCol="1" bandRow="1">
                <a:tableStyleId>{5C22544A-7EE6-4342-B048-85BDC9FD1C3A}</a:tableStyleId>
              </a:tblPr>
              <a:tblGrid>
                <a:gridCol w="1747687">
                  <a:extLst>
                    <a:ext uri="{9D8B030D-6E8A-4147-A177-3AD203B41FA5}">
                      <a16:colId xmlns:a16="http://schemas.microsoft.com/office/drawing/2014/main" val="20000"/>
                    </a:ext>
                  </a:extLst>
                </a:gridCol>
                <a:gridCol w="200700">
                  <a:extLst>
                    <a:ext uri="{9D8B030D-6E8A-4147-A177-3AD203B41FA5}">
                      <a16:colId xmlns:a16="http://schemas.microsoft.com/office/drawing/2014/main" val="20001"/>
                    </a:ext>
                  </a:extLst>
                </a:gridCol>
              </a:tblGrid>
              <a:tr h="528529">
                <a:tc>
                  <a:txBody>
                    <a:bodyPr/>
                    <a:lstStyle/>
                    <a:p>
                      <a:pPr marL="0" marR="0" lvl="0" indent="0" algn="ctr" defTabSz="914400" rtl="0" eaLnBrk="1" fontAlgn="auto" latinLnBrk="0" hangingPunct="1">
                        <a:lnSpc>
                          <a:spcPct val="100000"/>
                        </a:lnSpc>
                        <a:spcBef>
                          <a:spcPts val="0"/>
                        </a:spcBef>
                        <a:spcAft>
                          <a:spcPts val="1800"/>
                        </a:spcAft>
                        <a:buClr>
                          <a:schemeClr val="accent2"/>
                        </a:buClr>
                        <a:buSzTx/>
                        <a:buFont typeface="Arial" panose="020B0604020202020204" pitchFamily="34" charset="0"/>
                        <a:buNone/>
                        <a:tabLst/>
                        <a:defRPr/>
                      </a:pPr>
                      <a:r>
                        <a:rPr lang="en-US" sz="1200" b="0" baseline="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GeoXO</a:t>
                      </a:r>
                      <a:r>
                        <a:rPr lang="en-US" sz="1200" b="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GXS Instrument Implementation</a:t>
                      </a: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2" name="Content Placeholder 4">
            <a:extLst>
              <a:ext uri="{FF2B5EF4-FFF2-40B4-BE49-F238E27FC236}">
                <a16:creationId xmlns:a16="http://schemas.microsoft.com/office/drawing/2014/main" id="{CFA18D5F-26AF-4EDE-A1B3-98842623E37E}"/>
              </a:ext>
            </a:extLst>
          </p:cNvPr>
          <p:cNvGraphicFramePr>
            <a:graphicFrameLocks/>
          </p:cNvGraphicFramePr>
          <p:nvPr/>
        </p:nvGraphicFramePr>
        <p:xfrm>
          <a:off x="6934445" y="5858549"/>
          <a:ext cx="1887747" cy="572961"/>
        </p:xfrm>
        <a:graphic>
          <a:graphicData uri="http://schemas.openxmlformats.org/drawingml/2006/table">
            <a:tbl>
              <a:tblPr firstRow="1" firstCol="1" bandRow="1">
                <a:tableStyleId>{5C22544A-7EE6-4342-B048-85BDC9FD1C3A}</a:tableStyleId>
              </a:tblPr>
              <a:tblGrid>
                <a:gridCol w="1711471">
                  <a:extLst>
                    <a:ext uri="{9D8B030D-6E8A-4147-A177-3AD203B41FA5}">
                      <a16:colId xmlns:a16="http://schemas.microsoft.com/office/drawing/2014/main" val="20000"/>
                    </a:ext>
                  </a:extLst>
                </a:gridCol>
                <a:gridCol w="176276">
                  <a:extLst>
                    <a:ext uri="{9D8B030D-6E8A-4147-A177-3AD203B41FA5}">
                      <a16:colId xmlns:a16="http://schemas.microsoft.com/office/drawing/2014/main" val="20001"/>
                    </a:ext>
                  </a:extLst>
                </a:gridCol>
              </a:tblGrid>
              <a:tr h="528529">
                <a:tc>
                  <a:txBody>
                    <a:bodyPr/>
                    <a:lstStyle/>
                    <a:p>
                      <a:pPr marL="0" marR="0" lvl="0" indent="0" algn="ctr" defTabSz="914400" rtl="0" eaLnBrk="1" fontAlgn="auto" latinLnBrk="0" hangingPunct="1">
                        <a:lnSpc>
                          <a:spcPct val="100000"/>
                        </a:lnSpc>
                        <a:spcBef>
                          <a:spcPts val="0"/>
                        </a:spcBef>
                        <a:spcAft>
                          <a:spcPts val="1800"/>
                        </a:spcAft>
                        <a:buClr>
                          <a:schemeClr val="accent2"/>
                        </a:buClr>
                        <a:buSzTx/>
                        <a:buFont typeface="Arial" panose="020B0604020202020204" pitchFamily="34" charset="0"/>
                        <a:buNone/>
                        <a:tabLst/>
                        <a:defRPr/>
                      </a:pPr>
                      <a:r>
                        <a:rPr lang="en-US" sz="1200" b="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Landsat Next Instrument Suite</a:t>
                      </a: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2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75438" marR="7543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05074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A6DB3D-9C3D-4633-BE2E-8AB34112D4AE}"/>
              </a:ext>
            </a:extLst>
          </p:cNvPr>
          <p:cNvSpPr/>
          <p:nvPr/>
        </p:nvSpPr>
        <p:spPr>
          <a:xfrm>
            <a:off x="3268617" y="628150"/>
            <a:ext cx="3940759" cy="1515800"/>
          </a:xfrm>
          <a:prstGeom prst="rect">
            <a:avLst/>
          </a:prstGeom>
          <a:noFill/>
        </p:spPr>
        <p:txBody>
          <a:bodyPr wrap="none" lIns="68580" tIns="34290" rIns="68580" bIns="34290">
            <a:spAutoFit/>
          </a:bodyPr>
          <a:lstStyle/>
          <a:p>
            <a:pPr algn="ctr"/>
            <a:r>
              <a:rPr lang="en-US" sz="32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THANK YOU</a:t>
            </a:r>
          </a:p>
          <a:p>
            <a:pPr algn="ctr"/>
            <a:r>
              <a:rPr lang="en-US" sz="32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PROGRAM NOMINEES </a:t>
            </a:r>
          </a:p>
          <a:p>
            <a:pPr algn="ctr"/>
            <a:endParaRPr lang="en-US" sz="3000" dirty="0">
              <a:ln w="0"/>
              <a:effectLst>
                <a:outerShdw blurRad="38100" dist="25400" dir="5400000" algn="ctr" rotWithShape="0">
                  <a:srgbClr val="6E747A">
                    <a:alpha val="43000"/>
                  </a:srgbClr>
                </a:outerShdw>
              </a:effectLst>
            </a:endParaRPr>
          </a:p>
        </p:txBody>
      </p:sp>
      <p:sp>
        <p:nvSpPr>
          <p:cNvPr id="6" name="Subtitle 5">
            <a:extLst>
              <a:ext uri="{FF2B5EF4-FFF2-40B4-BE49-F238E27FC236}">
                <a16:creationId xmlns:a16="http://schemas.microsoft.com/office/drawing/2014/main" id="{6243C069-E24B-4BF7-867A-A0E3FAD6824D}"/>
              </a:ext>
            </a:extLst>
          </p:cNvPr>
          <p:cNvSpPr>
            <a:spLocks noGrp="1"/>
          </p:cNvSpPr>
          <p:nvPr>
            <p:ph type="subTitle" idx="1"/>
          </p:nvPr>
        </p:nvSpPr>
        <p:spPr>
          <a:xfrm>
            <a:off x="2667000" y="2143950"/>
            <a:ext cx="6477000" cy="3647250"/>
          </a:xfrm>
        </p:spPr>
        <p:txBody>
          <a:bodyPr>
            <a:normAutofit/>
          </a:bodyPr>
          <a:lstStyle/>
          <a:p>
            <a:pPr algn="l"/>
            <a:r>
              <a:rPr lang="en-US" sz="2100" dirty="0">
                <a:latin typeface="Calibri" panose="020F0502020204030204" pitchFamily="34" charset="0"/>
                <a:cs typeface="Calibri" panose="020F0502020204030204" pitchFamily="34" charset="0"/>
              </a:rPr>
              <a:t>* Forestine Robinson 		* Maryann Tolodziecki</a:t>
            </a:r>
          </a:p>
          <a:p>
            <a:pPr algn="l"/>
            <a:r>
              <a:rPr lang="en-US" sz="2100" dirty="0">
                <a:latin typeface="Calibri" panose="020F0502020204030204" pitchFamily="34" charset="0"/>
                <a:cs typeface="Calibri" panose="020F0502020204030204" pitchFamily="34" charset="0"/>
              </a:rPr>
              <a:t>* Suzanne Sierra				* Leona Ellis</a:t>
            </a:r>
          </a:p>
          <a:p>
            <a:pPr algn="l"/>
            <a:r>
              <a:rPr lang="en-US" sz="2100" dirty="0">
                <a:latin typeface="Calibri" panose="020F0502020204030204" pitchFamily="34" charset="0"/>
                <a:cs typeface="Calibri" panose="020F0502020204030204" pitchFamily="34" charset="0"/>
              </a:rPr>
              <a:t>* Chris Whyte				* Wanda Behnke</a:t>
            </a:r>
          </a:p>
          <a:p>
            <a:pPr algn="l"/>
            <a:r>
              <a:rPr lang="en-US" sz="2100" dirty="0">
                <a:latin typeface="Calibri" panose="020F0502020204030204" pitchFamily="34" charset="0"/>
                <a:cs typeface="Calibri" panose="020F0502020204030204" pitchFamily="34" charset="0"/>
              </a:rPr>
              <a:t>* Claudia Canales			* Jasmine Jett</a:t>
            </a:r>
          </a:p>
          <a:p>
            <a:pPr algn="l"/>
            <a:r>
              <a:rPr lang="en-US" sz="2100" dirty="0">
                <a:latin typeface="Calibri" panose="020F0502020204030204" pitchFamily="34" charset="0"/>
                <a:cs typeface="Calibri" panose="020F0502020204030204" pitchFamily="34" charset="0"/>
              </a:rPr>
              <a:t>* Teresa Shaw				* Shani Smith</a:t>
            </a:r>
          </a:p>
          <a:p>
            <a:pPr algn="l"/>
            <a:r>
              <a:rPr lang="en-US" sz="2100" dirty="0">
                <a:latin typeface="Calibri" panose="020F0502020204030204" pitchFamily="34" charset="0"/>
                <a:cs typeface="Calibri" panose="020F0502020204030204" pitchFamily="34" charset="0"/>
              </a:rPr>
              <a:t>* Pauline Barrett				* Alicia Carter</a:t>
            </a:r>
          </a:p>
          <a:p>
            <a:pPr algn="l"/>
            <a:r>
              <a:rPr lang="en-US" sz="2100" dirty="0">
                <a:latin typeface="Calibri" panose="020F0502020204030204" pitchFamily="34" charset="0"/>
                <a:cs typeface="Calibri" panose="020F0502020204030204" pitchFamily="34" charset="0"/>
              </a:rPr>
              <a:t>* Craig Keish				* Kyle Vann</a:t>
            </a:r>
          </a:p>
          <a:p>
            <a:pPr algn="l"/>
            <a:endParaRPr lang="en-US" sz="2100" dirty="0"/>
          </a:p>
        </p:txBody>
      </p:sp>
    </p:spTree>
    <p:extLst>
      <p:ext uri="{BB962C8B-B14F-4D97-AF65-F5344CB8AC3E}">
        <p14:creationId xmlns:p14="http://schemas.microsoft.com/office/powerpoint/2010/main" val="3166500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252D03A-45AC-447B-BE69-3433C68B1039}"/>
              </a:ext>
            </a:extLst>
          </p:cNvPr>
          <p:cNvSpPr txBox="1">
            <a:spLocks/>
          </p:cNvSpPr>
          <p:nvPr/>
        </p:nvSpPr>
        <p:spPr>
          <a:xfrm>
            <a:off x="1066800" y="1143000"/>
            <a:ext cx="8001000" cy="4953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Calibri" panose="020F0502020204030204" pitchFamily="34" charset="0"/>
                <a:cs typeface="Calibri" panose="020F0502020204030204" pitchFamily="34" charset="0"/>
              </a:rPr>
              <a:t>			</a:t>
            </a:r>
          </a:p>
          <a:p>
            <a:pPr>
              <a:buClr>
                <a:srgbClr val="996633"/>
              </a:buClr>
              <a:buFont typeface="Wingdings" panose="05000000000000000000" pitchFamily="2" charset="2"/>
              <a:buChar char="v"/>
            </a:pPr>
            <a:r>
              <a:rPr lang="en-US" dirty="0">
                <a:latin typeface="Calibri" panose="020F0502020204030204" pitchFamily="34" charset="0"/>
                <a:cs typeface="Calibri" panose="020F0502020204030204" pitchFamily="34" charset="0"/>
              </a:rPr>
              <a:t>In recognition of their support to the of the HQ’s Procurement Management Review during August 2022, HQs issued Certificates of Appreciation to:</a:t>
            </a:r>
          </a:p>
          <a:p>
            <a:pPr marL="0" indent="0">
              <a:buClr>
                <a:srgbClr val="996633"/>
              </a:buClr>
              <a:buNone/>
            </a:pPr>
            <a:endParaRPr lang="en-US" dirty="0">
              <a:latin typeface="Calibri" panose="020F0502020204030204" pitchFamily="34" charset="0"/>
              <a:cs typeface="Calibri" panose="020F0502020204030204" pitchFamily="34" charset="0"/>
            </a:endParaRPr>
          </a:p>
          <a:p>
            <a:pPr lvl="1">
              <a:buClr>
                <a:srgbClr val="CD9B69"/>
              </a:buClr>
              <a:buFont typeface="Wingdings" panose="05000000000000000000" pitchFamily="2" charset="2"/>
              <a:buChar char="§"/>
            </a:pPr>
            <a:r>
              <a:rPr lang="en-US" sz="2800" dirty="0">
                <a:latin typeface="Calibri" panose="020F0502020204030204" pitchFamily="34" charset="0"/>
                <a:cs typeface="Calibri" panose="020F0502020204030204" pitchFamily="34" charset="0"/>
              </a:rPr>
              <a:t>Malika Graham 		</a:t>
            </a:r>
          </a:p>
          <a:p>
            <a:pPr lvl="1">
              <a:buClr>
                <a:srgbClr val="CD9B69"/>
              </a:buClr>
              <a:buFont typeface="Wingdings" panose="05000000000000000000" pitchFamily="2" charset="2"/>
              <a:buChar cha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Ann Kearney</a:t>
            </a:r>
            <a:endParaRPr lang="en-US" sz="2800" dirty="0">
              <a:latin typeface="Calibri" panose="020F0502020204030204" pitchFamily="34" charset="0"/>
              <a:cs typeface="Calibri" panose="020F0502020204030204" pitchFamily="34" charset="0"/>
            </a:endParaRPr>
          </a:p>
          <a:p>
            <a:pPr>
              <a:buFont typeface="Wingdings" panose="05000000000000000000" pitchFamily="2" charset="2"/>
              <a:buChar char="v"/>
            </a:pPr>
            <a:endParaRPr lang="en-US" sz="2100" dirty="0">
              <a:solidFill>
                <a:schemeClr val="accent1">
                  <a:lumMod val="75000"/>
                </a:schemeClr>
              </a:solidFill>
            </a:endParaRPr>
          </a:p>
          <a:p>
            <a:endParaRPr lang="en-US" sz="2100" dirty="0">
              <a:solidFill>
                <a:schemeClr val="accent1">
                  <a:lumMod val="75000"/>
                </a:schemeClr>
              </a:solidFill>
            </a:endParaRPr>
          </a:p>
        </p:txBody>
      </p:sp>
      <p:sp>
        <p:nvSpPr>
          <p:cNvPr id="5" name="TextBox 4">
            <a:extLst>
              <a:ext uri="{FF2B5EF4-FFF2-40B4-BE49-F238E27FC236}">
                <a16:creationId xmlns:a16="http://schemas.microsoft.com/office/drawing/2014/main" id="{52653516-33D8-4C9C-BFEA-16A907C946AB}"/>
              </a:ext>
            </a:extLst>
          </p:cNvPr>
          <p:cNvSpPr txBox="1"/>
          <p:nvPr/>
        </p:nvSpPr>
        <p:spPr>
          <a:xfrm>
            <a:off x="762000" y="392668"/>
            <a:ext cx="8726556" cy="46166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ts val="1800"/>
              </a:spcAft>
              <a:buClrTx/>
              <a:buSzTx/>
              <a:buFontTx/>
              <a:buNone/>
              <a:tabLst/>
              <a:defRPr/>
            </a:pPr>
            <a:r>
              <a:rPr kumimoji="0" lang="en-US" sz="2400" b="1" i="0" u="none" strike="noStrike" kern="1200" cap="all" spc="0" normalizeH="1" baseline="0" noProof="0" dirty="0">
                <a:ln>
                  <a:noFill/>
                </a:ln>
                <a:solidFill>
                  <a:srgbClr val="663300"/>
                </a:solidFill>
                <a:effectLst/>
                <a:uLnTx/>
                <a:uFillTx/>
                <a:latin typeface="Calibri" panose="020F0502020204030204" pitchFamily="34" charset="0"/>
                <a:ea typeface="+mn-ea"/>
                <a:cs typeface="Calibri" panose="020F0502020204030204" pitchFamily="34" charset="0"/>
              </a:rPr>
              <a:t>NASA Headquarters certificates of appreciation</a:t>
            </a:r>
            <a:endParaRPr kumimoji="0" lang="en-US" sz="2400" b="1" i="0" u="none" strike="noStrike" kern="1200" cap="all" spc="0" noProof="0" dirty="0">
              <a:ln>
                <a:noFill/>
              </a:ln>
              <a:solidFill>
                <a:srgbClr val="6633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982118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7A4AF7-F442-4F60-B59A-6D9C90568B07}"/>
              </a:ext>
            </a:extLst>
          </p:cNvPr>
          <p:cNvSpPr>
            <a:spLocks noGrp="1"/>
          </p:cNvSpPr>
          <p:nvPr>
            <p:ph type="sldNum" sz="quarter" idx="12"/>
          </p:nvPr>
        </p:nvSpPr>
        <p:spPr/>
        <p:txBody>
          <a:bodyPr/>
          <a:lstStyle/>
          <a:p>
            <a:fld id="{53044384-5B48-4D43-AD48-2F31A162A5BB}" type="slidenum">
              <a:rPr lang="en-US" smtClean="0">
                <a:solidFill>
                  <a:prstClr val="black">
                    <a:tint val="75000"/>
                  </a:prstClr>
                </a:solidFill>
              </a:rPr>
              <a:pPr/>
              <a:t>23</a:t>
            </a:fld>
            <a:endParaRPr lang="en-US">
              <a:solidFill>
                <a:prstClr val="black">
                  <a:tint val="75000"/>
                </a:prstClr>
              </a:solidFill>
            </a:endParaRPr>
          </a:p>
        </p:txBody>
      </p:sp>
      <p:sp>
        <p:nvSpPr>
          <p:cNvPr id="4" name="TextBox 3">
            <a:extLst>
              <a:ext uri="{FF2B5EF4-FFF2-40B4-BE49-F238E27FC236}">
                <a16:creationId xmlns:a16="http://schemas.microsoft.com/office/drawing/2014/main" id="{08D263FA-0F5E-4EF9-9ACE-127EEE29BF70}"/>
              </a:ext>
            </a:extLst>
          </p:cNvPr>
          <p:cNvSpPr txBox="1"/>
          <p:nvPr/>
        </p:nvSpPr>
        <p:spPr>
          <a:xfrm>
            <a:off x="2819400" y="609600"/>
            <a:ext cx="4572000" cy="5816977"/>
          </a:xfrm>
          <a:prstGeom prst="rect">
            <a:avLst/>
          </a:prstGeom>
          <a:noFill/>
        </p:spPr>
        <p:txBody>
          <a:bodyPr wrap="square">
            <a:spAutoFit/>
          </a:bodyPr>
          <a:lstStyle/>
          <a:p>
            <a:pPr lvl="0" algn="ctr" eaLnBrk="1" hangingPunct="1">
              <a:spcAft>
                <a:spcPts val="1800"/>
              </a:spcAft>
            </a:pPr>
            <a:r>
              <a:rPr lang="en-US" sz="2800" b="1" i="1" cap="all" normalizeH="1" dirty="0">
                <a:solidFill>
                  <a:srgbClr val="663300"/>
                </a:solidFill>
                <a:latin typeface="Century Schoolbook" panose="02040604050505020304" pitchFamily="18" charset="0"/>
                <a:cs typeface="Calibri" panose="020F0502020204030204" pitchFamily="34" charset="0"/>
              </a:rPr>
              <a:t>THANK YOU</a:t>
            </a:r>
          </a:p>
          <a:p>
            <a:pPr lvl="0" algn="ctr" eaLnBrk="1" hangingPunct="1">
              <a:spcAft>
                <a:spcPts val="1800"/>
              </a:spcAft>
            </a:pPr>
            <a:r>
              <a:rPr lang="en-US" sz="2800" b="1" i="1" cap="all" normalizeH="1" dirty="0">
                <a:solidFill>
                  <a:srgbClr val="663300"/>
                </a:solidFill>
                <a:latin typeface="Century Schoolbook" panose="02040604050505020304" pitchFamily="18" charset="0"/>
                <a:cs typeface="Calibri" panose="020F0502020204030204" pitchFamily="34" charset="0"/>
              </a:rPr>
              <a:t>For your</a:t>
            </a:r>
          </a:p>
          <a:p>
            <a:pPr lvl="0" algn="ctr" eaLnBrk="1" hangingPunct="1">
              <a:spcAft>
                <a:spcPts val="1800"/>
              </a:spcAft>
            </a:pPr>
            <a:r>
              <a:rPr lang="en-US" sz="2800" b="1" i="1" cap="all" normalizeH="1" dirty="0">
                <a:solidFill>
                  <a:srgbClr val="663300"/>
                </a:solidFill>
                <a:latin typeface="Century Schoolbook" panose="02040604050505020304" pitchFamily="18" charset="0"/>
                <a:cs typeface="Calibri" panose="020F0502020204030204" pitchFamily="34" charset="0"/>
              </a:rPr>
              <a:t>Dedication</a:t>
            </a:r>
          </a:p>
          <a:p>
            <a:pPr lvl="0" algn="ctr" eaLnBrk="1" hangingPunct="1">
              <a:spcAft>
                <a:spcPts val="1800"/>
              </a:spcAft>
            </a:pPr>
            <a:r>
              <a:rPr lang="en-US" sz="2800" b="1" i="1" cap="all" normalizeH="1" dirty="0">
                <a:solidFill>
                  <a:srgbClr val="663300"/>
                </a:solidFill>
                <a:latin typeface="Century Schoolbook" panose="02040604050505020304" pitchFamily="18" charset="0"/>
                <a:cs typeface="Calibri" panose="020F0502020204030204" pitchFamily="34" charset="0"/>
              </a:rPr>
              <a:t> resilience </a:t>
            </a:r>
          </a:p>
          <a:p>
            <a:pPr lvl="0" algn="ctr" eaLnBrk="1" hangingPunct="1">
              <a:spcAft>
                <a:spcPts val="1800"/>
              </a:spcAft>
            </a:pPr>
            <a:r>
              <a:rPr lang="en-US" sz="2800" b="1" i="1" cap="all" normalizeH="1" dirty="0">
                <a:solidFill>
                  <a:srgbClr val="663300"/>
                </a:solidFill>
                <a:latin typeface="Century Schoolbook" panose="02040604050505020304" pitchFamily="18" charset="0"/>
                <a:cs typeface="Calibri" panose="020F0502020204030204" pitchFamily="34" charset="0"/>
              </a:rPr>
              <a:t>and </a:t>
            </a:r>
          </a:p>
          <a:p>
            <a:pPr lvl="0" algn="ctr" eaLnBrk="1" hangingPunct="1">
              <a:spcAft>
                <a:spcPts val="1800"/>
              </a:spcAft>
            </a:pPr>
            <a:r>
              <a:rPr lang="en-US" sz="2800" b="1" i="1" cap="all" normalizeH="1" dirty="0">
                <a:solidFill>
                  <a:srgbClr val="663300"/>
                </a:solidFill>
                <a:latin typeface="Century Schoolbook" panose="02040604050505020304" pitchFamily="18" charset="0"/>
                <a:cs typeface="Calibri" panose="020F0502020204030204" pitchFamily="34" charset="0"/>
              </a:rPr>
              <a:t>Support!</a:t>
            </a:r>
          </a:p>
          <a:p>
            <a:pPr lvl="0" algn="ctr" eaLnBrk="1" hangingPunct="1">
              <a:spcAft>
                <a:spcPts val="1800"/>
              </a:spcAft>
            </a:pPr>
            <a:endParaRPr lang="en-US" sz="2800" b="1" i="1" cap="all" normalizeH="1" dirty="0">
              <a:solidFill>
                <a:srgbClr val="663300"/>
              </a:solidFill>
              <a:latin typeface="Century Schoolbook" panose="02040604050505020304" pitchFamily="18" charset="0"/>
              <a:cs typeface="Calibri" panose="020F0502020204030204" pitchFamily="34" charset="0"/>
            </a:endParaRPr>
          </a:p>
          <a:p>
            <a:pPr lvl="0" algn="ctr" eaLnBrk="1" hangingPunct="1">
              <a:spcAft>
                <a:spcPts val="1800"/>
              </a:spcAft>
            </a:pPr>
            <a:r>
              <a:rPr lang="en-US" sz="2800" b="1" i="1" cap="all" normalizeH="1" dirty="0">
                <a:solidFill>
                  <a:srgbClr val="663300"/>
                </a:solidFill>
                <a:latin typeface="Century Schoolbook" panose="02040604050505020304" pitchFamily="18" charset="0"/>
                <a:cs typeface="Calibri" panose="020F0502020204030204" pitchFamily="34" charset="0"/>
              </a:rPr>
              <a:t>Questions?  </a:t>
            </a:r>
          </a:p>
          <a:p>
            <a:pPr lvl="0" algn="ctr" eaLnBrk="1" hangingPunct="1">
              <a:spcAft>
                <a:spcPts val="1800"/>
              </a:spcAft>
            </a:pPr>
            <a:endParaRPr kumimoji="0" lang="en-US" sz="2800" b="1" i="0" u="none" strike="noStrike" kern="1200" cap="all" spc="0" normalizeH="1" baseline="0" noProof="0" dirty="0">
              <a:ln>
                <a:noFill/>
              </a:ln>
              <a:solidFill>
                <a:srgbClr val="6633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79436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98FD9E4-2048-43AE-8DC7-9ABAD4C82FDD}"/>
              </a:ext>
            </a:extLst>
          </p:cNvPr>
          <p:cNvSpPr/>
          <p:nvPr/>
        </p:nvSpPr>
        <p:spPr>
          <a:xfrm>
            <a:off x="1143000" y="1654369"/>
            <a:ext cx="7998046" cy="2155631"/>
          </a:xfrm>
          <a:prstGeom prst="rect">
            <a:avLst/>
          </a:prstGeom>
          <a:solidFill>
            <a:srgbClr val="DDD9C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4400" b="1" cap="all" normalizeH="1" dirty="0">
                <a:solidFill>
                  <a:srgbClr val="C00000"/>
                </a:solidFill>
                <a:latin typeface="Calibri" panose="020F0502020204030204" pitchFamily="34" charset="0"/>
                <a:cs typeface="Calibri" panose="020F0502020204030204" pitchFamily="34" charset="0"/>
              </a:rPr>
              <a:t>  			</a:t>
            </a:r>
            <a:r>
              <a:rPr lang="en-US" sz="3600" b="1" cap="all" normalizeH="1" dirty="0">
                <a:solidFill>
                  <a:srgbClr val="00B0F0"/>
                </a:solidFill>
                <a:latin typeface="Calibri" panose="020F0502020204030204" pitchFamily="34" charset="0"/>
                <a:cs typeface="Calibri" panose="020F0502020204030204" pitchFamily="34" charset="0"/>
              </a:rPr>
              <a:t>Return To work Transition</a:t>
            </a:r>
            <a:r>
              <a:rPr lang="en-US" sz="3600" b="1" cap="all" dirty="0">
                <a:solidFill>
                  <a:srgbClr val="00B0F0"/>
                </a:solidFill>
                <a:latin typeface="Calibri" panose="020F0502020204030204" pitchFamily="34" charset="0"/>
                <a:cs typeface="Calibri" panose="020F0502020204030204" pitchFamily="34" charset="0"/>
              </a:rPr>
              <a:t> </a:t>
            </a:r>
            <a:endParaRPr lang="en-US" sz="3600" b="1" cap="all" normalizeH="1" dirty="0">
              <a:solidFill>
                <a:srgbClr val="00B0F0"/>
              </a:solidFill>
              <a:latin typeface="Calibri" panose="020F0502020204030204" pitchFamily="34" charset="0"/>
              <a:cs typeface="Calibri" panose="020F0502020204030204" pitchFamily="34" charset="0"/>
            </a:endParaRPr>
          </a:p>
        </p:txBody>
      </p:sp>
      <p:sp>
        <p:nvSpPr>
          <p:cNvPr id="7" name="Rectangle 5">
            <a:extLst>
              <a:ext uri="{FF2B5EF4-FFF2-40B4-BE49-F238E27FC236}">
                <a16:creationId xmlns:a16="http://schemas.microsoft.com/office/drawing/2014/main" id="{79756589-587E-41FF-8C0E-1FB6A393935B}"/>
              </a:ext>
            </a:extLst>
          </p:cNvPr>
          <p:cNvSpPr>
            <a:spLocks noChangeArrowheads="1"/>
          </p:cNvSpPr>
          <p:nvPr/>
        </p:nvSpPr>
        <p:spPr bwMode="auto">
          <a:xfrm>
            <a:off x="1143000" y="69306"/>
            <a:ext cx="7620000" cy="1431660"/>
          </a:xfrm>
          <a:prstGeom prst="rect">
            <a:avLst/>
          </a:prstGeom>
          <a:noFill/>
          <a:ln w="9525">
            <a:noFill/>
            <a:miter lim="800000"/>
            <a:headEnd/>
            <a:tailEnd/>
          </a:ln>
        </p:spPr>
        <p:txBody>
          <a:bodyPr lIns="0" tIns="0" rIns="0" bIns="0" anchor="ctr"/>
          <a:lstStyle/>
          <a:p>
            <a:pPr marL="0" marR="0" lvl="0" indent="0" algn="l" defTabSz="914400" rtl="0" eaLnBrk="1" fontAlgn="base" latinLnBrk="0" hangingPunct="1">
              <a:lnSpc>
                <a:spcPct val="100000"/>
              </a:lnSpc>
              <a:spcBef>
                <a:spcPct val="0"/>
              </a:spcBef>
              <a:spcAft>
                <a:spcPts val="1800"/>
              </a:spcAft>
              <a:buClrTx/>
              <a:buSzTx/>
              <a:buFontTx/>
              <a:buNone/>
              <a:tabLst/>
              <a:defRPr/>
            </a:pPr>
            <a:r>
              <a:rPr kumimoji="0" lang="en-US" sz="4400" b="1" i="0" u="none" strike="noStrike" kern="1200" cap="all" spc="0" normalizeH="1" baseline="0" noProof="0" dirty="0">
                <a:ln>
                  <a:noFill/>
                </a:ln>
                <a:solidFill>
                  <a:srgbClr val="663300"/>
                </a:solidFill>
                <a:effectLst/>
                <a:uLnTx/>
                <a:uFillTx/>
                <a:latin typeface="Calibri" panose="020F0502020204030204" pitchFamily="34" charset="0"/>
                <a:ea typeface="+mn-ea"/>
                <a:cs typeface="Calibri" panose="020F0502020204030204" pitchFamily="34" charset="0"/>
              </a:rPr>
              <a:t>Past / current year challenges/initiatives</a:t>
            </a:r>
          </a:p>
        </p:txBody>
      </p:sp>
      <p:sp>
        <p:nvSpPr>
          <p:cNvPr id="15" name="Rectangle 5">
            <a:extLst>
              <a:ext uri="{FF2B5EF4-FFF2-40B4-BE49-F238E27FC236}">
                <a16:creationId xmlns:a16="http://schemas.microsoft.com/office/drawing/2014/main" id="{333627EC-F70D-4203-857C-552443BAA8C9}"/>
              </a:ext>
            </a:extLst>
          </p:cNvPr>
          <p:cNvSpPr>
            <a:spLocks noChangeArrowheads="1"/>
          </p:cNvSpPr>
          <p:nvPr/>
        </p:nvSpPr>
        <p:spPr bwMode="auto">
          <a:xfrm>
            <a:off x="3736438" y="2374470"/>
            <a:ext cx="5407562" cy="1282127"/>
          </a:xfrm>
          <a:prstGeom prst="rect">
            <a:avLst/>
          </a:prstGeom>
          <a:noFill/>
          <a:ln w="9525">
            <a:noFill/>
            <a:miter lim="800000"/>
            <a:headEnd/>
            <a:tailEnd/>
          </a:ln>
        </p:spPr>
        <p:txBody>
          <a:bodyPr lIns="0" tIns="0" rIns="0" bIns="0" anchor="ctr"/>
          <a:lstStyle/>
          <a:p>
            <a:pPr marL="342900" indent="-342900" algn="l" eaLnBrk="1" hangingPunct="1">
              <a:spcAft>
                <a:spcPts val="8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Adapting to hybrid process of using both onsite and off-site work locations</a:t>
            </a:r>
          </a:p>
          <a:p>
            <a:pPr marL="342900" indent="-342900" algn="l" eaLnBrk="1" hangingPunct="1">
              <a:spcAft>
                <a:spcPts val="8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Renewed co-worker interactions</a:t>
            </a:r>
          </a:p>
          <a:p>
            <a:pPr marL="342900" indent="-342900" algn="l" eaLnBrk="1" hangingPunct="1">
              <a:spcAft>
                <a:spcPts val="8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Retirements/Loss of Personnel</a:t>
            </a:r>
          </a:p>
        </p:txBody>
      </p:sp>
      <p:sp>
        <p:nvSpPr>
          <p:cNvPr id="16" name="Rectangle 5">
            <a:extLst>
              <a:ext uri="{FF2B5EF4-FFF2-40B4-BE49-F238E27FC236}">
                <a16:creationId xmlns:a16="http://schemas.microsoft.com/office/drawing/2014/main" id="{20E4C536-A396-4240-B486-52551F513BBD}"/>
              </a:ext>
            </a:extLst>
          </p:cNvPr>
          <p:cNvSpPr>
            <a:spLocks noChangeArrowheads="1"/>
          </p:cNvSpPr>
          <p:nvPr/>
        </p:nvSpPr>
        <p:spPr bwMode="auto">
          <a:xfrm>
            <a:off x="3733800" y="4745065"/>
            <a:ext cx="5410200" cy="2015408"/>
          </a:xfrm>
          <a:prstGeom prst="rect">
            <a:avLst/>
          </a:prstGeom>
          <a:noFill/>
          <a:ln w="9525">
            <a:noFill/>
            <a:miter lim="800000"/>
            <a:headEnd/>
            <a:tailEnd/>
          </a:ln>
        </p:spPr>
        <p:txBody>
          <a:bodyPr lIns="0" tIns="0" rIns="0" bIns="0" anchor="ctr"/>
          <a:lstStyle/>
          <a:p>
            <a:pPr marL="342900" indent="-342900" algn="l" eaLnBrk="1" hangingPunct="1">
              <a:spcAft>
                <a:spcPts val="8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Foreign Travel Country Clearance Requirement Statement</a:t>
            </a:r>
          </a:p>
          <a:p>
            <a:pPr marL="342900" indent="-342900" algn="l" eaLnBrk="1" hangingPunct="1">
              <a:spcAft>
                <a:spcPts val="8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DEIA Requirement Statement</a:t>
            </a:r>
          </a:p>
          <a:p>
            <a:pPr marL="342900" indent="-342900" algn="l" eaLnBrk="1" hangingPunct="1">
              <a:spcAft>
                <a:spcPts val="8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NASA Acquisition Innovation Launchpad</a:t>
            </a:r>
          </a:p>
          <a:p>
            <a:pPr marL="342900" indent="-342900" algn="l" eaLnBrk="1" hangingPunct="1">
              <a:spcAft>
                <a:spcPts val="8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PALT+ Reporting and Data Analytics</a:t>
            </a:r>
          </a:p>
        </p:txBody>
      </p:sp>
      <p:sp>
        <p:nvSpPr>
          <p:cNvPr id="17" name="Rectangle 16">
            <a:extLst>
              <a:ext uri="{FF2B5EF4-FFF2-40B4-BE49-F238E27FC236}">
                <a16:creationId xmlns:a16="http://schemas.microsoft.com/office/drawing/2014/main" id="{4C9C00CC-8445-45B3-A82D-0802AB735805}"/>
              </a:ext>
            </a:extLst>
          </p:cNvPr>
          <p:cNvSpPr/>
          <p:nvPr/>
        </p:nvSpPr>
        <p:spPr>
          <a:xfrm>
            <a:off x="2705099" y="3931979"/>
            <a:ext cx="6057901" cy="617172"/>
          </a:xfrm>
          <a:prstGeom prst="rect">
            <a:avLst/>
          </a:prstGeom>
          <a:solidFill>
            <a:srgbClr val="DDD9C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4400" b="1" cap="all" normalizeH="1" dirty="0">
                <a:solidFill>
                  <a:srgbClr val="C00000"/>
                </a:solidFill>
                <a:latin typeface="Calibri" panose="020F0502020204030204" pitchFamily="34" charset="0"/>
                <a:cs typeface="Calibri" panose="020F0502020204030204" pitchFamily="34" charset="0"/>
              </a:rPr>
              <a:t>  </a:t>
            </a:r>
            <a:r>
              <a:rPr lang="en-US" sz="2400" b="1" cap="all" normalizeH="1" dirty="0">
                <a:solidFill>
                  <a:srgbClr val="00B0F0"/>
                </a:solidFill>
                <a:latin typeface="Calibri" panose="020F0502020204030204" pitchFamily="34" charset="0"/>
                <a:cs typeface="Calibri" panose="020F0502020204030204" pitchFamily="34" charset="0"/>
              </a:rPr>
              <a:t>New Requirements/Initiatives</a:t>
            </a:r>
          </a:p>
        </p:txBody>
      </p:sp>
      <p:pic>
        <p:nvPicPr>
          <p:cNvPr id="5" name="Picture 4">
            <a:extLst>
              <a:ext uri="{FF2B5EF4-FFF2-40B4-BE49-F238E27FC236}">
                <a16:creationId xmlns:a16="http://schemas.microsoft.com/office/drawing/2014/main" id="{C3ED12A6-9620-46E3-8FEA-F4C1A1158552}"/>
              </a:ext>
            </a:extLst>
          </p:cNvPr>
          <p:cNvPicPr>
            <a:picLocks noChangeAspect="1"/>
          </p:cNvPicPr>
          <p:nvPr/>
        </p:nvPicPr>
        <p:blipFill rotWithShape="1">
          <a:blip r:embed="rId2">
            <a:grayscl/>
          </a:blip>
          <a:srcRect l="22195" r="22202"/>
          <a:stretch/>
        </p:blipFill>
        <p:spPr>
          <a:xfrm>
            <a:off x="533400" y="4343400"/>
            <a:ext cx="1911071" cy="1799521"/>
          </a:xfrm>
          <a:prstGeom prst="rect">
            <a:avLst/>
          </a:prstGeom>
          <a:ln>
            <a:solidFill>
              <a:schemeClr val="bg2">
                <a:lumMod val="90000"/>
              </a:schemeClr>
            </a:solidFill>
          </a:ln>
        </p:spPr>
      </p:pic>
    </p:spTree>
    <p:extLst>
      <p:ext uri="{BB962C8B-B14F-4D97-AF65-F5344CB8AC3E}">
        <p14:creationId xmlns:p14="http://schemas.microsoft.com/office/powerpoint/2010/main" val="4137346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E1A480E-DB49-4266-8495-DF630B0DBB22}"/>
              </a:ext>
            </a:extLst>
          </p:cNvPr>
          <p:cNvSpPr/>
          <p:nvPr/>
        </p:nvSpPr>
        <p:spPr>
          <a:xfrm>
            <a:off x="1969167" y="4814880"/>
            <a:ext cx="5574633" cy="557224"/>
          </a:xfrm>
          <a:prstGeom prst="rect">
            <a:avLst/>
          </a:prstGeom>
          <a:solidFill>
            <a:srgbClr val="DDD9C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
            <a:extLst>
              <a:ext uri="{FF2B5EF4-FFF2-40B4-BE49-F238E27FC236}">
                <a16:creationId xmlns:a16="http://schemas.microsoft.com/office/drawing/2014/main" id="{ECE04AC7-CED0-41AA-9DD2-0D90C70DF8FE}"/>
              </a:ext>
            </a:extLst>
          </p:cNvPr>
          <p:cNvSpPr>
            <a:spLocks noChangeArrowheads="1"/>
          </p:cNvSpPr>
          <p:nvPr/>
        </p:nvSpPr>
        <p:spPr bwMode="auto">
          <a:xfrm>
            <a:off x="1600200" y="4667252"/>
            <a:ext cx="6060148" cy="761999"/>
          </a:xfrm>
          <a:prstGeom prst="rect">
            <a:avLst/>
          </a:prstGeom>
          <a:noFill/>
          <a:ln w="9525">
            <a:noFill/>
            <a:miter lim="800000"/>
            <a:headEnd/>
            <a:tailEnd/>
          </a:ln>
        </p:spPr>
        <p:txBody>
          <a:bodyPr lIns="0" tIns="0" rIns="0" bIns="0" anchor="ctr"/>
          <a:lstStyle/>
          <a:p>
            <a:pPr lvl="0" algn="l" eaLnBrk="1" hangingPunct="1">
              <a:spcAft>
                <a:spcPts val="600"/>
              </a:spcAft>
            </a:pPr>
            <a:endParaRPr lang="en-US" sz="1600" dirty="0">
              <a:solidFill>
                <a:prstClr val="black"/>
              </a:solidFill>
              <a:latin typeface="Calibri" panose="020F0502020204030204" pitchFamily="34" charset="0"/>
              <a:cs typeface="Calibri" panose="020F0502020204030204" pitchFamily="34" charset="0"/>
            </a:endParaRPr>
          </a:p>
          <a:p>
            <a:pPr lvl="0" algn="ctr" eaLnBrk="1" hangingPunct="1">
              <a:spcAft>
                <a:spcPts val="600"/>
              </a:spcAft>
            </a:pPr>
            <a:r>
              <a:rPr lang="en-US" sz="1600" dirty="0">
                <a:solidFill>
                  <a:prstClr val="black"/>
                </a:solidFill>
                <a:latin typeface="Calibri" panose="020F0502020204030204" pitchFamily="34" charset="0"/>
                <a:cs typeface="Calibri" panose="020F0502020204030204" pitchFamily="34" charset="0"/>
              </a:rPr>
              <a:t>High volume of work (including SEBs),  GSFC continues to lead</a:t>
            </a:r>
            <a:br>
              <a:rPr lang="en-US" sz="1600" dirty="0">
                <a:solidFill>
                  <a:prstClr val="black"/>
                </a:solidFill>
                <a:latin typeface="Calibri" panose="020F0502020204030204" pitchFamily="34" charset="0"/>
                <a:cs typeface="Calibri" panose="020F0502020204030204" pitchFamily="34" charset="0"/>
              </a:rPr>
            </a:br>
            <a:r>
              <a:rPr lang="en-US" sz="1600" dirty="0">
                <a:solidFill>
                  <a:prstClr val="black"/>
                </a:solidFill>
                <a:latin typeface="Calibri" panose="020F0502020204030204" pitchFamily="34" charset="0"/>
                <a:cs typeface="Calibri" panose="020F0502020204030204" pitchFamily="34" charset="0"/>
              </a:rPr>
              <a:t>Agency in the number of actions processed.</a:t>
            </a:r>
            <a:br>
              <a:rPr lang="en-US" sz="1600" dirty="0">
                <a:solidFill>
                  <a:prstClr val="black"/>
                </a:solidFill>
                <a:latin typeface="Calibri" panose="020F0502020204030204" pitchFamily="34" charset="0"/>
                <a:cs typeface="Calibri" panose="020F0502020204030204" pitchFamily="34" charset="0"/>
              </a:rPr>
            </a:br>
            <a:endParaRPr lang="en-US" sz="1600" dirty="0">
              <a:solidFill>
                <a:prstClr val="black"/>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161B0F82-5135-48AF-B4D6-F35810E29C99}"/>
              </a:ext>
            </a:extLst>
          </p:cNvPr>
          <p:cNvSpPr/>
          <p:nvPr/>
        </p:nvSpPr>
        <p:spPr>
          <a:xfrm>
            <a:off x="0" y="7257"/>
            <a:ext cx="9144000" cy="1273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Tw Cen MT"/>
              <a:ea typeface="+mn-ea"/>
              <a:cs typeface="+mn-cs"/>
            </a:endParaRPr>
          </a:p>
        </p:txBody>
      </p:sp>
      <p:sp>
        <p:nvSpPr>
          <p:cNvPr id="7" name="Rectangle 5">
            <a:extLst>
              <a:ext uri="{FF2B5EF4-FFF2-40B4-BE49-F238E27FC236}">
                <a16:creationId xmlns:a16="http://schemas.microsoft.com/office/drawing/2014/main" id="{79756589-587E-41FF-8C0E-1FB6A393935B}"/>
              </a:ext>
            </a:extLst>
          </p:cNvPr>
          <p:cNvSpPr>
            <a:spLocks noChangeArrowheads="1"/>
          </p:cNvSpPr>
          <p:nvPr/>
        </p:nvSpPr>
        <p:spPr bwMode="auto">
          <a:xfrm>
            <a:off x="533400" y="152400"/>
            <a:ext cx="8610600" cy="1124494"/>
          </a:xfrm>
          <a:prstGeom prst="rect">
            <a:avLst/>
          </a:prstGeom>
          <a:noFill/>
          <a:ln w="9525">
            <a:noFill/>
            <a:miter lim="800000"/>
            <a:headEnd/>
            <a:tailEnd/>
          </a:ln>
        </p:spPr>
        <p:txBody>
          <a:bodyPr lIns="0" tIns="0" rIns="0" bIns="0" anchor="ctr"/>
          <a:lstStyle/>
          <a:p>
            <a:pPr marL="0" marR="0" lvl="0" indent="0" algn="ctr" defTabSz="914400" rtl="0" eaLnBrk="1" fontAlgn="base" latinLnBrk="0" hangingPunct="1">
              <a:lnSpc>
                <a:spcPct val="100000"/>
              </a:lnSpc>
              <a:spcBef>
                <a:spcPct val="0"/>
              </a:spcBef>
              <a:spcAft>
                <a:spcPts val="1800"/>
              </a:spcAft>
              <a:buClrTx/>
              <a:buSzTx/>
              <a:buFontTx/>
              <a:buNone/>
              <a:tabLst/>
              <a:defRPr/>
            </a:pPr>
            <a:r>
              <a:rPr kumimoji="0" lang="en-US" sz="3600" b="1" i="0" u="none" strike="noStrike" kern="1200" cap="all" spc="0" normalizeH="1" baseline="0" noProof="0" dirty="0">
                <a:ln>
                  <a:noFill/>
                </a:ln>
                <a:solidFill>
                  <a:srgbClr val="663300"/>
                </a:solidFill>
                <a:effectLst/>
                <a:uLnTx/>
                <a:uFillTx/>
                <a:latin typeface="Calibri" panose="020F0502020204030204" pitchFamily="34" charset="0"/>
                <a:ea typeface="+mn-ea"/>
                <a:cs typeface="Calibri" panose="020F0502020204030204" pitchFamily="34" charset="0"/>
              </a:rPr>
              <a:t>Past / current year challenges </a:t>
            </a:r>
            <a:r>
              <a:rPr kumimoji="0" lang="en-US" sz="3600" b="1" i="0" u="none" strike="noStrike" kern="1200" cap="all" spc="0" noProof="0" dirty="0">
                <a:ln>
                  <a:noFill/>
                </a:ln>
                <a:solidFill>
                  <a:srgbClr val="663300"/>
                </a:solidFill>
                <a:effectLst/>
                <a:uLnTx/>
                <a:uFillTx/>
                <a:latin typeface="Calibri" panose="020F0502020204030204" pitchFamily="34" charset="0"/>
                <a:ea typeface="+mn-ea"/>
                <a:cs typeface="Calibri" panose="020F0502020204030204" pitchFamily="34" charset="0"/>
              </a:rPr>
              <a:t>(CONT)</a:t>
            </a:r>
          </a:p>
        </p:txBody>
      </p:sp>
      <p:cxnSp>
        <p:nvCxnSpPr>
          <p:cNvPr id="10" name="Straight Connector 9">
            <a:extLst>
              <a:ext uri="{FF2B5EF4-FFF2-40B4-BE49-F238E27FC236}">
                <a16:creationId xmlns:a16="http://schemas.microsoft.com/office/drawing/2014/main" id="{8F18D742-6392-4886-991F-C2354D5619A7}"/>
              </a:ext>
            </a:extLst>
          </p:cNvPr>
          <p:cNvCxnSpPr>
            <a:cxnSpLocks/>
          </p:cNvCxnSpPr>
          <p:nvPr/>
        </p:nvCxnSpPr>
        <p:spPr>
          <a:xfrm>
            <a:off x="0" y="1276894"/>
            <a:ext cx="9144000"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D74943B-7DF8-41DC-A6F9-C8E99F7E0B27}"/>
              </a:ext>
            </a:extLst>
          </p:cNvPr>
          <p:cNvSpPr/>
          <p:nvPr/>
        </p:nvSpPr>
        <p:spPr>
          <a:xfrm>
            <a:off x="1524000" y="1600199"/>
            <a:ext cx="6629400" cy="2819401"/>
          </a:xfrm>
          <a:prstGeom prst="rect">
            <a:avLst/>
          </a:prstGeom>
          <a:solidFill>
            <a:srgbClr val="DDD9C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
            <a:extLst>
              <a:ext uri="{FF2B5EF4-FFF2-40B4-BE49-F238E27FC236}">
                <a16:creationId xmlns:a16="http://schemas.microsoft.com/office/drawing/2014/main" id="{20E4C536-A396-4240-B486-52551F513BBD}"/>
              </a:ext>
            </a:extLst>
          </p:cNvPr>
          <p:cNvSpPr>
            <a:spLocks noChangeArrowheads="1"/>
          </p:cNvSpPr>
          <p:nvPr/>
        </p:nvSpPr>
        <p:spPr bwMode="auto">
          <a:xfrm>
            <a:off x="1797976" y="1748090"/>
            <a:ext cx="6126823" cy="1596882"/>
          </a:xfrm>
          <a:prstGeom prst="rect">
            <a:avLst/>
          </a:prstGeom>
          <a:noFill/>
          <a:ln w="9525">
            <a:noFill/>
            <a:miter lim="800000"/>
            <a:headEnd/>
            <a:tailEnd/>
          </a:ln>
        </p:spPr>
        <p:txBody>
          <a:bodyPr lIns="0" tIns="0" rIns="0" bIns="0" anchor="ctr"/>
          <a:lstStyle/>
          <a:p>
            <a:pPr lvl="0" algn="l" eaLnBrk="1" hangingPunct="1">
              <a:spcAft>
                <a:spcPts val="600"/>
              </a:spcAft>
            </a:pPr>
            <a:endParaRPr lang="en-US" sz="2000" dirty="0">
              <a:solidFill>
                <a:prstClr val="black"/>
              </a:solidFill>
              <a:latin typeface="Calibri" panose="020F0502020204030204" pitchFamily="34" charset="0"/>
              <a:cs typeface="Calibri" panose="020F0502020204030204" pitchFamily="34" charset="0"/>
            </a:endParaRPr>
          </a:p>
          <a:p>
            <a:pPr lvl="0" algn="l" eaLnBrk="1" hangingPunct="1">
              <a:spcAft>
                <a:spcPts val="600"/>
              </a:spcAft>
            </a:pPr>
            <a:endParaRPr lang="en-US" u="sng" dirty="0">
              <a:solidFill>
                <a:prstClr val="black"/>
              </a:solidFill>
              <a:latin typeface="Calibri" panose="020F0502020204030204" pitchFamily="34" charset="0"/>
              <a:cs typeface="Calibri" panose="020F0502020204030204" pitchFamily="34" charset="0"/>
            </a:endParaRPr>
          </a:p>
          <a:p>
            <a:pPr lvl="0" algn="l" eaLnBrk="1" hangingPunct="1">
              <a:spcAft>
                <a:spcPts val="600"/>
              </a:spcAft>
            </a:pPr>
            <a:endParaRPr lang="en-US" u="sng" dirty="0">
              <a:solidFill>
                <a:prstClr val="black"/>
              </a:solidFill>
              <a:latin typeface="Calibri" panose="020F0502020204030204" pitchFamily="34" charset="0"/>
              <a:cs typeface="Calibri" panose="020F0502020204030204" pitchFamily="34" charset="0"/>
            </a:endParaRPr>
          </a:p>
          <a:p>
            <a:pPr lvl="0" algn="l" eaLnBrk="1" hangingPunct="1">
              <a:spcAft>
                <a:spcPts val="600"/>
              </a:spcAft>
            </a:pPr>
            <a:r>
              <a:rPr lang="en-US" sz="2400" u="sng" dirty="0">
                <a:solidFill>
                  <a:prstClr val="black"/>
                </a:solidFill>
                <a:latin typeface="Calibri" panose="020F0502020204030204" pitchFamily="34" charset="0"/>
                <a:cs typeface="Calibri" panose="020F0502020204030204" pitchFamily="34" charset="0"/>
              </a:rPr>
              <a:t>Continued changes Enterprise Operating Model</a:t>
            </a:r>
          </a:p>
          <a:p>
            <a:pPr marL="182880" lvl="0" indent="-182880" algn="l" eaLnBrk="1" hangingPunct="1">
              <a:spcAft>
                <a:spcPts val="600"/>
              </a:spcAft>
              <a:buFont typeface="Arial" panose="020B0604020202020204" pitchFamily="34" charset="0"/>
              <a:buChar char="•"/>
            </a:pPr>
            <a:r>
              <a:rPr lang="en-US" sz="2000" dirty="0">
                <a:solidFill>
                  <a:prstClr val="black"/>
                </a:solidFill>
                <a:latin typeface="Calibri" panose="020F0502020204030204" pitchFamily="34" charset="0"/>
                <a:cs typeface="Calibri" panose="020F0502020204030204" pitchFamily="34" charset="0"/>
              </a:rPr>
              <a:t>HQs PPM/ERM input in development of acquisition strategies  </a:t>
            </a:r>
          </a:p>
          <a:p>
            <a:pPr marL="182880" lvl="0" indent="-182880" algn="l" eaLnBrk="1" hangingPunct="1">
              <a:spcAft>
                <a:spcPts val="600"/>
              </a:spcAft>
              <a:buFont typeface="Arial" panose="020B0604020202020204" pitchFamily="34" charset="0"/>
              <a:buChar char="•"/>
            </a:pPr>
            <a:r>
              <a:rPr lang="en-US" sz="2000" dirty="0">
                <a:solidFill>
                  <a:prstClr val="black"/>
                </a:solidFill>
                <a:latin typeface="Calibri" panose="020F0502020204030204" pitchFamily="34" charset="0"/>
                <a:cs typeface="Calibri" panose="020F0502020204030204" pitchFamily="34" charset="0"/>
              </a:rPr>
              <a:t>New processes in personnel management and hiring practices</a:t>
            </a:r>
          </a:p>
          <a:p>
            <a:pPr marL="182880" lvl="0" indent="-182880" algn="l" eaLnBrk="1" hangingPunct="1">
              <a:spcAft>
                <a:spcPts val="600"/>
              </a:spcAft>
              <a:buFont typeface="Arial" panose="020B0604020202020204" pitchFamily="34" charset="0"/>
              <a:buChar char="•"/>
            </a:pPr>
            <a:r>
              <a:rPr lang="en-US" sz="2000" dirty="0">
                <a:solidFill>
                  <a:prstClr val="black"/>
                </a:solidFill>
                <a:latin typeface="Calibri" panose="020F0502020204030204" pitchFamily="34" charset="0"/>
                <a:cs typeface="Calibri" panose="020F0502020204030204" pitchFamily="34" charset="0"/>
              </a:rPr>
              <a:t>Continue move away from PPS and back to SAP</a:t>
            </a:r>
          </a:p>
          <a:p>
            <a:pPr marL="182880" indent="-182880">
              <a:spcAft>
                <a:spcPts val="600"/>
              </a:spcAft>
              <a:buFont typeface="Arial" panose="020B0604020202020204" pitchFamily="34" charset="0"/>
              <a:buChar char="•"/>
            </a:pPr>
            <a:r>
              <a:rPr lang="en-US" sz="2000" dirty="0">
                <a:solidFill>
                  <a:prstClr val="black"/>
                </a:solidFill>
                <a:latin typeface="Calibri" panose="020F0502020204030204" pitchFamily="34" charset="0"/>
                <a:cs typeface="Calibri" panose="020F0502020204030204" pitchFamily="34" charset="0"/>
              </a:rPr>
              <a:t>Establishment of the HQs Enterprise Pricing Office</a:t>
            </a:r>
          </a:p>
          <a:p>
            <a:pPr marL="182880" lvl="0" indent="-182880" algn="l" eaLnBrk="1" hangingPunct="1">
              <a:spcAft>
                <a:spcPts val="600"/>
              </a:spcAft>
              <a:buFont typeface="Arial" panose="020B0604020202020204" pitchFamily="34" charset="0"/>
              <a:buChar char="•"/>
            </a:pPr>
            <a:endParaRPr lang="en-US" sz="1600" dirty="0">
              <a:solidFill>
                <a:prstClr val="black"/>
              </a:solidFill>
              <a:latin typeface="Calibri" panose="020F0502020204030204" pitchFamily="34" charset="0"/>
              <a:cs typeface="Calibri" panose="020F0502020204030204" pitchFamily="34" charset="0"/>
            </a:endParaRPr>
          </a:p>
        </p:txBody>
      </p:sp>
      <p:sp>
        <p:nvSpPr>
          <p:cNvPr id="35" name="Flowchart: Connector 34">
            <a:extLst>
              <a:ext uri="{FF2B5EF4-FFF2-40B4-BE49-F238E27FC236}">
                <a16:creationId xmlns:a16="http://schemas.microsoft.com/office/drawing/2014/main" id="{FEBA552C-E704-4C80-A7EA-359D699FE153}"/>
              </a:ext>
            </a:extLst>
          </p:cNvPr>
          <p:cNvSpPr/>
          <p:nvPr/>
        </p:nvSpPr>
        <p:spPr>
          <a:xfrm>
            <a:off x="5388185" y="6043624"/>
            <a:ext cx="2361662" cy="344316"/>
          </a:xfrm>
          <a:custGeom>
            <a:avLst/>
            <a:gdLst>
              <a:gd name="connsiteX0" fmla="*/ 0 w 2597828"/>
              <a:gd name="connsiteY0" fmla="*/ 868680 h 1737360"/>
              <a:gd name="connsiteX1" fmla="*/ 1298914 w 2597828"/>
              <a:gd name="connsiteY1" fmla="*/ 0 h 1737360"/>
              <a:gd name="connsiteX2" fmla="*/ 2597828 w 2597828"/>
              <a:gd name="connsiteY2" fmla="*/ 868680 h 1737360"/>
              <a:gd name="connsiteX3" fmla="*/ 1298914 w 2597828"/>
              <a:gd name="connsiteY3" fmla="*/ 1737360 h 1737360"/>
              <a:gd name="connsiteX4" fmla="*/ 0 w 2597828"/>
              <a:gd name="connsiteY4" fmla="*/ 868680 h 1737360"/>
              <a:gd name="connsiteX0" fmla="*/ 0 w 2597828"/>
              <a:gd name="connsiteY0" fmla="*/ 868680 h 977265"/>
              <a:gd name="connsiteX1" fmla="*/ 1298914 w 2597828"/>
              <a:gd name="connsiteY1" fmla="*/ 0 h 977265"/>
              <a:gd name="connsiteX2" fmla="*/ 2597828 w 2597828"/>
              <a:gd name="connsiteY2" fmla="*/ 868680 h 977265"/>
              <a:gd name="connsiteX3" fmla="*/ 0 w 2597828"/>
              <a:gd name="connsiteY3" fmla="*/ 868680 h 977265"/>
              <a:gd name="connsiteX0" fmla="*/ 0 w 2597828"/>
              <a:gd name="connsiteY0" fmla="*/ 868680 h 868680"/>
              <a:gd name="connsiteX1" fmla="*/ 1298914 w 2597828"/>
              <a:gd name="connsiteY1" fmla="*/ 0 h 868680"/>
              <a:gd name="connsiteX2" fmla="*/ 2597828 w 2597828"/>
              <a:gd name="connsiteY2" fmla="*/ 868680 h 868680"/>
              <a:gd name="connsiteX3" fmla="*/ 0 w 2597828"/>
              <a:gd name="connsiteY3" fmla="*/ 868680 h 868680"/>
            </a:gdLst>
            <a:ahLst/>
            <a:cxnLst>
              <a:cxn ang="0">
                <a:pos x="connsiteX0" y="connsiteY0"/>
              </a:cxn>
              <a:cxn ang="0">
                <a:pos x="connsiteX1" y="connsiteY1"/>
              </a:cxn>
              <a:cxn ang="0">
                <a:pos x="connsiteX2" y="connsiteY2"/>
              </a:cxn>
              <a:cxn ang="0">
                <a:pos x="connsiteX3" y="connsiteY3"/>
              </a:cxn>
            </a:cxnLst>
            <a:rect l="l" t="t" r="r" b="b"/>
            <a:pathLst>
              <a:path w="2597828" h="868680">
                <a:moveTo>
                  <a:pt x="0" y="868680"/>
                </a:moveTo>
                <a:cubicBezTo>
                  <a:pt x="0" y="388921"/>
                  <a:pt x="581544" y="0"/>
                  <a:pt x="1298914" y="0"/>
                </a:cubicBezTo>
                <a:cubicBezTo>
                  <a:pt x="2016284" y="0"/>
                  <a:pt x="2597828" y="388921"/>
                  <a:pt x="2597828" y="868680"/>
                </a:cubicBezTo>
                <a:lnTo>
                  <a:pt x="0" y="868680"/>
                </a:lnTo>
                <a:close/>
              </a:path>
            </a:pathLst>
          </a:cu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6198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5A4E130F-7B38-47F2-9442-2340AF142ED4}"/>
              </a:ext>
            </a:extLst>
          </p:cNvPr>
          <p:cNvSpPr>
            <a:spLocks noChangeArrowheads="1"/>
          </p:cNvSpPr>
          <p:nvPr/>
        </p:nvSpPr>
        <p:spPr bwMode="auto">
          <a:xfrm>
            <a:off x="161829" y="69306"/>
            <a:ext cx="8982171" cy="917764"/>
          </a:xfrm>
          <a:prstGeom prst="rect">
            <a:avLst/>
          </a:prstGeom>
          <a:noFill/>
          <a:ln w="9525">
            <a:noFill/>
            <a:miter lim="800000"/>
            <a:headEnd/>
            <a:tailEnd/>
          </a:ln>
        </p:spPr>
        <p:txBody>
          <a:bodyPr lIns="0" tIns="0" rIns="0" bIns="0" anchor="ctr"/>
          <a:lstStyle/>
          <a:p>
            <a:pPr lvl="0" algn="ctr" eaLnBrk="1" hangingPunct="1">
              <a:spcAft>
                <a:spcPts val="1800"/>
              </a:spcAft>
            </a:pPr>
            <a:endParaRPr lang="en-US" sz="2800" b="1" cap="all" normalizeH="1" dirty="0">
              <a:solidFill>
                <a:srgbClr val="663300"/>
              </a:solidFill>
              <a:latin typeface="Calibri" panose="020F0502020204030204" pitchFamily="34" charset="0"/>
              <a:cs typeface="Calibri" panose="020F0502020204030204" pitchFamily="34" charset="0"/>
            </a:endParaRPr>
          </a:p>
          <a:p>
            <a:pPr lvl="0" algn="ctr" eaLnBrk="1" hangingPunct="1">
              <a:spcAft>
                <a:spcPts val="1800"/>
              </a:spcAft>
            </a:pPr>
            <a:r>
              <a:rPr lang="en-US" sz="2800" b="1" cap="all" normalizeH="1" dirty="0">
                <a:solidFill>
                  <a:srgbClr val="663300"/>
                </a:solidFill>
                <a:latin typeface="Calibri" panose="020F0502020204030204" pitchFamily="34" charset="0"/>
                <a:cs typeface="Calibri" panose="020F0502020204030204" pitchFamily="34" charset="0"/>
              </a:rPr>
              <a:t>Significant Accomplishments  </a:t>
            </a:r>
          </a:p>
          <a:p>
            <a:pPr lvl="0" algn="ctr" eaLnBrk="1" hangingPunct="1">
              <a:spcAft>
                <a:spcPts val="1800"/>
              </a:spcAft>
            </a:pPr>
            <a:r>
              <a:rPr lang="en-US" sz="2800" b="1" cap="all" normalizeH="1" dirty="0">
                <a:solidFill>
                  <a:srgbClr val="663300"/>
                </a:solidFill>
                <a:latin typeface="Calibri" panose="020F0502020204030204" pitchFamily="34" charset="0"/>
                <a:cs typeface="Calibri" panose="020F0502020204030204" pitchFamily="34" charset="0"/>
              </a:rPr>
              <a:t>Code 170 Self Assessment</a:t>
            </a:r>
            <a:endParaRPr kumimoji="0" lang="en-US" sz="2800" b="1" i="0" u="none" strike="noStrike" kern="1200" cap="all" spc="0" normalizeH="1" baseline="0" noProof="0" dirty="0">
              <a:ln>
                <a:noFill/>
              </a:ln>
              <a:solidFill>
                <a:srgbClr val="663300"/>
              </a:solidFill>
              <a:effectLst/>
              <a:uLnTx/>
              <a:uFillTx/>
              <a:latin typeface="Calibri" panose="020F0502020204030204" pitchFamily="34" charset="0"/>
              <a:ea typeface="+mn-ea"/>
              <a:cs typeface="Calibri" panose="020F0502020204030204" pitchFamily="34" charset="0"/>
            </a:endParaRPr>
          </a:p>
        </p:txBody>
      </p:sp>
      <p:sp>
        <p:nvSpPr>
          <p:cNvPr id="6" name="Content Placeholder 3">
            <a:extLst>
              <a:ext uri="{FF2B5EF4-FFF2-40B4-BE49-F238E27FC236}">
                <a16:creationId xmlns:a16="http://schemas.microsoft.com/office/drawing/2014/main" id="{EEA887FF-1F00-40A0-8FDE-BD10C101FF11}"/>
              </a:ext>
            </a:extLst>
          </p:cNvPr>
          <p:cNvSpPr txBox="1">
            <a:spLocks/>
          </p:cNvSpPr>
          <p:nvPr/>
        </p:nvSpPr>
        <p:spPr>
          <a:xfrm>
            <a:off x="1143000" y="1295400"/>
            <a:ext cx="7620000" cy="5555342"/>
          </a:xfrm>
          <a:prstGeom prst="rect">
            <a:avLst/>
          </a:prstGeom>
        </p:spPr>
        <p:txBody>
          <a:bodyPr>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fontAlgn="auto">
              <a:spcAft>
                <a:spcPts val="0"/>
              </a:spcAft>
              <a:buClrTx/>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fontAlgn="auto">
              <a:spcAft>
                <a:spcPts val="0"/>
              </a:spcAft>
              <a:buClrTx/>
              <a:buFont typeface="Arial" panose="020B0604020202020204" pitchFamily="34" charset="0"/>
              <a:buChar char="•"/>
            </a:pPr>
            <a:r>
              <a:rPr lang="en-US" sz="1800" b="1" dirty="0">
                <a:latin typeface="Calibri" panose="020F0502020204030204" pitchFamily="34" charset="0"/>
                <a:cs typeface="Calibri" panose="020F0502020204030204" pitchFamily="34" charset="0"/>
              </a:rPr>
              <a:t>OP reviewed GSFC’s Self-Assessment and scored GSFC @ at 88.</a:t>
            </a:r>
          </a:p>
          <a:p>
            <a:pPr lvl="1">
              <a:buClrTx/>
              <a:buFont typeface="Arial" panose="020B0604020202020204" pitchFamily="34" charset="0"/>
              <a:buChar char="•"/>
            </a:pPr>
            <a:r>
              <a:rPr lang="en-US" sz="1800" b="1" dirty="0">
                <a:latin typeface="Calibri" panose="020F0502020204030204" pitchFamily="34" charset="0"/>
                <a:cs typeface="Calibri" panose="020F0502020204030204" pitchFamily="34" charset="0"/>
              </a:rPr>
              <a:t>Kudos to Eric Newman and Susan Beury and their team members for this effort.</a:t>
            </a:r>
          </a:p>
          <a:p>
            <a:pPr fontAlgn="auto">
              <a:spcAft>
                <a:spcPts val="0"/>
              </a:spcAft>
              <a:buClrTx/>
              <a:buFont typeface="Arial" panose="020B0604020202020204" pitchFamily="34" charset="0"/>
              <a:buChar char="•"/>
            </a:pPr>
            <a:endParaRPr lang="en-US" sz="1800" b="1" dirty="0">
              <a:latin typeface="Calibri" panose="020F0502020204030204" pitchFamily="34" charset="0"/>
              <a:cs typeface="Calibri" panose="020F0502020204030204" pitchFamily="34" charset="0"/>
            </a:endParaRPr>
          </a:p>
          <a:p>
            <a:pPr fontAlgn="auto">
              <a:spcAft>
                <a:spcPts val="0"/>
              </a:spcAft>
              <a:buClrTx/>
              <a:buFont typeface="Arial" panose="020B0604020202020204" pitchFamily="34" charset="0"/>
              <a:buChar char="•"/>
            </a:pPr>
            <a:r>
              <a:rPr lang="en-US" sz="1800" b="1" dirty="0">
                <a:latin typeface="Calibri" panose="020F0502020204030204" pitchFamily="34" charset="0"/>
                <a:cs typeface="Calibri" panose="020F0502020204030204" pitchFamily="34" charset="0"/>
              </a:rPr>
              <a:t>Excelled in the Following Key Metrics:</a:t>
            </a:r>
          </a:p>
          <a:p>
            <a:pPr lvl="1">
              <a:buClrTx/>
              <a:buFont typeface="Arial" panose="020B0604020202020204" pitchFamily="34" charset="0"/>
              <a:buChar char="•"/>
            </a:pPr>
            <a:r>
              <a:rPr lang="en-US" sz="1800" b="1" dirty="0">
                <a:latin typeface="Calibri" panose="020F0502020204030204" pitchFamily="34" charset="0"/>
                <a:cs typeface="Calibri" panose="020F0502020204030204" pitchFamily="34" charset="0"/>
              </a:rPr>
              <a:t>Number of Actions Reviewed</a:t>
            </a:r>
          </a:p>
          <a:p>
            <a:pPr lvl="1">
              <a:buClrTx/>
              <a:buFont typeface="Arial" panose="020B0604020202020204" pitchFamily="34" charset="0"/>
              <a:buChar char="•"/>
            </a:pPr>
            <a:r>
              <a:rPr lang="en-US" sz="1800" b="1" dirty="0">
                <a:latin typeface="Calibri" panose="020F0502020204030204" pitchFamily="34" charset="0"/>
                <a:cs typeface="Calibri" panose="020F0502020204030204" pitchFamily="34" charset="0"/>
              </a:rPr>
              <a:t>Corrective Actions Completed</a:t>
            </a:r>
          </a:p>
          <a:p>
            <a:pPr lvl="1">
              <a:buClrTx/>
              <a:buFont typeface="Arial" panose="020B0604020202020204" pitchFamily="34" charset="0"/>
              <a:buChar char="•"/>
            </a:pPr>
            <a:r>
              <a:rPr lang="en-US" sz="1800" b="1" dirty="0">
                <a:latin typeface="Calibri" panose="020F0502020204030204" pitchFamily="34" charset="0"/>
                <a:cs typeface="Calibri" panose="020F0502020204030204" pitchFamily="34" charset="0"/>
              </a:rPr>
              <a:t>Data Quality (FPDS-NG)</a:t>
            </a:r>
          </a:p>
          <a:p>
            <a:pPr lvl="1">
              <a:buClrTx/>
              <a:buFont typeface="Arial" panose="020B0604020202020204" pitchFamily="34" charset="0"/>
              <a:buChar char="•"/>
            </a:pPr>
            <a:r>
              <a:rPr lang="en-US" sz="1800" b="1" dirty="0">
                <a:latin typeface="Calibri" panose="020F0502020204030204" pitchFamily="34" charset="0"/>
                <a:cs typeface="Calibri" panose="020F0502020204030204" pitchFamily="34" charset="0"/>
              </a:rPr>
              <a:t>PALT</a:t>
            </a:r>
          </a:p>
          <a:p>
            <a:pPr lvl="1">
              <a:buClrTx/>
              <a:buFont typeface="Arial" panose="020B0604020202020204" pitchFamily="34" charset="0"/>
              <a:buChar char="•"/>
            </a:pPr>
            <a:r>
              <a:rPr lang="en-US" sz="1800" b="1" dirty="0">
                <a:latin typeface="Calibri" panose="020F0502020204030204" pitchFamily="34" charset="0"/>
                <a:cs typeface="Calibri" panose="020F0502020204030204" pitchFamily="34" charset="0"/>
              </a:rPr>
              <a:t>COR Training</a:t>
            </a:r>
          </a:p>
          <a:p>
            <a:pPr lvl="1">
              <a:buClrTx/>
              <a:buFont typeface="Arial" panose="020B0604020202020204" pitchFamily="34" charset="0"/>
              <a:buChar char="•"/>
            </a:pPr>
            <a:r>
              <a:rPr lang="en-US" sz="1800" b="1" dirty="0">
                <a:latin typeface="Calibri" panose="020F0502020204030204" pitchFamily="34" charset="0"/>
                <a:cs typeface="Calibri" panose="020F0502020204030204" pitchFamily="34" charset="0"/>
              </a:rPr>
              <a:t>Procurement Training</a:t>
            </a:r>
          </a:p>
          <a:p>
            <a:pPr marL="365760" lvl="1" indent="0">
              <a:buClrTx/>
              <a:buNone/>
            </a:pPr>
            <a:endParaRPr lang="en-US" sz="1800" b="1" dirty="0">
              <a:latin typeface="Calibri" panose="020F0502020204030204" pitchFamily="34" charset="0"/>
              <a:cs typeface="Calibri" panose="020F0502020204030204" pitchFamily="34" charset="0"/>
            </a:endParaRPr>
          </a:p>
          <a:p>
            <a:pPr fontAlgn="auto">
              <a:spcAft>
                <a:spcPts val="0"/>
              </a:spcAft>
              <a:buClrTx/>
              <a:buFont typeface="Arial" panose="020B0604020202020204" pitchFamily="34" charset="0"/>
              <a:buChar char="•"/>
            </a:pPr>
            <a:r>
              <a:rPr lang="en-US" sz="1800" b="1" dirty="0">
                <a:latin typeface="Calibri" panose="020F0502020204030204" pitchFamily="34" charset="0"/>
                <a:cs typeface="Calibri" panose="020F0502020204030204" pitchFamily="34" charset="0"/>
              </a:rPr>
              <a:t>One Critique:</a:t>
            </a:r>
          </a:p>
          <a:p>
            <a:pPr lvl="1">
              <a:buClrTx/>
              <a:buFont typeface="Arial" panose="020B0604020202020204" pitchFamily="34" charset="0"/>
              <a:buChar char="•"/>
            </a:pPr>
            <a:r>
              <a:rPr lang="en-US" sz="1800" b="1" dirty="0">
                <a:latin typeface="Calibri" panose="020F0502020204030204" pitchFamily="34" charset="0"/>
                <a:cs typeface="Calibri" panose="020F0502020204030204" pitchFamily="34" charset="0"/>
              </a:rPr>
              <a:t>CPARS – Expectation of more metric data in future assessments</a:t>
            </a:r>
          </a:p>
          <a:p>
            <a:pPr marL="365760" lvl="1" indent="0">
              <a:buClrTx/>
              <a:buNone/>
            </a:pPr>
            <a:endParaRPr lang="en-US" sz="1500" b="1" dirty="0">
              <a:latin typeface="Calibri" panose="020F0502020204030204" pitchFamily="34" charset="0"/>
              <a:cs typeface="Calibri" panose="020F0502020204030204" pitchFamily="34" charset="0"/>
            </a:endParaRPr>
          </a:p>
          <a:p>
            <a:pPr marL="365760" lvl="1" indent="0">
              <a:buClrTx/>
              <a:buNone/>
            </a:pPr>
            <a:endParaRPr lang="en-US" sz="1500" b="1" dirty="0">
              <a:latin typeface="Calibri" panose="020F0502020204030204" pitchFamily="34" charset="0"/>
              <a:cs typeface="Calibri" panose="020F0502020204030204" pitchFamily="34" charset="0"/>
            </a:endParaRPr>
          </a:p>
          <a:p>
            <a:pPr fontAlgn="auto">
              <a:spcAft>
                <a:spcPts val="0"/>
              </a:spcAft>
              <a:buClrTx/>
              <a:buFont typeface="Arial" panose="020B0604020202020204" pitchFamily="34" charset="0"/>
              <a:buChar char="•"/>
            </a:pPr>
            <a:endParaRPr lang="en-US" sz="10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2817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79756589-587E-41FF-8C0E-1FB6A393935B}"/>
              </a:ext>
            </a:extLst>
          </p:cNvPr>
          <p:cNvSpPr>
            <a:spLocks noChangeArrowheads="1"/>
          </p:cNvSpPr>
          <p:nvPr/>
        </p:nvSpPr>
        <p:spPr bwMode="auto">
          <a:xfrm>
            <a:off x="161829" y="69306"/>
            <a:ext cx="8982171" cy="917764"/>
          </a:xfrm>
          <a:prstGeom prst="rect">
            <a:avLst/>
          </a:prstGeom>
          <a:noFill/>
          <a:ln w="9525">
            <a:noFill/>
            <a:miter lim="800000"/>
            <a:headEnd/>
            <a:tailEnd/>
          </a:ln>
        </p:spPr>
        <p:txBody>
          <a:bodyPr lIns="0" tIns="0" rIns="0" bIns="0" anchor="ctr"/>
          <a:lstStyle/>
          <a:p>
            <a:pPr marL="0" marR="0" lvl="0" indent="0" algn="ctr" defTabSz="914400" rtl="0" eaLnBrk="1" fontAlgn="base" latinLnBrk="0" hangingPunct="1">
              <a:lnSpc>
                <a:spcPct val="100000"/>
              </a:lnSpc>
              <a:spcBef>
                <a:spcPct val="0"/>
              </a:spcBef>
              <a:spcAft>
                <a:spcPts val="1800"/>
              </a:spcAft>
              <a:buClrTx/>
              <a:buSzTx/>
              <a:buFontTx/>
              <a:buNone/>
              <a:tabLst/>
              <a:defRPr/>
            </a:pPr>
            <a:r>
              <a:rPr lang="en-US" sz="4400" b="1" cap="all" normalizeH="1" dirty="0">
                <a:solidFill>
                  <a:srgbClr val="663300"/>
                </a:solidFill>
                <a:latin typeface="Calibri" panose="020F0502020204030204" pitchFamily="34" charset="0"/>
                <a:cs typeface="Calibri" panose="020F0502020204030204" pitchFamily="34" charset="0"/>
              </a:rPr>
              <a:t>LOOK AHEAD TO CY 23</a:t>
            </a:r>
            <a:endParaRPr kumimoji="0" lang="en-US" sz="4400" b="1" i="0" u="none" strike="noStrike" kern="1200" cap="all" spc="0" normalizeH="1" baseline="0" noProof="0" dirty="0">
              <a:ln>
                <a:noFill/>
              </a:ln>
              <a:solidFill>
                <a:srgbClr val="663300"/>
              </a:solidFill>
              <a:effectLst/>
              <a:uLnTx/>
              <a:uFillTx/>
              <a:latin typeface="Calibri" panose="020F0502020204030204" pitchFamily="34" charset="0"/>
              <a:cs typeface="Calibri" panose="020F0502020204030204" pitchFamily="34" charset="0"/>
            </a:endParaRPr>
          </a:p>
        </p:txBody>
      </p:sp>
      <p:sp>
        <p:nvSpPr>
          <p:cNvPr id="13" name="Rectangle 5">
            <a:extLst>
              <a:ext uri="{FF2B5EF4-FFF2-40B4-BE49-F238E27FC236}">
                <a16:creationId xmlns:a16="http://schemas.microsoft.com/office/drawing/2014/main" id="{B99DA07C-7EF3-42EE-B086-54D15F6981C9}"/>
              </a:ext>
            </a:extLst>
          </p:cNvPr>
          <p:cNvSpPr>
            <a:spLocks noChangeArrowheads="1"/>
          </p:cNvSpPr>
          <p:nvPr/>
        </p:nvSpPr>
        <p:spPr bwMode="auto">
          <a:xfrm>
            <a:off x="1362074" y="1235327"/>
            <a:ext cx="7112127" cy="473184"/>
          </a:xfrm>
          <a:prstGeom prst="rect">
            <a:avLst/>
          </a:prstGeom>
          <a:solidFill>
            <a:srgbClr val="DDD9C3">
              <a:alpha val="69804"/>
            </a:srgbClr>
          </a:solidFill>
          <a:ln w="9525">
            <a:noFill/>
            <a:miter lim="800000"/>
            <a:headEnd/>
            <a:tailEnd/>
          </a:ln>
        </p:spPr>
        <p:txBody>
          <a:bodyPr lIns="0" tIns="0" rIns="0" bIns="0" anchor="ctr"/>
          <a:lstStyle/>
          <a:p>
            <a:pPr marL="457200" lvl="0" eaLnBrk="1" hangingPunct="1">
              <a:spcAft>
                <a:spcPts val="600"/>
              </a:spcAft>
            </a:pPr>
            <a:endParaRPr lang="en-US" sz="1600" dirty="0">
              <a:solidFill>
                <a:prstClr val="black"/>
              </a:solidFill>
              <a:latin typeface="Calibri" panose="020F0502020204030204" pitchFamily="34" charset="0"/>
              <a:cs typeface="Calibri" panose="020F0502020204030204" pitchFamily="34" charset="0"/>
            </a:endParaRPr>
          </a:p>
          <a:p>
            <a:pPr marL="457200" lvl="0" eaLnBrk="1" hangingPunct="1">
              <a:spcAft>
                <a:spcPts val="600"/>
              </a:spcAft>
            </a:pPr>
            <a:r>
              <a:rPr lang="en-US" sz="1600" dirty="0">
                <a:solidFill>
                  <a:prstClr val="black"/>
                </a:solidFill>
                <a:latin typeface="Calibri" panose="020F0502020204030204" pitchFamily="34" charset="0"/>
                <a:cs typeface="Calibri" panose="020F0502020204030204" pitchFamily="34" charset="0"/>
              </a:rPr>
              <a:t> Focus on equity and fairness in all Division practices</a:t>
            </a:r>
          </a:p>
          <a:p>
            <a:pPr marL="457200" lvl="0" algn="l" eaLnBrk="1" hangingPunct="1">
              <a:spcAft>
                <a:spcPts val="600"/>
              </a:spcAft>
            </a:pPr>
            <a:r>
              <a:rPr lang="en-US" sz="1600" dirty="0">
                <a:solidFill>
                  <a:prstClr val="black"/>
                </a:solidFill>
                <a:latin typeface="Calibri" panose="020F0502020204030204" pitchFamily="34" charset="0"/>
                <a:cs typeface="Calibri" panose="020F0502020204030204" pitchFamily="34" charset="0"/>
              </a:rPr>
              <a:t> </a:t>
            </a:r>
          </a:p>
        </p:txBody>
      </p:sp>
      <p:sp>
        <p:nvSpPr>
          <p:cNvPr id="21" name="Rectangle 5">
            <a:extLst>
              <a:ext uri="{FF2B5EF4-FFF2-40B4-BE49-F238E27FC236}">
                <a16:creationId xmlns:a16="http://schemas.microsoft.com/office/drawing/2014/main" id="{1C8EBC00-0604-4FFC-A16A-94D55B26939A}"/>
              </a:ext>
            </a:extLst>
          </p:cNvPr>
          <p:cNvSpPr>
            <a:spLocks noChangeArrowheads="1"/>
          </p:cNvSpPr>
          <p:nvPr/>
        </p:nvSpPr>
        <p:spPr bwMode="auto">
          <a:xfrm>
            <a:off x="1371599" y="3052755"/>
            <a:ext cx="7102602" cy="473184"/>
          </a:xfrm>
          <a:prstGeom prst="rect">
            <a:avLst/>
          </a:prstGeom>
          <a:solidFill>
            <a:srgbClr val="DDD9C3">
              <a:alpha val="69804"/>
            </a:srgbClr>
          </a:solidFill>
          <a:ln w="9525">
            <a:noFill/>
            <a:miter lim="800000"/>
            <a:headEnd/>
            <a:tailEnd/>
          </a:ln>
        </p:spPr>
        <p:txBody>
          <a:bodyPr lIns="0" tIns="0" rIns="0" bIns="0" anchor="ctr"/>
          <a:lstStyle/>
          <a:p>
            <a:pPr marL="457200" lvl="0" algn="l" eaLnBrk="1" hangingPunct="1">
              <a:spcAft>
                <a:spcPts val="600"/>
              </a:spcAft>
            </a:pPr>
            <a:r>
              <a:rPr lang="en-US" sz="1600" dirty="0">
                <a:solidFill>
                  <a:prstClr val="black"/>
                </a:solidFill>
                <a:latin typeface="Calibri" panose="020F0502020204030204" pitchFamily="34" charset="0"/>
                <a:cs typeface="Calibri" panose="020F0502020204030204" pitchFamily="34" charset="0"/>
              </a:rPr>
              <a:t>Continue communication of changes from Enterprise Operating Model</a:t>
            </a:r>
          </a:p>
        </p:txBody>
      </p:sp>
      <p:sp>
        <p:nvSpPr>
          <p:cNvPr id="23" name="Rectangle 5">
            <a:extLst>
              <a:ext uri="{FF2B5EF4-FFF2-40B4-BE49-F238E27FC236}">
                <a16:creationId xmlns:a16="http://schemas.microsoft.com/office/drawing/2014/main" id="{CCAC62D8-C31E-4B6D-91E9-2E260D147B7E}"/>
              </a:ext>
            </a:extLst>
          </p:cNvPr>
          <p:cNvSpPr>
            <a:spLocks noChangeArrowheads="1"/>
          </p:cNvSpPr>
          <p:nvPr/>
        </p:nvSpPr>
        <p:spPr bwMode="auto">
          <a:xfrm>
            <a:off x="1362074" y="3669492"/>
            <a:ext cx="7121652" cy="393201"/>
          </a:xfrm>
          <a:prstGeom prst="rect">
            <a:avLst/>
          </a:prstGeom>
          <a:solidFill>
            <a:srgbClr val="DDD9C3">
              <a:alpha val="69804"/>
            </a:srgbClr>
          </a:solidFill>
          <a:ln w="9525">
            <a:noFill/>
            <a:miter lim="800000"/>
            <a:headEnd/>
            <a:tailEnd/>
          </a:ln>
        </p:spPr>
        <p:txBody>
          <a:bodyPr lIns="0" tIns="0" rIns="0" bIns="0" anchor="ctr"/>
          <a:lstStyle/>
          <a:p>
            <a:pPr marL="457200" lvl="0" algn="l" eaLnBrk="1" hangingPunct="1">
              <a:spcAft>
                <a:spcPts val="600"/>
              </a:spcAft>
            </a:pPr>
            <a:r>
              <a:rPr lang="en-US" sz="1600" dirty="0">
                <a:solidFill>
                  <a:prstClr val="black"/>
                </a:solidFill>
                <a:latin typeface="Calibri" panose="020F0502020204030204" pitchFamily="34" charset="0"/>
                <a:cs typeface="Calibri" panose="020F0502020204030204" pitchFamily="34" charset="0"/>
              </a:rPr>
              <a:t>Continue to support the Enterprise in development of Agency Policy</a:t>
            </a:r>
          </a:p>
        </p:txBody>
      </p:sp>
      <p:sp>
        <p:nvSpPr>
          <p:cNvPr id="25" name="Rectangle 5">
            <a:extLst>
              <a:ext uri="{FF2B5EF4-FFF2-40B4-BE49-F238E27FC236}">
                <a16:creationId xmlns:a16="http://schemas.microsoft.com/office/drawing/2014/main" id="{EF126A0E-70F4-4DC1-810A-C9383C2AC51D}"/>
              </a:ext>
            </a:extLst>
          </p:cNvPr>
          <p:cNvSpPr>
            <a:spLocks noChangeArrowheads="1"/>
          </p:cNvSpPr>
          <p:nvPr/>
        </p:nvSpPr>
        <p:spPr bwMode="auto">
          <a:xfrm>
            <a:off x="1371598" y="5354453"/>
            <a:ext cx="7086601" cy="445778"/>
          </a:xfrm>
          <a:prstGeom prst="rect">
            <a:avLst/>
          </a:prstGeom>
          <a:solidFill>
            <a:srgbClr val="DDD9C3">
              <a:alpha val="69804"/>
            </a:srgbClr>
          </a:solidFill>
          <a:ln w="9525">
            <a:noFill/>
            <a:miter lim="800000"/>
            <a:headEnd/>
            <a:tailEnd/>
          </a:ln>
        </p:spPr>
        <p:txBody>
          <a:bodyPr lIns="0" tIns="0" rIns="0" bIns="0" anchor="ctr"/>
          <a:lstStyle/>
          <a:p>
            <a:pPr marL="457200" lvl="0" algn="l" eaLnBrk="1" hangingPunct="1">
              <a:spcAft>
                <a:spcPts val="600"/>
              </a:spcAft>
            </a:pPr>
            <a:r>
              <a:rPr lang="en-US" sz="1600" dirty="0">
                <a:solidFill>
                  <a:prstClr val="black"/>
                </a:solidFill>
                <a:latin typeface="Calibri" panose="020F0502020204030204" pitchFamily="34" charset="0"/>
                <a:cs typeface="Calibri" panose="020F0502020204030204" pitchFamily="34" charset="0"/>
              </a:rPr>
              <a:t>Continue focus on OP Performance Metrics and Data Analytics </a:t>
            </a:r>
          </a:p>
        </p:txBody>
      </p:sp>
      <p:sp>
        <p:nvSpPr>
          <p:cNvPr id="27" name="Rectangle 5">
            <a:extLst>
              <a:ext uri="{FF2B5EF4-FFF2-40B4-BE49-F238E27FC236}">
                <a16:creationId xmlns:a16="http://schemas.microsoft.com/office/drawing/2014/main" id="{F0481DFF-EC41-4EFC-8CCD-688F0FBFC56A}"/>
              </a:ext>
            </a:extLst>
          </p:cNvPr>
          <p:cNvSpPr>
            <a:spLocks noChangeArrowheads="1"/>
          </p:cNvSpPr>
          <p:nvPr/>
        </p:nvSpPr>
        <p:spPr bwMode="auto">
          <a:xfrm>
            <a:off x="1315973" y="4272833"/>
            <a:ext cx="7167753" cy="445778"/>
          </a:xfrm>
          <a:prstGeom prst="rect">
            <a:avLst/>
          </a:prstGeom>
          <a:solidFill>
            <a:srgbClr val="DDD9C3">
              <a:alpha val="69804"/>
            </a:srgbClr>
          </a:solidFill>
          <a:ln w="9525">
            <a:noFill/>
            <a:miter lim="800000"/>
            <a:headEnd/>
            <a:tailEnd/>
          </a:ln>
        </p:spPr>
        <p:txBody>
          <a:bodyPr lIns="0" tIns="0" rIns="0" bIns="0" anchor="ctr"/>
          <a:lstStyle/>
          <a:p>
            <a:pPr marL="457200" lvl="0" algn="l" eaLnBrk="1" hangingPunct="1">
              <a:spcAft>
                <a:spcPts val="600"/>
              </a:spcAft>
            </a:pPr>
            <a:r>
              <a:rPr lang="en-US" sz="1600" dirty="0">
                <a:solidFill>
                  <a:prstClr val="black"/>
                </a:solidFill>
                <a:latin typeface="Calibri" panose="020F0502020204030204" pitchFamily="34" charset="0"/>
                <a:cs typeface="Calibri" panose="020F0502020204030204" pitchFamily="34" charset="0"/>
              </a:rPr>
              <a:t>Reduce the Closeout/unliquidated obligation backlog working with the</a:t>
            </a:r>
            <a:br>
              <a:rPr lang="en-US" sz="1600" dirty="0">
                <a:solidFill>
                  <a:prstClr val="black"/>
                </a:solidFill>
                <a:latin typeface="Calibri" panose="020F0502020204030204" pitchFamily="34" charset="0"/>
                <a:cs typeface="Calibri" panose="020F0502020204030204" pitchFamily="34" charset="0"/>
              </a:rPr>
            </a:br>
            <a:r>
              <a:rPr lang="en-US" sz="1600" dirty="0">
                <a:solidFill>
                  <a:prstClr val="black"/>
                </a:solidFill>
                <a:latin typeface="Calibri" panose="020F0502020204030204" pitchFamily="34" charset="0"/>
                <a:cs typeface="Calibri" panose="020F0502020204030204" pitchFamily="34" charset="0"/>
              </a:rPr>
              <a:t>Closeout Assistance Team (</a:t>
            </a:r>
            <a:r>
              <a:rPr lang="en-US" sz="1600" dirty="0" err="1">
                <a:solidFill>
                  <a:prstClr val="black"/>
                </a:solidFill>
                <a:latin typeface="Calibri" panose="020F0502020204030204" pitchFamily="34" charset="0"/>
                <a:cs typeface="Calibri" panose="020F0502020204030204" pitchFamily="34" charset="0"/>
              </a:rPr>
              <a:t>CoAT</a:t>
            </a:r>
            <a:r>
              <a:rPr lang="en-US" sz="1600" dirty="0">
                <a:solidFill>
                  <a:prstClr val="black"/>
                </a:solidFill>
                <a:latin typeface="Calibri" panose="020F0502020204030204" pitchFamily="34" charset="0"/>
                <a:cs typeface="Calibri" panose="020F0502020204030204" pitchFamily="34" charset="0"/>
              </a:rPr>
              <a:t>) and Closeout Contractor</a:t>
            </a:r>
          </a:p>
        </p:txBody>
      </p:sp>
      <p:sp>
        <p:nvSpPr>
          <p:cNvPr id="29" name="Rectangle 5">
            <a:extLst>
              <a:ext uri="{FF2B5EF4-FFF2-40B4-BE49-F238E27FC236}">
                <a16:creationId xmlns:a16="http://schemas.microsoft.com/office/drawing/2014/main" id="{4C197424-C5D2-4D46-B02A-7E7073D1B6AB}"/>
              </a:ext>
            </a:extLst>
          </p:cNvPr>
          <p:cNvSpPr>
            <a:spLocks noChangeArrowheads="1"/>
          </p:cNvSpPr>
          <p:nvPr/>
        </p:nvSpPr>
        <p:spPr bwMode="auto">
          <a:xfrm>
            <a:off x="1371600" y="5943784"/>
            <a:ext cx="7083552" cy="349018"/>
          </a:xfrm>
          <a:prstGeom prst="rect">
            <a:avLst/>
          </a:prstGeom>
          <a:solidFill>
            <a:srgbClr val="DDD9C3">
              <a:alpha val="69804"/>
            </a:srgbClr>
          </a:solidFill>
          <a:ln w="9525">
            <a:noFill/>
            <a:miter lim="800000"/>
            <a:headEnd/>
            <a:tailEnd/>
          </a:ln>
        </p:spPr>
        <p:txBody>
          <a:bodyPr lIns="0" tIns="0" rIns="0" bIns="0" anchor="ctr"/>
          <a:lstStyle/>
          <a:p>
            <a:pPr marL="457200" algn="l">
              <a:spcAft>
                <a:spcPts val="600"/>
              </a:spcAft>
            </a:pPr>
            <a:endParaRPr lang="en-US" sz="1600" dirty="0">
              <a:solidFill>
                <a:prstClr val="black"/>
              </a:solidFill>
              <a:latin typeface="Calibri" panose="020F0502020204030204" pitchFamily="34" charset="0"/>
              <a:cs typeface="Calibri" panose="020F0502020204030204" pitchFamily="34" charset="0"/>
            </a:endParaRPr>
          </a:p>
          <a:p>
            <a:pPr marL="457200" algn="l">
              <a:spcAft>
                <a:spcPts val="600"/>
              </a:spcAft>
            </a:pPr>
            <a:r>
              <a:rPr lang="en-US" sz="1600" dirty="0">
                <a:solidFill>
                  <a:prstClr val="black"/>
                </a:solidFill>
                <a:latin typeface="Calibri" panose="020F0502020204030204" pitchFamily="34" charset="0"/>
                <a:cs typeface="Calibri" panose="020F0502020204030204" pitchFamily="34" charset="0"/>
              </a:rPr>
              <a:t>PO engagement at the office level</a:t>
            </a:r>
          </a:p>
          <a:p>
            <a:pPr marL="457200" algn="l">
              <a:spcAft>
                <a:spcPts val="600"/>
              </a:spcAft>
            </a:pPr>
            <a:endParaRPr lang="en-US" sz="1600" dirty="0">
              <a:solidFill>
                <a:prstClr val="black"/>
              </a:solidFill>
              <a:latin typeface="Calibri" panose="020F0502020204030204" pitchFamily="34" charset="0"/>
              <a:cs typeface="Calibri" panose="020F0502020204030204" pitchFamily="34" charset="0"/>
            </a:endParaRPr>
          </a:p>
        </p:txBody>
      </p:sp>
      <p:sp>
        <p:nvSpPr>
          <p:cNvPr id="31" name="Rectangle 5">
            <a:extLst>
              <a:ext uri="{FF2B5EF4-FFF2-40B4-BE49-F238E27FC236}">
                <a16:creationId xmlns:a16="http://schemas.microsoft.com/office/drawing/2014/main" id="{34C6777A-78C8-4BD2-9597-021D544B7692}"/>
              </a:ext>
            </a:extLst>
          </p:cNvPr>
          <p:cNvSpPr>
            <a:spLocks noChangeArrowheads="1"/>
          </p:cNvSpPr>
          <p:nvPr/>
        </p:nvSpPr>
        <p:spPr bwMode="auto">
          <a:xfrm flipH="1">
            <a:off x="8534400" y="6553200"/>
            <a:ext cx="152400" cy="106672"/>
          </a:xfrm>
          <a:prstGeom prst="rect">
            <a:avLst/>
          </a:prstGeom>
          <a:solidFill>
            <a:srgbClr val="DDD9C3">
              <a:alpha val="69804"/>
            </a:srgbClr>
          </a:solidFill>
          <a:ln w="9525">
            <a:noFill/>
            <a:miter lim="800000"/>
            <a:headEnd/>
            <a:tailEnd/>
          </a:ln>
        </p:spPr>
        <p:txBody>
          <a:bodyPr lIns="0" tIns="0" rIns="0" bIns="0" anchor="ctr"/>
          <a:lstStyle/>
          <a:p>
            <a:pPr marL="457200" algn="l">
              <a:spcAft>
                <a:spcPts val="600"/>
              </a:spcAft>
            </a:pPr>
            <a:endParaRPr lang="en-US" sz="1600" dirty="0">
              <a:highlight>
                <a:srgbClr val="FFFF00"/>
              </a:highlight>
              <a:latin typeface="Calibri" panose="020F0502020204030204" pitchFamily="34" charset="0"/>
              <a:cs typeface="Calibri" panose="020F0502020204030204" pitchFamily="34" charset="0"/>
            </a:endParaRPr>
          </a:p>
        </p:txBody>
      </p:sp>
      <p:sp>
        <p:nvSpPr>
          <p:cNvPr id="18" name="Rectangle 5">
            <a:extLst>
              <a:ext uri="{FF2B5EF4-FFF2-40B4-BE49-F238E27FC236}">
                <a16:creationId xmlns:a16="http://schemas.microsoft.com/office/drawing/2014/main" id="{0B64FD37-60CC-4C00-9659-D20A4B7689B9}"/>
              </a:ext>
            </a:extLst>
          </p:cNvPr>
          <p:cNvSpPr>
            <a:spLocks noChangeArrowheads="1"/>
          </p:cNvSpPr>
          <p:nvPr/>
        </p:nvSpPr>
        <p:spPr bwMode="auto">
          <a:xfrm>
            <a:off x="1371599" y="1832677"/>
            <a:ext cx="7112127" cy="416644"/>
          </a:xfrm>
          <a:prstGeom prst="rect">
            <a:avLst/>
          </a:prstGeom>
          <a:solidFill>
            <a:srgbClr val="DDD9C3">
              <a:alpha val="69804"/>
            </a:srgbClr>
          </a:solidFill>
          <a:ln w="9525">
            <a:noFill/>
            <a:miter lim="800000"/>
            <a:headEnd/>
            <a:tailEnd/>
          </a:ln>
        </p:spPr>
        <p:txBody>
          <a:bodyPr lIns="0" tIns="0" rIns="0" bIns="0" anchor="ctr"/>
          <a:lstStyle/>
          <a:p>
            <a:pPr marL="457200" lvl="0" algn="l" eaLnBrk="1" hangingPunct="1">
              <a:spcAft>
                <a:spcPts val="600"/>
              </a:spcAft>
            </a:pPr>
            <a:r>
              <a:rPr lang="en-US" sz="1600">
                <a:solidFill>
                  <a:prstClr val="black"/>
                </a:solidFill>
                <a:latin typeface="Calibri" panose="020F0502020204030204" pitchFamily="34" charset="0"/>
                <a:cs typeface="Calibri" panose="020F0502020204030204" pitchFamily="34" charset="0"/>
              </a:rPr>
              <a:t>Reinvigorate Code 170’s Climate Advisory Team (CAT) </a:t>
            </a:r>
            <a:endParaRPr lang="en-US" sz="1600" dirty="0">
              <a:solidFill>
                <a:prstClr val="black"/>
              </a:solidFill>
              <a:latin typeface="Calibri" panose="020F0502020204030204" pitchFamily="34" charset="0"/>
              <a:cs typeface="Calibri" panose="020F0502020204030204" pitchFamily="34" charset="0"/>
            </a:endParaRPr>
          </a:p>
        </p:txBody>
      </p:sp>
      <p:sp>
        <p:nvSpPr>
          <p:cNvPr id="33" name="Rectangle 5">
            <a:extLst>
              <a:ext uri="{FF2B5EF4-FFF2-40B4-BE49-F238E27FC236}">
                <a16:creationId xmlns:a16="http://schemas.microsoft.com/office/drawing/2014/main" id="{74F3E790-45F0-4D6B-848B-DAEDD4BA2922}"/>
              </a:ext>
            </a:extLst>
          </p:cNvPr>
          <p:cNvSpPr>
            <a:spLocks noChangeArrowheads="1"/>
          </p:cNvSpPr>
          <p:nvPr/>
        </p:nvSpPr>
        <p:spPr bwMode="auto">
          <a:xfrm>
            <a:off x="1371600" y="2392874"/>
            <a:ext cx="7083552" cy="473184"/>
          </a:xfrm>
          <a:prstGeom prst="rect">
            <a:avLst/>
          </a:prstGeom>
          <a:solidFill>
            <a:srgbClr val="DDD9C3">
              <a:alpha val="69804"/>
            </a:srgbClr>
          </a:solidFill>
          <a:ln w="9525">
            <a:noFill/>
            <a:miter lim="800000"/>
            <a:headEnd/>
            <a:tailEnd/>
          </a:ln>
        </p:spPr>
        <p:txBody>
          <a:bodyPr lIns="0" tIns="0" rIns="0" bIns="0" anchor="ctr"/>
          <a:lstStyle/>
          <a:p>
            <a:pPr marL="457200" lvl="0" algn="l" eaLnBrk="1" hangingPunct="1">
              <a:spcAft>
                <a:spcPts val="600"/>
              </a:spcAft>
            </a:pPr>
            <a:r>
              <a:rPr lang="en-US" sz="1600">
                <a:solidFill>
                  <a:prstClr val="black"/>
                </a:solidFill>
                <a:latin typeface="Calibri" panose="020F0502020204030204" pitchFamily="34" charset="0"/>
                <a:cs typeface="Calibri" panose="020F0502020204030204" pitchFamily="34" charset="0"/>
              </a:rPr>
              <a:t>Maintain partnership with OSBP, meeting/exceeding all Small Business goals</a:t>
            </a:r>
            <a:endParaRPr lang="en-US" sz="1600" dirty="0">
              <a:solidFill>
                <a:prstClr val="black"/>
              </a:solidFill>
              <a:latin typeface="Calibri" panose="020F0502020204030204" pitchFamily="34" charset="0"/>
              <a:cs typeface="Calibri" panose="020F0502020204030204" pitchFamily="34" charset="0"/>
            </a:endParaRPr>
          </a:p>
        </p:txBody>
      </p:sp>
      <p:sp>
        <p:nvSpPr>
          <p:cNvPr id="12" name="Rectangle 5">
            <a:extLst>
              <a:ext uri="{FF2B5EF4-FFF2-40B4-BE49-F238E27FC236}">
                <a16:creationId xmlns:a16="http://schemas.microsoft.com/office/drawing/2014/main" id="{325B332F-B300-464D-BCDE-BA6E83970AE0}"/>
              </a:ext>
            </a:extLst>
          </p:cNvPr>
          <p:cNvSpPr>
            <a:spLocks noChangeArrowheads="1"/>
          </p:cNvSpPr>
          <p:nvPr/>
        </p:nvSpPr>
        <p:spPr bwMode="auto">
          <a:xfrm>
            <a:off x="1323974" y="4813643"/>
            <a:ext cx="7167753" cy="445778"/>
          </a:xfrm>
          <a:prstGeom prst="rect">
            <a:avLst/>
          </a:prstGeom>
          <a:solidFill>
            <a:srgbClr val="DDD9C3">
              <a:alpha val="69804"/>
            </a:srgbClr>
          </a:solidFill>
          <a:ln w="9525">
            <a:noFill/>
            <a:miter lim="800000"/>
            <a:headEnd/>
            <a:tailEnd/>
          </a:ln>
        </p:spPr>
        <p:txBody>
          <a:bodyPr lIns="0" tIns="0" rIns="0" bIns="0" anchor="ctr"/>
          <a:lstStyle/>
          <a:p>
            <a:pPr marL="457200" lvl="0" algn="l" eaLnBrk="1" hangingPunct="1">
              <a:spcAft>
                <a:spcPts val="600"/>
              </a:spcAft>
            </a:pPr>
            <a:r>
              <a:rPr lang="en-US" sz="1600" dirty="0">
                <a:solidFill>
                  <a:prstClr val="black"/>
                </a:solidFill>
                <a:latin typeface="Calibri" panose="020F0502020204030204" pitchFamily="34" charset="0"/>
                <a:cs typeface="Calibri" panose="020F0502020204030204" pitchFamily="34" charset="0"/>
              </a:rPr>
              <a:t>Implement FAC-C Modernization Policy</a:t>
            </a:r>
          </a:p>
        </p:txBody>
      </p:sp>
    </p:spTree>
    <p:extLst>
      <p:ext uri="{BB962C8B-B14F-4D97-AF65-F5344CB8AC3E}">
        <p14:creationId xmlns:p14="http://schemas.microsoft.com/office/powerpoint/2010/main" val="3019471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65959C18-BC3E-43BD-9D6E-B9510D36BFA7}"/>
              </a:ext>
            </a:extLst>
          </p:cNvPr>
          <p:cNvSpPr>
            <a:spLocks noChangeArrowheads="1"/>
          </p:cNvSpPr>
          <p:nvPr/>
        </p:nvSpPr>
        <p:spPr bwMode="auto">
          <a:xfrm>
            <a:off x="161829" y="69306"/>
            <a:ext cx="8982171" cy="917764"/>
          </a:xfrm>
          <a:prstGeom prst="rect">
            <a:avLst/>
          </a:prstGeom>
          <a:noFill/>
          <a:ln w="9525">
            <a:noFill/>
            <a:miter lim="800000"/>
            <a:headEnd/>
            <a:tailEnd/>
          </a:ln>
        </p:spPr>
        <p:txBody>
          <a:bodyPr lIns="0" tIns="0" rIns="0" bIns="0" anchor="ctr"/>
          <a:lstStyle/>
          <a:p>
            <a:pPr marL="0" marR="0" lvl="0" indent="0" algn="ctr" defTabSz="914400" rtl="0" eaLnBrk="1" fontAlgn="base" latinLnBrk="0" hangingPunct="1">
              <a:lnSpc>
                <a:spcPct val="100000"/>
              </a:lnSpc>
              <a:spcBef>
                <a:spcPct val="0"/>
              </a:spcBef>
              <a:spcAft>
                <a:spcPts val="1800"/>
              </a:spcAft>
              <a:buClrTx/>
              <a:buSzTx/>
              <a:buFontTx/>
              <a:buNone/>
              <a:tabLst/>
              <a:defRPr/>
            </a:pPr>
            <a:r>
              <a:rPr lang="en-US" sz="4000" b="1" cap="all" normalizeH="1" dirty="0">
                <a:solidFill>
                  <a:srgbClr val="663300"/>
                </a:solidFill>
                <a:latin typeface="Calibri" panose="020F0502020204030204" pitchFamily="34" charset="0"/>
                <a:cs typeface="Calibri" panose="020F0502020204030204" pitchFamily="34" charset="0"/>
              </a:rPr>
              <a:t>HIGHLIGHTS</a:t>
            </a:r>
            <a:r>
              <a:rPr lang="en-US" sz="5400" b="1" cap="all" dirty="0">
                <a:solidFill>
                  <a:srgbClr val="663300"/>
                </a:solidFill>
                <a:latin typeface="Calibri" panose="020F0502020204030204" pitchFamily="34" charset="0"/>
                <a:cs typeface="Calibri" panose="020F0502020204030204" pitchFamily="34" charset="0"/>
              </a:rPr>
              <a:t>:</a:t>
            </a:r>
            <a:r>
              <a:rPr lang="en-US" sz="4000" b="1" cap="all" normalizeH="1" dirty="0">
                <a:solidFill>
                  <a:srgbClr val="663300"/>
                </a:solidFill>
                <a:latin typeface="Calibri" panose="020F0502020204030204" pitchFamily="34" charset="0"/>
                <a:cs typeface="Calibri" panose="020F0502020204030204" pitchFamily="34" charset="0"/>
              </a:rPr>
              <a:t> OUR PEOPLE</a:t>
            </a:r>
            <a:endParaRPr kumimoji="0" lang="en-US" sz="4000" b="1" i="0" u="none" strike="noStrike" kern="1200" cap="all" spc="0" normalizeH="1" baseline="0" noProof="0" dirty="0">
              <a:ln>
                <a:noFill/>
              </a:ln>
              <a:solidFill>
                <a:srgbClr val="663300"/>
              </a:solidFill>
              <a:effectLst/>
              <a:uLnTx/>
              <a:uFillTx/>
              <a:latin typeface="Calibri" panose="020F0502020204030204" pitchFamily="34" charset="0"/>
              <a:cs typeface="Calibri" panose="020F0502020204030204" pitchFamily="34" charset="0"/>
            </a:endParaRPr>
          </a:p>
        </p:txBody>
      </p:sp>
      <p:sp>
        <p:nvSpPr>
          <p:cNvPr id="40" name="Rectangle 5">
            <a:extLst>
              <a:ext uri="{FF2B5EF4-FFF2-40B4-BE49-F238E27FC236}">
                <a16:creationId xmlns:a16="http://schemas.microsoft.com/office/drawing/2014/main" id="{FA2823CE-F6C9-49D8-BDA1-F48929086AD1}"/>
              </a:ext>
            </a:extLst>
          </p:cNvPr>
          <p:cNvSpPr>
            <a:spLocks noChangeArrowheads="1"/>
          </p:cNvSpPr>
          <p:nvPr/>
        </p:nvSpPr>
        <p:spPr bwMode="auto">
          <a:xfrm>
            <a:off x="1286275" y="3085037"/>
            <a:ext cx="6781800" cy="1572383"/>
          </a:xfrm>
          <a:prstGeom prst="rect">
            <a:avLst/>
          </a:prstGeom>
          <a:noFill/>
          <a:ln w="9525">
            <a:noFill/>
            <a:miter lim="800000"/>
            <a:headEnd/>
            <a:tailEnd/>
          </a:ln>
        </p:spPr>
        <p:txBody>
          <a:bodyPr lIns="0" tIns="0" rIns="0" bIns="0" anchor="ctr"/>
          <a:lstStyle/>
          <a:p>
            <a:pPr algn="l" eaLnBrk="1" hangingPunct="1">
              <a:spcAft>
                <a:spcPts val="800"/>
              </a:spcAft>
            </a:pPr>
            <a:r>
              <a:rPr lang="en-US" sz="2400" dirty="0">
                <a:latin typeface="Calibri" panose="020F0502020204030204" pitchFamily="34" charset="0"/>
                <a:cs typeface="Calibri" panose="020F0502020204030204" pitchFamily="34" charset="0"/>
              </a:rPr>
              <a:t>Nipa Shah selected as Code 170’s </a:t>
            </a:r>
          </a:p>
          <a:p>
            <a:pPr algn="l" eaLnBrk="1" hangingPunct="1">
              <a:spcAft>
                <a:spcPts val="800"/>
              </a:spcAft>
            </a:pPr>
            <a:r>
              <a:rPr lang="en-US" sz="2400" dirty="0">
                <a:latin typeface="Calibri" panose="020F0502020204030204" pitchFamily="34" charset="0"/>
                <a:cs typeface="Calibri" panose="020F0502020204030204" pitchFamily="34" charset="0"/>
              </a:rPr>
              <a:t>Deputy for Acquisition  </a:t>
            </a:r>
          </a:p>
          <a:p>
            <a:pPr algn="l" eaLnBrk="1" hangingPunct="1">
              <a:spcAft>
                <a:spcPts val="800"/>
              </a:spcAft>
            </a:pPr>
            <a:r>
              <a:rPr lang="en-US" sz="2400" dirty="0">
                <a:latin typeface="Calibri" panose="020F0502020204030204" pitchFamily="34" charset="0"/>
                <a:cs typeface="Calibri" panose="020F0502020204030204" pitchFamily="34" charset="0"/>
              </a:rPr>
              <a:t>Congratulations Nipa!   </a:t>
            </a:r>
          </a:p>
        </p:txBody>
      </p:sp>
      <p:sp>
        <p:nvSpPr>
          <p:cNvPr id="49" name="Rectangle 5">
            <a:extLst>
              <a:ext uri="{FF2B5EF4-FFF2-40B4-BE49-F238E27FC236}">
                <a16:creationId xmlns:a16="http://schemas.microsoft.com/office/drawing/2014/main" id="{8FCAE25A-8EBF-4FFD-9EB5-0EC34670AD59}"/>
              </a:ext>
            </a:extLst>
          </p:cNvPr>
          <p:cNvSpPr>
            <a:spLocks noChangeArrowheads="1"/>
          </p:cNvSpPr>
          <p:nvPr/>
        </p:nvSpPr>
        <p:spPr bwMode="auto">
          <a:xfrm>
            <a:off x="1151995" y="5769667"/>
            <a:ext cx="2657874" cy="312996"/>
          </a:xfrm>
          <a:prstGeom prst="rect">
            <a:avLst/>
          </a:prstGeom>
          <a:noFill/>
          <a:ln w="9525">
            <a:noFill/>
            <a:miter lim="800000"/>
            <a:headEnd/>
            <a:tailEnd/>
          </a:ln>
        </p:spPr>
        <p:txBody>
          <a:bodyPr lIns="0" tIns="0" rIns="0" bIns="0" anchor="ctr"/>
          <a:lstStyle/>
          <a:p>
            <a:pPr algn="l" eaLnBrk="1" hangingPunct="1">
              <a:spcAft>
                <a:spcPts val="800"/>
              </a:spcAft>
            </a:pPr>
            <a:endParaRPr lang="en-US" sz="1600" dirty="0">
              <a:latin typeface="Calibri" panose="020F0502020204030204" pitchFamily="34" charset="0"/>
              <a:cs typeface="Calibri" panose="020F0502020204030204" pitchFamily="34" charset="0"/>
            </a:endParaRPr>
          </a:p>
        </p:txBody>
      </p:sp>
      <p:sp>
        <p:nvSpPr>
          <p:cNvPr id="54" name="Rectangle 5">
            <a:extLst>
              <a:ext uri="{FF2B5EF4-FFF2-40B4-BE49-F238E27FC236}">
                <a16:creationId xmlns:a16="http://schemas.microsoft.com/office/drawing/2014/main" id="{38589077-CCB9-4031-9C64-E34D06B0096B}"/>
              </a:ext>
            </a:extLst>
          </p:cNvPr>
          <p:cNvSpPr>
            <a:spLocks noChangeArrowheads="1"/>
          </p:cNvSpPr>
          <p:nvPr/>
        </p:nvSpPr>
        <p:spPr bwMode="auto">
          <a:xfrm>
            <a:off x="4310708" y="4136716"/>
            <a:ext cx="2657874" cy="321067"/>
          </a:xfrm>
          <a:prstGeom prst="rect">
            <a:avLst/>
          </a:prstGeom>
          <a:noFill/>
          <a:ln w="9525">
            <a:noFill/>
            <a:miter lim="800000"/>
            <a:headEnd/>
            <a:tailEnd/>
          </a:ln>
        </p:spPr>
        <p:txBody>
          <a:bodyPr lIns="0" tIns="0" rIns="0" bIns="0" anchor="ctr"/>
          <a:lstStyle/>
          <a:p>
            <a:pPr algn="l" eaLnBrk="1" hangingPunct="1">
              <a:spcAft>
                <a:spcPts val="800"/>
              </a:spcAft>
            </a:pPr>
            <a:endParaRPr lang="en-US" sz="1600" dirty="0">
              <a:latin typeface="Calibri" panose="020F0502020204030204" pitchFamily="34" charset="0"/>
              <a:cs typeface="Calibri" panose="020F0502020204030204" pitchFamily="34" charset="0"/>
            </a:endParaRPr>
          </a:p>
        </p:txBody>
      </p:sp>
      <p:sp>
        <p:nvSpPr>
          <p:cNvPr id="39" name="Rectangle 5">
            <a:extLst>
              <a:ext uri="{FF2B5EF4-FFF2-40B4-BE49-F238E27FC236}">
                <a16:creationId xmlns:a16="http://schemas.microsoft.com/office/drawing/2014/main" id="{A3018BC0-EA34-46DE-BD11-5C00D8312D21}"/>
              </a:ext>
            </a:extLst>
          </p:cNvPr>
          <p:cNvSpPr>
            <a:spLocks noChangeArrowheads="1"/>
          </p:cNvSpPr>
          <p:nvPr/>
        </p:nvSpPr>
        <p:spPr bwMode="auto">
          <a:xfrm>
            <a:off x="1164944" y="4849946"/>
            <a:ext cx="7217056" cy="1014645"/>
          </a:xfrm>
          <a:prstGeom prst="rect">
            <a:avLst/>
          </a:prstGeom>
          <a:noFill/>
          <a:ln w="9525">
            <a:noFill/>
            <a:miter lim="800000"/>
            <a:headEnd/>
            <a:tailEnd/>
          </a:ln>
        </p:spPr>
        <p:txBody>
          <a:bodyPr lIns="0" tIns="0" rIns="0" bIns="0" anchor="ctr"/>
          <a:lstStyle/>
          <a:p>
            <a:pPr algn="l" eaLnBrk="1" hangingPunct="1">
              <a:spcAft>
                <a:spcPts val="800"/>
              </a:spcAft>
            </a:pPr>
            <a:endParaRPr lang="en-US" sz="2000" dirty="0">
              <a:latin typeface="Calibri" panose="020F0502020204030204" pitchFamily="34" charset="0"/>
              <a:cs typeface="Calibri" panose="020F0502020204030204" pitchFamily="34" charset="0"/>
            </a:endParaRPr>
          </a:p>
          <a:p>
            <a:pPr algn="l" eaLnBrk="1" hangingPunct="1">
              <a:spcAft>
                <a:spcPts val="800"/>
              </a:spcAft>
            </a:pPr>
            <a:endParaRPr lang="en-US" sz="2000" dirty="0">
              <a:latin typeface="Calibri" panose="020F0502020204030204" pitchFamily="34" charset="0"/>
              <a:cs typeface="Calibri" panose="020F0502020204030204" pitchFamily="34" charset="0"/>
            </a:endParaRPr>
          </a:p>
          <a:p>
            <a:pPr algn="l" eaLnBrk="1" hangingPunct="1">
              <a:spcAft>
                <a:spcPts val="800"/>
              </a:spcAft>
            </a:pPr>
            <a:endParaRPr lang="en-US" sz="2400" dirty="0">
              <a:latin typeface="Calibri" panose="020F0502020204030204" pitchFamily="34" charset="0"/>
              <a:cs typeface="Calibri" panose="020F0502020204030204" pitchFamily="34" charset="0"/>
            </a:endParaRPr>
          </a:p>
          <a:p>
            <a:pPr algn="l" eaLnBrk="1" hangingPunct="1">
              <a:spcAft>
                <a:spcPts val="800"/>
              </a:spcAft>
            </a:pPr>
            <a:r>
              <a:rPr lang="en-US" sz="2400" dirty="0">
                <a:latin typeface="Calibri" panose="020F0502020204030204" pitchFamily="34" charset="0"/>
                <a:cs typeface="Calibri" panose="020F0502020204030204" pitchFamily="34" charset="0"/>
              </a:rPr>
              <a:t>The selection of the Code 170 Deputy for Policy is currently in process</a:t>
            </a:r>
          </a:p>
          <a:p>
            <a:pPr algn="l" eaLnBrk="1" hangingPunct="1">
              <a:spcAft>
                <a:spcPts val="800"/>
              </a:spcAft>
            </a:pPr>
            <a:endParaRPr lang="en-US" sz="2400" dirty="0">
              <a:latin typeface="Calibri" panose="020F0502020204030204" pitchFamily="34" charset="0"/>
              <a:cs typeface="Calibri" panose="020F0502020204030204" pitchFamily="34" charset="0"/>
            </a:endParaRPr>
          </a:p>
          <a:p>
            <a:pPr algn="l" eaLnBrk="1" hangingPunct="1">
              <a:spcAft>
                <a:spcPts val="800"/>
              </a:spcAft>
            </a:pPr>
            <a:endParaRPr lang="en-US" sz="2000" dirty="0">
              <a:latin typeface="Calibri" panose="020F0502020204030204" pitchFamily="34" charset="0"/>
              <a:cs typeface="Calibri" panose="020F0502020204030204" pitchFamily="34" charset="0"/>
            </a:endParaRPr>
          </a:p>
        </p:txBody>
      </p:sp>
      <p:sp>
        <p:nvSpPr>
          <p:cNvPr id="58" name="Rectangle 5">
            <a:extLst>
              <a:ext uri="{FF2B5EF4-FFF2-40B4-BE49-F238E27FC236}">
                <a16:creationId xmlns:a16="http://schemas.microsoft.com/office/drawing/2014/main" id="{ED6B877B-7DF3-4F64-A35B-FCA026447F65}"/>
              </a:ext>
            </a:extLst>
          </p:cNvPr>
          <p:cNvSpPr>
            <a:spLocks noChangeArrowheads="1"/>
          </p:cNvSpPr>
          <p:nvPr/>
        </p:nvSpPr>
        <p:spPr bwMode="auto">
          <a:xfrm>
            <a:off x="1151994" y="4535137"/>
            <a:ext cx="6391806" cy="1399696"/>
          </a:xfrm>
          <a:prstGeom prst="rect">
            <a:avLst/>
          </a:prstGeom>
          <a:noFill/>
          <a:ln w="9525">
            <a:noFill/>
            <a:miter lim="800000"/>
            <a:headEnd/>
            <a:tailEnd/>
          </a:ln>
        </p:spPr>
        <p:txBody>
          <a:bodyPr lIns="0" tIns="0" rIns="0" bIns="0" anchor="ctr"/>
          <a:lstStyle/>
          <a:p>
            <a:pPr algn="l" eaLnBrk="1" hangingPunct="1">
              <a:spcAft>
                <a:spcPts val="800"/>
              </a:spcAft>
            </a:pPr>
            <a:r>
              <a:rPr lang="en-US" sz="2000" dirty="0">
                <a:latin typeface="Calibri" panose="020F0502020204030204" pitchFamily="34" charset="0"/>
                <a:cs typeface="Calibri" panose="020F0502020204030204" pitchFamily="34" charset="0"/>
              </a:rPr>
              <a:t>  </a:t>
            </a:r>
          </a:p>
          <a:p>
            <a:pPr algn="l" eaLnBrk="1" hangingPunct="1">
              <a:spcAft>
                <a:spcPts val="800"/>
              </a:spcAft>
            </a:pPr>
            <a:endParaRPr lang="en-US" sz="2000" dirty="0">
              <a:latin typeface="Calibri" panose="020F0502020204030204" pitchFamily="34" charset="0"/>
              <a:cs typeface="Calibri" panose="020F0502020204030204" pitchFamily="34" charset="0"/>
            </a:endParaRPr>
          </a:p>
          <a:p>
            <a:pPr algn="l" eaLnBrk="1" hangingPunct="1">
              <a:spcAft>
                <a:spcPts val="800"/>
              </a:spcAft>
            </a:pPr>
            <a:endParaRPr lang="en-US" sz="2000" dirty="0">
              <a:latin typeface="Calibri" panose="020F0502020204030204" pitchFamily="34" charset="0"/>
              <a:cs typeface="Calibri" panose="020F0502020204030204" pitchFamily="34" charset="0"/>
            </a:endParaRPr>
          </a:p>
          <a:p>
            <a:pPr algn="l" eaLnBrk="1" hangingPunct="1">
              <a:spcAft>
                <a:spcPts val="800"/>
              </a:spcAft>
            </a:pPr>
            <a:endParaRPr lang="en-US" sz="2000" dirty="0">
              <a:latin typeface="Calibri" panose="020F0502020204030204" pitchFamily="34" charset="0"/>
              <a:cs typeface="Calibri" panose="020F0502020204030204" pitchFamily="34" charset="0"/>
            </a:endParaRPr>
          </a:p>
        </p:txBody>
      </p:sp>
      <p:pic>
        <p:nvPicPr>
          <p:cNvPr id="4" name="Picture 3" descr="A person smiling for the camera&#10;&#10;Description automatically generated with medium confidence">
            <a:extLst>
              <a:ext uri="{FF2B5EF4-FFF2-40B4-BE49-F238E27FC236}">
                <a16:creationId xmlns:a16="http://schemas.microsoft.com/office/drawing/2014/main" id="{2EFD49C5-0D4B-4541-A04D-A338A41C71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5168" y="2937453"/>
            <a:ext cx="2092557" cy="1842251"/>
          </a:xfrm>
          <a:prstGeom prst="rect">
            <a:avLst/>
          </a:prstGeom>
        </p:spPr>
      </p:pic>
      <p:sp>
        <p:nvSpPr>
          <p:cNvPr id="11" name="TextBox 10">
            <a:extLst>
              <a:ext uri="{FF2B5EF4-FFF2-40B4-BE49-F238E27FC236}">
                <a16:creationId xmlns:a16="http://schemas.microsoft.com/office/drawing/2014/main" id="{F6C2E79C-16EA-4A50-A1D9-5A474684E2EB}"/>
              </a:ext>
            </a:extLst>
          </p:cNvPr>
          <p:cNvSpPr txBox="1"/>
          <p:nvPr/>
        </p:nvSpPr>
        <p:spPr>
          <a:xfrm>
            <a:off x="990600" y="1117667"/>
            <a:ext cx="8153400" cy="1774845"/>
          </a:xfrm>
          <a:prstGeom prst="rect">
            <a:avLst/>
          </a:prstGeom>
          <a:noFill/>
        </p:spPr>
        <p:txBody>
          <a:bodyPr wrap="square">
            <a:spAutoFit/>
          </a:bodyPr>
          <a:lstStyle/>
          <a:p>
            <a:pPr algn="l" eaLnBrk="1" hangingPunct="1">
              <a:spcAft>
                <a:spcPts val="800"/>
              </a:spcAft>
            </a:pPr>
            <a:r>
              <a:rPr lang="en-US" sz="2400" dirty="0">
                <a:latin typeface="Calibri" panose="020F0502020204030204" pitchFamily="34" charset="0"/>
                <a:cs typeface="Calibri" panose="020F0502020204030204" pitchFamily="34" charset="0"/>
              </a:rPr>
              <a:t>OP approved new management model for GSFC which provides for 2 Deputy Positions supporting Procurement Officer</a:t>
            </a:r>
          </a:p>
          <a:p>
            <a:pPr algn="l" eaLnBrk="1" hangingPunct="1">
              <a:spcAft>
                <a:spcPts val="800"/>
              </a:spcAft>
            </a:pPr>
            <a:r>
              <a:rPr lang="en-US" sz="2400" dirty="0">
                <a:latin typeface="Calibri" panose="020F0502020204030204" pitchFamily="34" charset="0"/>
                <a:cs typeface="Calibri" panose="020F0502020204030204" pitchFamily="34" charset="0"/>
              </a:rPr>
              <a:t>	- Deputy PO for Acquisition</a:t>
            </a:r>
          </a:p>
          <a:p>
            <a:pPr algn="l" eaLnBrk="1" hangingPunct="1">
              <a:spcAft>
                <a:spcPts val="800"/>
              </a:spcAft>
            </a:pPr>
            <a:r>
              <a:rPr lang="en-US" sz="2400" dirty="0">
                <a:latin typeface="Calibri" panose="020F0502020204030204" pitchFamily="34" charset="0"/>
                <a:cs typeface="Calibri" panose="020F0502020204030204" pitchFamily="34" charset="0"/>
              </a:rPr>
              <a:t>	- Deputy PO for Policy</a:t>
            </a:r>
          </a:p>
        </p:txBody>
      </p:sp>
    </p:spTree>
    <p:extLst>
      <p:ext uri="{BB962C8B-B14F-4D97-AF65-F5344CB8AC3E}">
        <p14:creationId xmlns:p14="http://schemas.microsoft.com/office/powerpoint/2010/main" val="55432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65959C18-BC3E-43BD-9D6E-B9510D36BFA7}"/>
              </a:ext>
            </a:extLst>
          </p:cNvPr>
          <p:cNvSpPr>
            <a:spLocks noChangeArrowheads="1"/>
          </p:cNvSpPr>
          <p:nvPr/>
        </p:nvSpPr>
        <p:spPr bwMode="auto">
          <a:xfrm>
            <a:off x="161829" y="197503"/>
            <a:ext cx="8982171" cy="932481"/>
          </a:xfrm>
          <a:prstGeom prst="rect">
            <a:avLst/>
          </a:prstGeom>
          <a:noFill/>
          <a:ln w="9525">
            <a:noFill/>
            <a:miter lim="800000"/>
            <a:headEnd/>
            <a:tailEnd/>
          </a:ln>
        </p:spPr>
        <p:txBody>
          <a:bodyPr lIns="0" tIns="0" rIns="0" bIns="0" anchor="ctr"/>
          <a:lstStyle/>
          <a:p>
            <a:pPr marL="0" marR="0" lvl="0" indent="0" algn="ctr" defTabSz="914400" rtl="0" eaLnBrk="1" fontAlgn="base" latinLnBrk="0" hangingPunct="1">
              <a:lnSpc>
                <a:spcPct val="100000"/>
              </a:lnSpc>
              <a:spcBef>
                <a:spcPct val="0"/>
              </a:spcBef>
              <a:spcAft>
                <a:spcPts val="1800"/>
              </a:spcAft>
              <a:buClrTx/>
              <a:buSzTx/>
              <a:buFontTx/>
              <a:buNone/>
              <a:tabLst/>
              <a:defRPr/>
            </a:pPr>
            <a:r>
              <a:rPr lang="en-US" sz="4000" b="1" cap="all" normalizeH="1" dirty="0">
                <a:solidFill>
                  <a:srgbClr val="663300"/>
                </a:solidFill>
                <a:latin typeface="Calibri" panose="020F0502020204030204" pitchFamily="34" charset="0"/>
                <a:cs typeface="Calibri" panose="020F0502020204030204" pitchFamily="34" charset="0"/>
              </a:rPr>
              <a:t>Welcome New Code 170 members</a:t>
            </a:r>
          </a:p>
        </p:txBody>
      </p:sp>
      <p:sp>
        <p:nvSpPr>
          <p:cNvPr id="40" name="Rectangle 5">
            <a:extLst>
              <a:ext uri="{FF2B5EF4-FFF2-40B4-BE49-F238E27FC236}">
                <a16:creationId xmlns:a16="http://schemas.microsoft.com/office/drawing/2014/main" id="{FA2823CE-F6C9-49D8-BDA1-F48929086AD1}"/>
              </a:ext>
            </a:extLst>
          </p:cNvPr>
          <p:cNvSpPr>
            <a:spLocks noChangeArrowheads="1"/>
          </p:cNvSpPr>
          <p:nvPr/>
        </p:nvSpPr>
        <p:spPr bwMode="auto">
          <a:xfrm>
            <a:off x="1161288" y="1031552"/>
            <a:ext cx="7601712" cy="1291312"/>
          </a:xfrm>
          <a:prstGeom prst="rect">
            <a:avLst/>
          </a:prstGeom>
          <a:noFill/>
          <a:ln w="9525">
            <a:noFill/>
            <a:miter lim="800000"/>
            <a:headEnd/>
            <a:tailEnd/>
          </a:ln>
        </p:spPr>
        <p:txBody>
          <a:bodyPr lIns="0" tIns="0" rIns="0" bIns="0" anchor="ctr"/>
          <a:lstStyle/>
          <a:p>
            <a:pPr algn="ctr" eaLnBrk="1" hangingPunct="1">
              <a:spcAft>
                <a:spcPts val="800"/>
              </a:spcAft>
            </a:pPr>
            <a:r>
              <a:rPr lang="en-US" sz="2000" dirty="0">
                <a:latin typeface="Calibri" panose="020F0502020204030204" pitchFamily="34" charset="0"/>
                <a:cs typeface="Calibri" panose="020F0502020204030204" pitchFamily="34" charset="0"/>
              </a:rPr>
              <a:t>19  New Employees have joined GSFC since October 2021 </a:t>
            </a:r>
          </a:p>
          <a:p>
            <a:pPr algn="ctr" eaLnBrk="1" hangingPunct="1">
              <a:spcAft>
                <a:spcPts val="800"/>
              </a:spcAft>
            </a:pPr>
            <a:r>
              <a:rPr lang="en-US" sz="2000" dirty="0">
                <a:latin typeface="Calibri" panose="020F0502020204030204" pitchFamily="34" charset="0"/>
                <a:cs typeface="Calibri" panose="020F0502020204030204" pitchFamily="34" charset="0"/>
              </a:rPr>
              <a:t>and now support our organization</a:t>
            </a:r>
          </a:p>
        </p:txBody>
      </p:sp>
      <p:sp>
        <p:nvSpPr>
          <p:cNvPr id="41" name="Rectangle 5">
            <a:extLst>
              <a:ext uri="{FF2B5EF4-FFF2-40B4-BE49-F238E27FC236}">
                <a16:creationId xmlns:a16="http://schemas.microsoft.com/office/drawing/2014/main" id="{8E7F77CA-9717-4364-A3DC-6A60EBE8B6DD}"/>
              </a:ext>
            </a:extLst>
          </p:cNvPr>
          <p:cNvSpPr>
            <a:spLocks noChangeArrowheads="1"/>
          </p:cNvSpPr>
          <p:nvPr/>
        </p:nvSpPr>
        <p:spPr bwMode="auto">
          <a:xfrm>
            <a:off x="2318970" y="2439203"/>
            <a:ext cx="2708970" cy="353904"/>
          </a:xfrm>
          <a:prstGeom prst="rect">
            <a:avLst/>
          </a:prstGeom>
          <a:noFill/>
          <a:ln w="9525">
            <a:noFill/>
            <a:miter lim="800000"/>
            <a:headEnd/>
            <a:tailEnd/>
          </a:ln>
        </p:spPr>
        <p:txBody>
          <a:bodyPr lIns="0" tIns="0" rIns="0" bIns="0" anchor="ctr"/>
          <a:lstStyle/>
          <a:p>
            <a:pPr algn="l" eaLnBrk="1" hangingPunct="1">
              <a:spcAft>
                <a:spcPts val="800"/>
              </a:spcAft>
            </a:pPr>
            <a:r>
              <a:rPr lang="en-US" sz="1600" dirty="0">
                <a:latin typeface="Calibri" panose="020F0502020204030204" pitchFamily="34" charset="0"/>
                <a:cs typeface="Calibri" panose="020F0502020204030204" pitchFamily="34" charset="0"/>
              </a:rPr>
              <a:t>Daniel Breedlove – Code 173</a:t>
            </a:r>
          </a:p>
        </p:txBody>
      </p:sp>
      <p:sp>
        <p:nvSpPr>
          <p:cNvPr id="42" name="Rectangle 5">
            <a:extLst>
              <a:ext uri="{FF2B5EF4-FFF2-40B4-BE49-F238E27FC236}">
                <a16:creationId xmlns:a16="http://schemas.microsoft.com/office/drawing/2014/main" id="{4A20F4FB-5767-4315-99B2-31C71D2530E0}"/>
              </a:ext>
            </a:extLst>
          </p:cNvPr>
          <p:cNvSpPr>
            <a:spLocks noChangeArrowheads="1"/>
          </p:cNvSpPr>
          <p:nvPr/>
        </p:nvSpPr>
        <p:spPr bwMode="auto">
          <a:xfrm>
            <a:off x="2318970" y="2858785"/>
            <a:ext cx="2657874" cy="321067"/>
          </a:xfrm>
          <a:prstGeom prst="rect">
            <a:avLst/>
          </a:prstGeom>
          <a:noFill/>
          <a:ln w="9525">
            <a:noFill/>
            <a:miter lim="800000"/>
            <a:headEnd/>
            <a:tailEnd/>
          </a:ln>
        </p:spPr>
        <p:txBody>
          <a:bodyPr lIns="0" tIns="0" rIns="0" bIns="0" anchor="ctr"/>
          <a:lstStyle/>
          <a:p>
            <a:pPr algn="l" eaLnBrk="1" hangingPunct="1">
              <a:spcAft>
                <a:spcPts val="800"/>
              </a:spcAft>
            </a:pPr>
            <a:r>
              <a:rPr lang="es-ES" sz="1600" dirty="0">
                <a:latin typeface="Calibri" panose="020F0502020204030204" pitchFamily="34" charset="0"/>
                <a:cs typeface="Calibri" panose="020F0502020204030204" pitchFamily="34" charset="0"/>
              </a:rPr>
              <a:t>Chanda Cannon – </a:t>
            </a:r>
            <a:r>
              <a:rPr lang="es-ES" sz="1600" dirty="0" err="1">
                <a:latin typeface="Calibri" panose="020F0502020204030204" pitchFamily="34" charset="0"/>
                <a:cs typeface="Calibri" panose="020F0502020204030204" pitchFamily="34" charset="0"/>
              </a:rPr>
              <a:t>Code</a:t>
            </a:r>
            <a:r>
              <a:rPr lang="es-ES" sz="1600" dirty="0">
                <a:latin typeface="Calibri" panose="020F0502020204030204" pitchFamily="34" charset="0"/>
                <a:cs typeface="Calibri" panose="020F0502020204030204" pitchFamily="34" charset="0"/>
              </a:rPr>
              <a:t> 173</a:t>
            </a:r>
          </a:p>
        </p:txBody>
      </p:sp>
      <p:sp>
        <p:nvSpPr>
          <p:cNvPr id="43" name="Rectangle 5">
            <a:extLst>
              <a:ext uri="{FF2B5EF4-FFF2-40B4-BE49-F238E27FC236}">
                <a16:creationId xmlns:a16="http://schemas.microsoft.com/office/drawing/2014/main" id="{00495E35-A828-46A9-BEB7-5B64D1F2B69F}"/>
              </a:ext>
            </a:extLst>
          </p:cNvPr>
          <p:cNvSpPr>
            <a:spLocks noChangeArrowheads="1"/>
          </p:cNvSpPr>
          <p:nvPr/>
        </p:nvSpPr>
        <p:spPr bwMode="auto">
          <a:xfrm>
            <a:off x="2318970" y="3257171"/>
            <a:ext cx="2657874" cy="312996"/>
          </a:xfrm>
          <a:prstGeom prst="rect">
            <a:avLst/>
          </a:prstGeom>
          <a:noFill/>
          <a:ln w="9525">
            <a:noFill/>
            <a:miter lim="800000"/>
            <a:headEnd/>
            <a:tailEnd/>
          </a:ln>
        </p:spPr>
        <p:txBody>
          <a:bodyPr lIns="0" tIns="0" rIns="0" bIns="0" anchor="ctr"/>
          <a:lstStyle/>
          <a:p>
            <a:pPr algn="l" eaLnBrk="1" hangingPunct="1">
              <a:spcAft>
                <a:spcPts val="800"/>
              </a:spcAft>
            </a:pPr>
            <a:r>
              <a:rPr lang="en-US" sz="1600" dirty="0">
                <a:latin typeface="Calibri" panose="020F0502020204030204" pitchFamily="34" charset="0"/>
                <a:cs typeface="Calibri" panose="020F0502020204030204" pitchFamily="34" charset="0"/>
              </a:rPr>
              <a:t>Andrew Fiedler – Code 173</a:t>
            </a:r>
          </a:p>
        </p:txBody>
      </p:sp>
      <p:sp>
        <p:nvSpPr>
          <p:cNvPr id="44" name="Rectangle 5">
            <a:extLst>
              <a:ext uri="{FF2B5EF4-FFF2-40B4-BE49-F238E27FC236}">
                <a16:creationId xmlns:a16="http://schemas.microsoft.com/office/drawing/2014/main" id="{1EDA18F3-A8FF-49BE-8825-0C252170892C}"/>
              </a:ext>
            </a:extLst>
          </p:cNvPr>
          <p:cNvSpPr>
            <a:spLocks noChangeArrowheads="1"/>
          </p:cNvSpPr>
          <p:nvPr/>
        </p:nvSpPr>
        <p:spPr bwMode="auto">
          <a:xfrm>
            <a:off x="2318970" y="3647486"/>
            <a:ext cx="2708970" cy="353904"/>
          </a:xfrm>
          <a:prstGeom prst="rect">
            <a:avLst/>
          </a:prstGeom>
          <a:noFill/>
          <a:ln w="9525">
            <a:noFill/>
            <a:miter lim="800000"/>
            <a:headEnd/>
            <a:tailEnd/>
          </a:ln>
        </p:spPr>
        <p:txBody>
          <a:bodyPr lIns="0" tIns="0" rIns="0" bIns="0" anchor="ctr"/>
          <a:lstStyle/>
          <a:p>
            <a:pPr algn="l" eaLnBrk="1" hangingPunct="1">
              <a:spcAft>
                <a:spcPts val="800"/>
              </a:spcAft>
            </a:pPr>
            <a:r>
              <a:rPr lang="en-US" sz="1600" dirty="0">
                <a:latin typeface="Calibri" panose="020F0502020204030204" pitchFamily="34" charset="0"/>
                <a:cs typeface="Calibri" panose="020F0502020204030204" pitchFamily="34" charset="0"/>
              </a:rPr>
              <a:t>Christopher King – Code 177</a:t>
            </a:r>
          </a:p>
        </p:txBody>
      </p:sp>
      <p:sp>
        <p:nvSpPr>
          <p:cNvPr id="45" name="Rectangle 5">
            <a:extLst>
              <a:ext uri="{FF2B5EF4-FFF2-40B4-BE49-F238E27FC236}">
                <a16:creationId xmlns:a16="http://schemas.microsoft.com/office/drawing/2014/main" id="{8392BC11-9345-4661-A57A-AEF919A574F6}"/>
              </a:ext>
            </a:extLst>
          </p:cNvPr>
          <p:cNvSpPr>
            <a:spLocks noChangeArrowheads="1"/>
          </p:cNvSpPr>
          <p:nvPr/>
        </p:nvSpPr>
        <p:spPr bwMode="auto">
          <a:xfrm>
            <a:off x="2318970" y="4078709"/>
            <a:ext cx="2657874" cy="321067"/>
          </a:xfrm>
          <a:prstGeom prst="rect">
            <a:avLst/>
          </a:prstGeom>
          <a:noFill/>
          <a:ln w="9525">
            <a:noFill/>
            <a:miter lim="800000"/>
            <a:headEnd/>
            <a:tailEnd/>
          </a:ln>
        </p:spPr>
        <p:txBody>
          <a:bodyPr lIns="0" tIns="0" rIns="0" bIns="0" anchor="ctr"/>
          <a:lstStyle/>
          <a:p>
            <a:pPr algn="l" eaLnBrk="1" hangingPunct="1">
              <a:spcAft>
                <a:spcPts val="800"/>
              </a:spcAft>
            </a:pPr>
            <a:r>
              <a:rPr lang="en-US" sz="1600" dirty="0">
                <a:latin typeface="Calibri" panose="020F0502020204030204" pitchFamily="34" charset="0"/>
                <a:cs typeface="Calibri" panose="020F0502020204030204" pitchFamily="34" charset="0"/>
              </a:rPr>
              <a:t>Jeffrey Kirk – Code 178</a:t>
            </a:r>
          </a:p>
        </p:txBody>
      </p:sp>
      <p:sp>
        <p:nvSpPr>
          <p:cNvPr id="46" name="Rectangle 5">
            <a:extLst>
              <a:ext uri="{FF2B5EF4-FFF2-40B4-BE49-F238E27FC236}">
                <a16:creationId xmlns:a16="http://schemas.microsoft.com/office/drawing/2014/main" id="{89ECFF6A-2274-42D6-A6F5-574C2543155E}"/>
              </a:ext>
            </a:extLst>
          </p:cNvPr>
          <p:cNvSpPr>
            <a:spLocks noChangeArrowheads="1"/>
          </p:cNvSpPr>
          <p:nvPr/>
        </p:nvSpPr>
        <p:spPr bwMode="auto">
          <a:xfrm>
            <a:off x="2318970" y="4514297"/>
            <a:ext cx="2742790" cy="312996"/>
          </a:xfrm>
          <a:prstGeom prst="rect">
            <a:avLst/>
          </a:prstGeom>
          <a:noFill/>
          <a:ln w="9525">
            <a:noFill/>
            <a:miter lim="800000"/>
            <a:headEnd/>
            <a:tailEnd/>
          </a:ln>
        </p:spPr>
        <p:txBody>
          <a:bodyPr lIns="0" tIns="0" rIns="0" bIns="0" anchor="ctr"/>
          <a:lstStyle/>
          <a:p>
            <a:pPr algn="l" eaLnBrk="1" hangingPunct="1">
              <a:spcAft>
                <a:spcPts val="800"/>
              </a:spcAft>
            </a:pPr>
            <a:r>
              <a:rPr lang="en-US" sz="1600" dirty="0" err="1">
                <a:latin typeface="Calibri" panose="020F0502020204030204" pitchFamily="34" charset="0"/>
                <a:cs typeface="Calibri" panose="020F0502020204030204" pitchFamily="34" charset="0"/>
              </a:rPr>
              <a:t>Gion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Lalican</a:t>
            </a:r>
            <a:r>
              <a:rPr lang="en-US" sz="1600" dirty="0">
                <a:latin typeface="Calibri" panose="020F0502020204030204" pitchFamily="34" charset="0"/>
                <a:cs typeface="Calibri" panose="020F0502020204030204" pitchFamily="34" charset="0"/>
              </a:rPr>
              <a:t> – Code 176</a:t>
            </a:r>
          </a:p>
        </p:txBody>
      </p:sp>
      <p:sp>
        <p:nvSpPr>
          <p:cNvPr id="47" name="Rectangle 5">
            <a:extLst>
              <a:ext uri="{FF2B5EF4-FFF2-40B4-BE49-F238E27FC236}">
                <a16:creationId xmlns:a16="http://schemas.microsoft.com/office/drawing/2014/main" id="{F4E442BF-8D87-4D68-8907-AC25885A936C}"/>
              </a:ext>
            </a:extLst>
          </p:cNvPr>
          <p:cNvSpPr>
            <a:spLocks noChangeArrowheads="1"/>
          </p:cNvSpPr>
          <p:nvPr/>
        </p:nvSpPr>
        <p:spPr bwMode="auto">
          <a:xfrm>
            <a:off x="2318970" y="4895186"/>
            <a:ext cx="2708970" cy="353904"/>
          </a:xfrm>
          <a:prstGeom prst="rect">
            <a:avLst/>
          </a:prstGeom>
          <a:noFill/>
          <a:ln w="9525">
            <a:noFill/>
            <a:miter lim="800000"/>
            <a:headEnd/>
            <a:tailEnd/>
          </a:ln>
        </p:spPr>
        <p:txBody>
          <a:bodyPr lIns="0" tIns="0" rIns="0" bIns="0" anchor="ctr"/>
          <a:lstStyle/>
          <a:p>
            <a:pPr algn="l" eaLnBrk="1" hangingPunct="1">
              <a:spcAft>
                <a:spcPts val="800"/>
              </a:spcAft>
            </a:pPr>
            <a:r>
              <a:rPr lang="en-US" sz="1600" dirty="0">
                <a:latin typeface="Calibri" panose="020F0502020204030204" pitchFamily="34" charset="0"/>
                <a:cs typeface="Calibri" panose="020F0502020204030204" pitchFamily="34" charset="0"/>
              </a:rPr>
              <a:t>Miranda Meyer – Code 176</a:t>
            </a:r>
          </a:p>
        </p:txBody>
      </p:sp>
      <p:sp>
        <p:nvSpPr>
          <p:cNvPr id="48" name="Rectangle 5">
            <a:extLst>
              <a:ext uri="{FF2B5EF4-FFF2-40B4-BE49-F238E27FC236}">
                <a16:creationId xmlns:a16="http://schemas.microsoft.com/office/drawing/2014/main" id="{CD839479-68A8-4099-A85E-C7D402FEDE3D}"/>
              </a:ext>
            </a:extLst>
          </p:cNvPr>
          <p:cNvSpPr>
            <a:spLocks noChangeArrowheads="1"/>
          </p:cNvSpPr>
          <p:nvPr/>
        </p:nvSpPr>
        <p:spPr bwMode="auto">
          <a:xfrm>
            <a:off x="2318970" y="5326409"/>
            <a:ext cx="2657874" cy="321067"/>
          </a:xfrm>
          <a:prstGeom prst="rect">
            <a:avLst/>
          </a:prstGeom>
          <a:noFill/>
          <a:ln w="9525">
            <a:noFill/>
            <a:miter lim="800000"/>
            <a:headEnd/>
            <a:tailEnd/>
          </a:ln>
        </p:spPr>
        <p:txBody>
          <a:bodyPr lIns="0" tIns="0" rIns="0" bIns="0" anchor="ctr"/>
          <a:lstStyle/>
          <a:p>
            <a:pPr algn="l" eaLnBrk="1" hangingPunct="1">
              <a:spcAft>
                <a:spcPts val="800"/>
              </a:spcAft>
            </a:pPr>
            <a:r>
              <a:rPr lang="en-US" sz="1600" dirty="0">
                <a:latin typeface="Calibri" panose="020F0502020204030204" pitchFamily="34" charset="0"/>
                <a:cs typeface="Calibri" panose="020F0502020204030204" pitchFamily="34" charset="0"/>
              </a:rPr>
              <a:t>Sara Nipwoda – Code 174  </a:t>
            </a:r>
          </a:p>
        </p:txBody>
      </p:sp>
      <p:sp>
        <p:nvSpPr>
          <p:cNvPr id="49" name="Rectangle 5">
            <a:extLst>
              <a:ext uri="{FF2B5EF4-FFF2-40B4-BE49-F238E27FC236}">
                <a16:creationId xmlns:a16="http://schemas.microsoft.com/office/drawing/2014/main" id="{8FCAE25A-8EBF-4FFD-9EB5-0EC34670AD59}"/>
              </a:ext>
            </a:extLst>
          </p:cNvPr>
          <p:cNvSpPr>
            <a:spLocks noChangeArrowheads="1"/>
          </p:cNvSpPr>
          <p:nvPr/>
        </p:nvSpPr>
        <p:spPr bwMode="auto">
          <a:xfrm>
            <a:off x="2309677" y="5744500"/>
            <a:ext cx="2657874" cy="312996"/>
          </a:xfrm>
          <a:prstGeom prst="rect">
            <a:avLst/>
          </a:prstGeom>
          <a:noFill/>
          <a:ln w="9525">
            <a:noFill/>
            <a:miter lim="800000"/>
            <a:headEnd/>
            <a:tailEnd/>
          </a:ln>
        </p:spPr>
        <p:txBody>
          <a:bodyPr lIns="0" tIns="0" rIns="0" bIns="0" anchor="ctr"/>
          <a:lstStyle/>
          <a:p>
            <a:pPr algn="l" eaLnBrk="1" hangingPunct="1">
              <a:spcAft>
                <a:spcPts val="800"/>
              </a:spcAft>
            </a:pPr>
            <a:endParaRPr lang="en-US" sz="1600" dirty="0">
              <a:latin typeface="Calibri" panose="020F0502020204030204" pitchFamily="34" charset="0"/>
              <a:cs typeface="Calibri" panose="020F0502020204030204" pitchFamily="34" charset="0"/>
            </a:endParaRPr>
          </a:p>
        </p:txBody>
      </p:sp>
      <p:sp>
        <p:nvSpPr>
          <p:cNvPr id="50" name="Rectangle 5">
            <a:extLst>
              <a:ext uri="{FF2B5EF4-FFF2-40B4-BE49-F238E27FC236}">
                <a16:creationId xmlns:a16="http://schemas.microsoft.com/office/drawing/2014/main" id="{79C6ABE6-21CA-45A6-91E6-0A246C9CFA1F}"/>
              </a:ext>
            </a:extLst>
          </p:cNvPr>
          <p:cNvSpPr>
            <a:spLocks noChangeArrowheads="1"/>
          </p:cNvSpPr>
          <p:nvPr/>
        </p:nvSpPr>
        <p:spPr bwMode="auto">
          <a:xfrm>
            <a:off x="5464506" y="2443713"/>
            <a:ext cx="2708970" cy="353904"/>
          </a:xfrm>
          <a:prstGeom prst="rect">
            <a:avLst/>
          </a:prstGeom>
          <a:noFill/>
          <a:ln w="9525">
            <a:noFill/>
            <a:miter lim="800000"/>
            <a:headEnd/>
            <a:tailEnd/>
          </a:ln>
        </p:spPr>
        <p:txBody>
          <a:bodyPr lIns="0" tIns="0" rIns="0" bIns="0" anchor="ctr"/>
          <a:lstStyle/>
          <a:p>
            <a:pPr algn="l" eaLnBrk="1" hangingPunct="1">
              <a:spcAft>
                <a:spcPts val="800"/>
              </a:spcAft>
            </a:pPr>
            <a:r>
              <a:rPr lang="en-US" sz="1600" dirty="0">
                <a:latin typeface="Calibri" panose="020F0502020204030204" pitchFamily="34" charset="0"/>
                <a:cs typeface="Calibri" panose="020F0502020204030204" pitchFamily="34" charset="0"/>
              </a:rPr>
              <a:t>Raven Maxim – Code 176</a:t>
            </a:r>
          </a:p>
        </p:txBody>
      </p:sp>
      <p:sp>
        <p:nvSpPr>
          <p:cNvPr id="51" name="Rectangle 5">
            <a:extLst>
              <a:ext uri="{FF2B5EF4-FFF2-40B4-BE49-F238E27FC236}">
                <a16:creationId xmlns:a16="http://schemas.microsoft.com/office/drawing/2014/main" id="{C8BEF6FE-1836-4A3E-A0B9-8FC30283BC11}"/>
              </a:ext>
            </a:extLst>
          </p:cNvPr>
          <p:cNvSpPr>
            <a:spLocks noChangeArrowheads="1"/>
          </p:cNvSpPr>
          <p:nvPr/>
        </p:nvSpPr>
        <p:spPr bwMode="auto">
          <a:xfrm>
            <a:off x="5468390" y="2855193"/>
            <a:ext cx="2657874" cy="321067"/>
          </a:xfrm>
          <a:prstGeom prst="rect">
            <a:avLst/>
          </a:prstGeom>
          <a:noFill/>
          <a:ln w="9525">
            <a:noFill/>
            <a:miter lim="800000"/>
            <a:headEnd/>
            <a:tailEnd/>
          </a:ln>
        </p:spPr>
        <p:txBody>
          <a:bodyPr lIns="0" tIns="0" rIns="0" bIns="0" anchor="ctr"/>
          <a:lstStyle/>
          <a:p>
            <a:pPr algn="l" eaLnBrk="1" hangingPunct="1">
              <a:spcAft>
                <a:spcPts val="800"/>
              </a:spcAft>
            </a:pPr>
            <a:r>
              <a:rPr lang="en-US" sz="1600" dirty="0">
                <a:latin typeface="Calibri" panose="020F0502020204030204" pitchFamily="34" charset="0"/>
                <a:cs typeface="Calibri" panose="020F0502020204030204" pitchFamily="34" charset="0"/>
              </a:rPr>
              <a:t>R</a:t>
            </a:r>
            <a:r>
              <a:rPr lang="en-US" sz="1600" b="1" dirty="0">
                <a:latin typeface="Calibri" panose="020F0502020204030204" pitchFamily="34" charset="0"/>
                <a:cs typeface="Calibri" panose="020F0502020204030204" pitchFamily="34" charset="0"/>
              </a:rPr>
              <a:t>a</a:t>
            </a:r>
            <a:r>
              <a:rPr lang="en-US" sz="1600" dirty="0">
                <a:latin typeface="Calibri" panose="020F0502020204030204" pitchFamily="34" charset="0"/>
                <a:cs typeface="Calibri" panose="020F0502020204030204" pitchFamily="34" charset="0"/>
              </a:rPr>
              <a:t>vi </a:t>
            </a:r>
            <a:r>
              <a:rPr lang="en-US" sz="1600" dirty="0" err="1">
                <a:latin typeface="Calibri" panose="020F0502020204030204" pitchFamily="34" charset="0"/>
                <a:cs typeface="Calibri" panose="020F0502020204030204" pitchFamily="34" charset="0"/>
              </a:rPr>
              <a:t>Palaniandy</a:t>
            </a:r>
            <a:r>
              <a:rPr lang="en-US" sz="1600" dirty="0">
                <a:latin typeface="Calibri" panose="020F0502020204030204" pitchFamily="34" charset="0"/>
                <a:cs typeface="Calibri" panose="020F0502020204030204" pitchFamily="34" charset="0"/>
              </a:rPr>
              <a:t> – Code 178</a:t>
            </a:r>
          </a:p>
        </p:txBody>
      </p:sp>
      <p:sp>
        <p:nvSpPr>
          <p:cNvPr id="52" name="Rectangle 5">
            <a:extLst>
              <a:ext uri="{FF2B5EF4-FFF2-40B4-BE49-F238E27FC236}">
                <a16:creationId xmlns:a16="http://schemas.microsoft.com/office/drawing/2014/main" id="{0E5148CA-D2F9-4940-8B5B-9CED941E8FF5}"/>
              </a:ext>
            </a:extLst>
          </p:cNvPr>
          <p:cNvSpPr>
            <a:spLocks noChangeArrowheads="1"/>
          </p:cNvSpPr>
          <p:nvPr/>
        </p:nvSpPr>
        <p:spPr bwMode="auto">
          <a:xfrm>
            <a:off x="5468390" y="3257529"/>
            <a:ext cx="2657874" cy="312996"/>
          </a:xfrm>
          <a:prstGeom prst="rect">
            <a:avLst/>
          </a:prstGeom>
          <a:noFill/>
          <a:ln w="9525">
            <a:noFill/>
            <a:miter lim="800000"/>
            <a:headEnd/>
            <a:tailEnd/>
          </a:ln>
        </p:spPr>
        <p:txBody>
          <a:bodyPr lIns="0" tIns="0" rIns="0" bIns="0" anchor="ctr"/>
          <a:lstStyle/>
          <a:p>
            <a:pPr algn="l" eaLnBrk="1" hangingPunct="1">
              <a:spcAft>
                <a:spcPts val="800"/>
              </a:spcAft>
            </a:pPr>
            <a:r>
              <a:rPr lang="en-US" sz="1600" dirty="0">
                <a:latin typeface="Calibri" panose="020F0502020204030204" pitchFamily="34" charset="0"/>
                <a:cs typeface="Calibri" panose="020F0502020204030204" pitchFamily="34" charset="0"/>
              </a:rPr>
              <a:t>Susan Beury – Code 170 </a:t>
            </a:r>
          </a:p>
        </p:txBody>
      </p:sp>
      <p:sp>
        <p:nvSpPr>
          <p:cNvPr id="53" name="Rectangle 5">
            <a:extLst>
              <a:ext uri="{FF2B5EF4-FFF2-40B4-BE49-F238E27FC236}">
                <a16:creationId xmlns:a16="http://schemas.microsoft.com/office/drawing/2014/main" id="{811F66AD-F88A-4060-B951-6E2E86E612FB}"/>
              </a:ext>
            </a:extLst>
          </p:cNvPr>
          <p:cNvSpPr>
            <a:spLocks noChangeArrowheads="1"/>
          </p:cNvSpPr>
          <p:nvPr/>
        </p:nvSpPr>
        <p:spPr bwMode="auto">
          <a:xfrm>
            <a:off x="5468390" y="3650721"/>
            <a:ext cx="2708970" cy="353904"/>
          </a:xfrm>
          <a:prstGeom prst="rect">
            <a:avLst/>
          </a:prstGeom>
          <a:noFill/>
          <a:ln w="9525">
            <a:noFill/>
            <a:miter lim="800000"/>
            <a:headEnd/>
            <a:tailEnd/>
          </a:ln>
        </p:spPr>
        <p:txBody>
          <a:bodyPr lIns="0" tIns="0" rIns="0" bIns="0" anchor="ctr"/>
          <a:lstStyle/>
          <a:p>
            <a:pPr algn="l" eaLnBrk="1" hangingPunct="1">
              <a:spcAft>
                <a:spcPts val="800"/>
              </a:spcAft>
            </a:pPr>
            <a:r>
              <a:rPr lang="en-US" sz="1600" dirty="0">
                <a:latin typeface="Calibri" panose="020F0502020204030204" pitchFamily="34" charset="0"/>
                <a:cs typeface="Calibri" panose="020F0502020204030204" pitchFamily="34" charset="0"/>
              </a:rPr>
              <a:t>Jacob Perez – Code 175 </a:t>
            </a:r>
          </a:p>
        </p:txBody>
      </p:sp>
      <p:sp>
        <p:nvSpPr>
          <p:cNvPr id="54" name="Rectangle 5">
            <a:extLst>
              <a:ext uri="{FF2B5EF4-FFF2-40B4-BE49-F238E27FC236}">
                <a16:creationId xmlns:a16="http://schemas.microsoft.com/office/drawing/2014/main" id="{38589077-CCB9-4031-9C64-E34D06B0096B}"/>
              </a:ext>
            </a:extLst>
          </p:cNvPr>
          <p:cNvSpPr>
            <a:spLocks noChangeArrowheads="1"/>
          </p:cNvSpPr>
          <p:nvPr/>
        </p:nvSpPr>
        <p:spPr bwMode="auto">
          <a:xfrm>
            <a:off x="5468390" y="4111549"/>
            <a:ext cx="2657874" cy="321067"/>
          </a:xfrm>
          <a:prstGeom prst="rect">
            <a:avLst/>
          </a:prstGeom>
          <a:noFill/>
          <a:ln w="9525">
            <a:noFill/>
            <a:miter lim="800000"/>
            <a:headEnd/>
            <a:tailEnd/>
          </a:ln>
        </p:spPr>
        <p:txBody>
          <a:bodyPr lIns="0" tIns="0" rIns="0" bIns="0" anchor="ctr"/>
          <a:lstStyle/>
          <a:p>
            <a:pPr algn="l" eaLnBrk="1" hangingPunct="1">
              <a:spcAft>
                <a:spcPts val="800"/>
              </a:spcAft>
            </a:pPr>
            <a:endParaRPr lang="en-US" sz="1600" dirty="0">
              <a:latin typeface="Calibri" panose="020F0502020204030204" pitchFamily="34" charset="0"/>
              <a:cs typeface="Calibri" panose="020F0502020204030204" pitchFamily="34" charset="0"/>
            </a:endParaRPr>
          </a:p>
        </p:txBody>
      </p:sp>
      <p:sp>
        <p:nvSpPr>
          <p:cNvPr id="55" name="Rectangle 5">
            <a:extLst>
              <a:ext uri="{FF2B5EF4-FFF2-40B4-BE49-F238E27FC236}">
                <a16:creationId xmlns:a16="http://schemas.microsoft.com/office/drawing/2014/main" id="{7A8CD521-041E-43A1-A956-3756425A4DDD}"/>
              </a:ext>
            </a:extLst>
          </p:cNvPr>
          <p:cNvSpPr>
            <a:spLocks noChangeArrowheads="1"/>
          </p:cNvSpPr>
          <p:nvPr/>
        </p:nvSpPr>
        <p:spPr bwMode="auto">
          <a:xfrm>
            <a:off x="5464506" y="4514871"/>
            <a:ext cx="2548982" cy="312996"/>
          </a:xfrm>
          <a:prstGeom prst="rect">
            <a:avLst/>
          </a:prstGeom>
          <a:noFill/>
          <a:ln w="9525">
            <a:noFill/>
            <a:miter lim="800000"/>
            <a:headEnd/>
            <a:tailEnd/>
          </a:ln>
        </p:spPr>
        <p:txBody>
          <a:bodyPr lIns="0" tIns="0" rIns="0" bIns="0" anchor="ctr"/>
          <a:lstStyle/>
          <a:p>
            <a:pPr eaLnBrk="1" hangingPunct="1">
              <a:spcAft>
                <a:spcPts val="800"/>
              </a:spcAft>
            </a:pPr>
            <a:r>
              <a:rPr lang="en-US" sz="1600" dirty="0">
                <a:latin typeface="Calibri" panose="020F0502020204030204" pitchFamily="34" charset="0"/>
                <a:cs typeface="Calibri" panose="020F0502020204030204" pitchFamily="34" charset="0"/>
              </a:rPr>
              <a:t>Adam </a:t>
            </a:r>
            <a:r>
              <a:rPr lang="en-US" sz="1600" dirty="0" err="1">
                <a:latin typeface="Calibri" panose="020F0502020204030204" pitchFamily="34" charset="0"/>
                <a:cs typeface="Calibri" panose="020F0502020204030204" pitchFamily="34" charset="0"/>
              </a:rPr>
              <a:t>Sponsky</a:t>
            </a:r>
            <a:r>
              <a:rPr lang="en-US" sz="1600" dirty="0">
                <a:latin typeface="Calibri" panose="020F0502020204030204" pitchFamily="34" charset="0"/>
                <a:cs typeface="Calibri" panose="020F0502020204030204" pitchFamily="34" charset="0"/>
              </a:rPr>
              <a:t> – Code 177</a:t>
            </a:r>
          </a:p>
        </p:txBody>
      </p:sp>
      <p:sp>
        <p:nvSpPr>
          <p:cNvPr id="56" name="Rectangle 5">
            <a:extLst>
              <a:ext uri="{FF2B5EF4-FFF2-40B4-BE49-F238E27FC236}">
                <a16:creationId xmlns:a16="http://schemas.microsoft.com/office/drawing/2014/main" id="{D3B7F41F-6096-4549-8D33-3B4844BBFD6A}"/>
              </a:ext>
            </a:extLst>
          </p:cNvPr>
          <p:cNvSpPr>
            <a:spLocks noChangeArrowheads="1"/>
          </p:cNvSpPr>
          <p:nvPr/>
        </p:nvSpPr>
        <p:spPr bwMode="auto">
          <a:xfrm>
            <a:off x="5464506" y="4894305"/>
            <a:ext cx="2708970" cy="353904"/>
          </a:xfrm>
          <a:prstGeom prst="rect">
            <a:avLst/>
          </a:prstGeom>
          <a:noFill/>
          <a:ln w="9525">
            <a:noFill/>
            <a:miter lim="800000"/>
            <a:headEnd/>
            <a:tailEnd/>
          </a:ln>
        </p:spPr>
        <p:txBody>
          <a:bodyPr lIns="0" tIns="0" rIns="0" bIns="0" anchor="ctr"/>
          <a:lstStyle/>
          <a:p>
            <a:pPr eaLnBrk="1" hangingPunct="1">
              <a:spcAft>
                <a:spcPts val="800"/>
              </a:spcAft>
            </a:pPr>
            <a:r>
              <a:rPr lang="es-ES" sz="1600" dirty="0">
                <a:latin typeface="Calibri" panose="020F0502020204030204" pitchFamily="34" charset="0"/>
                <a:cs typeface="Calibri" panose="020F0502020204030204" pitchFamily="34" charset="0"/>
              </a:rPr>
              <a:t>Kelly Torres  -- </a:t>
            </a:r>
            <a:r>
              <a:rPr lang="es-ES" sz="1600" dirty="0" err="1">
                <a:latin typeface="Calibri" panose="020F0502020204030204" pitchFamily="34" charset="0"/>
                <a:cs typeface="Calibri" panose="020F0502020204030204" pitchFamily="34" charset="0"/>
              </a:rPr>
              <a:t>Code</a:t>
            </a:r>
            <a:r>
              <a:rPr lang="es-ES" sz="1600" dirty="0">
                <a:latin typeface="Calibri" panose="020F0502020204030204" pitchFamily="34" charset="0"/>
                <a:cs typeface="Calibri" panose="020F0502020204030204" pitchFamily="34" charset="0"/>
              </a:rPr>
              <a:t> 177</a:t>
            </a:r>
          </a:p>
        </p:txBody>
      </p:sp>
      <p:sp>
        <p:nvSpPr>
          <p:cNvPr id="57" name="Rectangle 5">
            <a:extLst>
              <a:ext uri="{FF2B5EF4-FFF2-40B4-BE49-F238E27FC236}">
                <a16:creationId xmlns:a16="http://schemas.microsoft.com/office/drawing/2014/main" id="{E3A68C7D-AA51-41C0-B38C-DAB91CEBF19B}"/>
              </a:ext>
            </a:extLst>
          </p:cNvPr>
          <p:cNvSpPr>
            <a:spLocks noChangeArrowheads="1"/>
          </p:cNvSpPr>
          <p:nvPr/>
        </p:nvSpPr>
        <p:spPr bwMode="auto">
          <a:xfrm>
            <a:off x="5464506" y="5324073"/>
            <a:ext cx="2657874" cy="321067"/>
          </a:xfrm>
          <a:prstGeom prst="rect">
            <a:avLst/>
          </a:prstGeom>
          <a:noFill/>
          <a:ln w="9525">
            <a:noFill/>
            <a:miter lim="800000"/>
            <a:headEnd/>
            <a:tailEnd/>
          </a:ln>
        </p:spPr>
        <p:txBody>
          <a:bodyPr lIns="0" tIns="0" rIns="0" bIns="0" anchor="ctr"/>
          <a:lstStyle/>
          <a:p>
            <a:pPr eaLnBrk="1" hangingPunct="1">
              <a:spcAft>
                <a:spcPts val="800"/>
              </a:spcAft>
            </a:pPr>
            <a:r>
              <a:rPr lang="en-US" sz="1600" dirty="0" err="1">
                <a:latin typeface="Calibri" panose="020F0502020204030204" pitchFamily="34" charset="0"/>
                <a:cs typeface="Calibri" panose="020F0502020204030204" pitchFamily="34" charset="0"/>
              </a:rPr>
              <a:t>Zakia</a:t>
            </a:r>
            <a:r>
              <a:rPr lang="en-US" sz="1600" dirty="0">
                <a:latin typeface="Calibri" panose="020F0502020204030204" pitchFamily="34" charset="0"/>
                <a:cs typeface="Calibri" panose="020F0502020204030204" pitchFamily="34" charset="0"/>
              </a:rPr>
              <a:t> Bright  – Code 176</a:t>
            </a:r>
          </a:p>
        </p:txBody>
      </p:sp>
      <p:sp>
        <p:nvSpPr>
          <p:cNvPr id="2" name="Rectangle 1"/>
          <p:cNvSpPr/>
          <p:nvPr/>
        </p:nvSpPr>
        <p:spPr>
          <a:xfrm>
            <a:off x="5464506" y="4080489"/>
            <a:ext cx="2936036" cy="338554"/>
          </a:xfrm>
          <a:prstGeom prst="rect">
            <a:avLst/>
          </a:prstGeom>
        </p:spPr>
        <p:txBody>
          <a:bodyPr wrap="square" lIns="0">
            <a:spAutoFit/>
          </a:bodyPr>
          <a:lstStyle/>
          <a:p>
            <a:pPr eaLnBrk="1" hangingPunct="1">
              <a:spcAft>
                <a:spcPts val="800"/>
              </a:spcAft>
            </a:pPr>
            <a:r>
              <a:rPr lang="en-US" sz="1600" dirty="0">
                <a:latin typeface="Calibri" panose="020F0502020204030204" pitchFamily="34" charset="0"/>
                <a:cs typeface="Calibri" panose="020F0502020204030204" pitchFamily="34" charset="0"/>
              </a:rPr>
              <a:t>Devona </a:t>
            </a:r>
            <a:r>
              <a:rPr lang="en-US" sz="1600" dirty="0" err="1">
                <a:latin typeface="Calibri" panose="020F0502020204030204" pitchFamily="34" charset="0"/>
                <a:cs typeface="Calibri" panose="020F0502020204030204" pitchFamily="34" charset="0"/>
              </a:rPr>
              <a:t>Spivy</a:t>
            </a:r>
            <a:r>
              <a:rPr lang="en-US" sz="1600" dirty="0">
                <a:latin typeface="Calibri" panose="020F0502020204030204" pitchFamily="34" charset="0"/>
                <a:cs typeface="Calibri" panose="020F0502020204030204" pitchFamily="34" charset="0"/>
              </a:rPr>
              <a:t>-Jackson Code 174</a:t>
            </a:r>
          </a:p>
        </p:txBody>
      </p:sp>
      <p:sp>
        <p:nvSpPr>
          <p:cNvPr id="24" name="Rectangle 5">
            <a:extLst>
              <a:ext uri="{FF2B5EF4-FFF2-40B4-BE49-F238E27FC236}">
                <a16:creationId xmlns:a16="http://schemas.microsoft.com/office/drawing/2014/main" id="{59AC6427-B130-4523-9990-EF173969A62A}"/>
              </a:ext>
            </a:extLst>
          </p:cNvPr>
          <p:cNvSpPr>
            <a:spLocks noChangeArrowheads="1"/>
          </p:cNvSpPr>
          <p:nvPr/>
        </p:nvSpPr>
        <p:spPr bwMode="auto">
          <a:xfrm>
            <a:off x="2318970" y="5703592"/>
            <a:ext cx="2708970" cy="353904"/>
          </a:xfrm>
          <a:prstGeom prst="rect">
            <a:avLst/>
          </a:prstGeom>
          <a:noFill/>
          <a:ln w="9525">
            <a:noFill/>
            <a:miter lim="800000"/>
            <a:headEnd/>
            <a:tailEnd/>
          </a:ln>
        </p:spPr>
        <p:txBody>
          <a:bodyPr lIns="0" tIns="0" rIns="0" bIns="0" anchor="ctr"/>
          <a:lstStyle/>
          <a:p>
            <a:pPr algn="l" eaLnBrk="1" hangingPunct="1">
              <a:spcAft>
                <a:spcPts val="800"/>
              </a:spcAft>
            </a:pPr>
            <a:r>
              <a:rPr lang="en-US" sz="1600" dirty="0">
                <a:latin typeface="Calibri" panose="020F0502020204030204" pitchFamily="34" charset="0"/>
                <a:cs typeface="Calibri" panose="020F0502020204030204" pitchFamily="34" charset="0"/>
              </a:rPr>
              <a:t>Conor Hyatt – Code 176</a:t>
            </a:r>
          </a:p>
        </p:txBody>
      </p:sp>
      <p:sp>
        <p:nvSpPr>
          <p:cNvPr id="25" name="Rectangle 5">
            <a:extLst>
              <a:ext uri="{FF2B5EF4-FFF2-40B4-BE49-F238E27FC236}">
                <a16:creationId xmlns:a16="http://schemas.microsoft.com/office/drawing/2014/main" id="{B443AB27-F748-4A59-A0B5-E63660DB07CC}"/>
              </a:ext>
            </a:extLst>
          </p:cNvPr>
          <p:cNvSpPr>
            <a:spLocks noChangeArrowheads="1"/>
          </p:cNvSpPr>
          <p:nvPr/>
        </p:nvSpPr>
        <p:spPr bwMode="auto">
          <a:xfrm>
            <a:off x="5464506" y="5708121"/>
            <a:ext cx="2708970" cy="353904"/>
          </a:xfrm>
          <a:prstGeom prst="rect">
            <a:avLst/>
          </a:prstGeom>
          <a:noFill/>
          <a:ln w="9525">
            <a:noFill/>
            <a:miter lim="800000"/>
            <a:headEnd/>
            <a:tailEnd/>
          </a:ln>
        </p:spPr>
        <p:txBody>
          <a:bodyPr lIns="0" tIns="0" rIns="0" bIns="0" anchor="ctr"/>
          <a:lstStyle/>
          <a:p>
            <a:pPr eaLnBrk="1" hangingPunct="1">
              <a:spcAft>
                <a:spcPts val="800"/>
              </a:spcAft>
            </a:pPr>
            <a:r>
              <a:rPr lang="en-US" sz="1600" dirty="0" err="1">
                <a:latin typeface="Calibri" panose="020F0502020204030204" pitchFamily="34" charset="0"/>
                <a:cs typeface="Calibri" panose="020F0502020204030204" pitchFamily="34" charset="0"/>
              </a:rPr>
              <a:t>Pavi</a:t>
            </a:r>
            <a:r>
              <a:rPr lang="en-US" sz="1600" dirty="0">
                <a:latin typeface="Calibri" panose="020F0502020204030204" pitchFamily="34" charset="0"/>
                <a:cs typeface="Calibri" panose="020F0502020204030204" pitchFamily="34" charset="0"/>
              </a:rPr>
              <a:t> Tumbapura – Code 178</a:t>
            </a:r>
          </a:p>
        </p:txBody>
      </p:sp>
      <p:sp>
        <p:nvSpPr>
          <p:cNvPr id="26" name="Rectangle 5">
            <a:extLst>
              <a:ext uri="{FF2B5EF4-FFF2-40B4-BE49-F238E27FC236}">
                <a16:creationId xmlns:a16="http://schemas.microsoft.com/office/drawing/2014/main" id="{6A368BCF-25A7-4F44-87D9-6677CD725C47}"/>
              </a:ext>
            </a:extLst>
          </p:cNvPr>
          <p:cNvSpPr>
            <a:spLocks noChangeArrowheads="1"/>
          </p:cNvSpPr>
          <p:nvPr/>
        </p:nvSpPr>
        <p:spPr bwMode="auto">
          <a:xfrm>
            <a:off x="5464506" y="6147600"/>
            <a:ext cx="2708970" cy="353904"/>
          </a:xfrm>
          <a:prstGeom prst="rect">
            <a:avLst/>
          </a:prstGeom>
          <a:noFill/>
          <a:ln w="9525">
            <a:noFill/>
            <a:miter lim="800000"/>
            <a:headEnd/>
            <a:tailEnd/>
          </a:ln>
        </p:spPr>
        <p:txBody>
          <a:bodyPr lIns="0" tIns="0" rIns="0" bIns="0" anchor="ctr"/>
          <a:lstStyle/>
          <a:p>
            <a:pPr eaLnBrk="1" hangingPunct="1">
              <a:spcAft>
                <a:spcPts val="800"/>
              </a:spcAft>
            </a:pPr>
            <a:r>
              <a:rPr lang="en-US" sz="1600" dirty="0">
                <a:latin typeface="Calibri" panose="020F0502020204030204" pitchFamily="34" charset="0"/>
                <a:cs typeface="Calibri" panose="020F0502020204030204" pitchFamily="34" charset="0"/>
              </a:rPr>
              <a:t>Sol Shin – Code 174</a:t>
            </a:r>
          </a:p>
        </p:txBody>
      </p:sp>
    </p:spTree>
    <p:extLst>
      <p:ext uri="{BB962C8B-B14F-4D97-AF65-F5344CB8AC3E}">
        <p14:creationId xmlns:p14="http://schemas.microsoft.com/office/powerpoint/2010/main" val="3060195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5">
            <a:extLst>
              <a:ext uri="{FF2B5EF4-FFF2-40B4-BE49-F238E27FC236}">
                <a16:creationId xmlns:a16="http://schemas.microsoft.com/office/drawing/2014/main" id="{12C8A0A7-F28E-479D-9E6E-E8F11909B64F}"/>
              </a:ext>
            </a:extLst>
          </p:cNvPr>
          <p:cNvSpPr>
            <a:spLocks noChangeArrowheads="1"/>
          </p:cNvSpPr>
          <p:nvPr/>
        </p:nvSpPr>
        <p:spPr bwMode="auto">
          <a:xfrm>
            <a:off x="5124784" y="4950442"/>
            <a:ext cx="3750791" cy="1754442"/>
          </a:xfrm>
          <a:prstGeom prst="rect">
            <a:avLst/>
          </a:prstGeom>
          <a:noFill/>
          <a:ln w="9525">
            <a:noFill/>
            <a:miter lim="800000"/>
            <a:headEnd/>
            <a:tailEnd/>
          </a:ln>
        </p:spPr>
        <p:txBody>
          <a:bodyPr lIns="0" tIns="0" rIns="0" bIns="0" anchor="ctr"/>
          <a:lstStyle/>
          <a:p>
            <a:pPr marL="182880" lvl="0" algn="l" eaLnBrk="1" hangingPunct="1">
              <a:spcAft>
                <a:spcPts val="600"/>
              </a:spcAft>
              <a:defRPr/>
            </a:pPr>
            <a:endParaRPr lang="en-US" sz="2400" b="1" dirty="0">
              <a:solidFill>
                <a:srgbClr val="C00000"/>
              </a:solidFill>
              <a:latin typeface="Calibri" panose="020F0502020204030204" pitchFamily="34" charset="0"/>
              <a:cs typeface="Calibri" panose="020F0502020204030204" pitchFamily="34" charset="0"/>
            </a:endParaRPr>
          </a:p>
        </p:txBody>
      </p:sp>
      <p:sp>
        <p:nvSpPr>
          <p:cNvPr id="22" name="Rectangle 5">
            <a:extLst>
              <a:ext uri="{FF2B5EF4-FFF2-40B4-BE49-F238E27FC236}">
                <a16:creationId xmlns:a16="http://schemas.microsoft.com/office/drawing/2014/main" id="{7D19F683-1E27-426C-8D72-EE81500893A9}"/>
              </a:ext>
            </a:extLst>
          </p:cNvPr>
          <p:cNvSpPr>
            <a:spLocks noChangeArrowheads="1"/>
          </p:cNvSpPr>
          <p:nvPr/>
        </p:nvSpPr>
        <p:spPr bwMode="auto">
          <a:xfrm>
            <a:off x="5105399" y="3488531"/>
            <a:ext cx="3750791" cy="875312"/>
          </a:xfrm>
          <a:prstGeom prst="rect">
            <a:avLst/>
          </a:prstGeom>
          <a:noFill/>
          <a:ln w="9525">
            <a:noFill/>
            <a:miter lim="800000"/>
            <a:headEnd/>
            <a:tailEnd/>
          </a:ln>
        </p:spPr>
        <p:txBody>
          <a:bodyPr lIns="0" tIns="0" rIns="0" bIns="0" anchor="ctr"/>
          <a:lstStyle/>
          <a:p>
            <a:pPr marL="182880" lvl="0" algn="l" eaLnBrk="1" hangingPunct="1">
              <a:spcAft>
                <a:spcPts val="600"/>
              </a:spcAft>
              <a:defRPr/>
            </a:pPr>
            <a:endParaRPr lang="en-US" sz="2400" b="1" dirty="0">
              <a:solidFill>
                <a:srgbClr val="C00000"/>
              </a:solidFill>
              <a:latin typeface="Calibri" panose="020F0502020204030204" pitchFamily="34" charset="0"/>
              <a:cs typeface="Calibri" panose="020F0502020204030204" pitchFamily="34" charset="0"/>
            </a:endParaRPr>
          </a:p>
        </p:txBody>
      </p:sp>
      <p:sp>
        <p:nvSpPr>
          <p:cNvPr id="62" name="Rectangle 5">
            <a:extLst>
              <a:ext uri="{FF2B5EF4-FFF2-40B4-BE49-F238E27FC236}">
                <a16:creationId xmlns:a16="http://schemas.microsoft.com/office/drawing/2014/main" id="{390BC639-4128-426F-A538-26D9AC380173}"/>
              </a:ext>
            </a:extLst>
          </p:cNvPr>
          <p:cNvSpPr>
            <a:spLocks noChangeArrowheads="1"/>
          </p:cNvSpPr>
          <p:nvPr/>
        </p:nvSpPr>
        <p:spPr bwMode="auto">
          <a:xfrm>
            <a:off x="817439" y="2516813"/>
            <a:ext cx="4263119" cy="1145177"/>
          </a:xfrm>
          <a:prstGeom prst="rect">
            <a:avLst/>
          </a:prstGeom>
          <a:solidFill>
            <a:srgbClr val="DDD9C3">
              <a:alpha val="69804"/>
            </a:srgbClr>
          </a:solidFill>
          <a:ln w="9525">
            <a:noFill/>
            <a:miter lim="800000"/>
            <a:headEnd/>
            <a:tailEnd/>
          </a:ln>
        </p:spPr>
        <p:txBody>
          <a:bodyPr lIns="0" tIns="0" rIns="0" bIns="0" anchor="ctr"/>
          <a:lstStyle/>
          <a:p>
            <a:pPr marL="182880" lvl="0" algn="l" eaLnBrk="1" hangingPunct="1">
              <a:spcAft>
                <a:spcPts val="600"/>
              </a:spcAft>
            </a:pPr>
            <a:r>
              <a:rPr lang="en-US" sz="2400" b="1" dirty="0">
                <a:latin typeface="Calibri" panose="020F0502020204030204" pitchFamily="34" charset="0"/>
                <a:cs typeface="Calibri" panose="020F0502020204030204" pitchFamily="34" charset="0"/>
              </a:rPr>
              <a:t>Procurement Supervisor of the Year</a:t>
            </a:r>
          </a:p>
        </p:txBody>
      </p:sp>
      <p:sp>
        <p:nvSpPr>
          <p:cNvPr id="60" name="Rectangle 5">
            <a:extLst>
              <a:ext uri="{FF2B5EF4-FFF2-40B4-BE49-F238E27FC236}">
                <a16:creationId xmlns:a16="http://schemas.microsoft.com/office/drawing/2014/main" id="{A9AE0BAE-9396-4489-B6B1-2E8F938F7B57}"/>
              </a:ext>
            </a:extLst>
          </p:cNvPr>
          <p:cNvSpPr>
            <a:spLocks noChangeArrowheads="1"/>
          </p:cNvSpPr>
          <p:nvPr/>
        </p:nvSpPr>
        <p:spPr bwMode="auto">
          <a:xfrm>
            <a:off x="851357" y="1003731"/>
            <a:ext cx="4273427" cy="1055970"/>
          </a:xfrm>
          <a:prstGeom prst="rect">
            <a:avLst/>
          </a:prstGeom>
          <a:solidFill>
            <a:srgbClr val="DDD9C3">
              <a:alpha val="69804"/>
            </a:srgbClr>
          </a:solidFill>
          <a:ln w="9525">
            <a:noFill/>
            <a:miter lim="800000"/>
            <a:headEnd/>
            <a:tailEnd/>
          </a:ln>
        </p:spPr>
        <p:txBody>
          <a:bodyPr lIns="0" tIns="0" rIns="0" bIns="0" anchor="ctr"/>
          <a:lstStyle/>
          <a:p>
            <a:pPr marL="182880" lvl="0" algn="l" eaLnBrk="1" hangingPunct="1">
              <a:spcAft>
                <a:spcPts val="600"/>
              </a:spcAft>
            </a:pPr>
            <a:r>
              <a:rPr lang="en-US" sz="2400" b="1" dirty="0">
                <a:latin typeface="Calibri" panose="020F0502020204030204" pitchFamily="34" charset="0"/>
                <a:cs typeface="Calibri" panose="020F0502020204030204" pitchFamily="34" charset="0"/>
              </a:rPr>
              <a:t>Procurement Support Person of the Year</a:t>
            </a:r>
          </a:p>
          <a:p>
            <a:pPr marL="182880" lvl="0" algn="l" eaLnBrk="1" hangingPunct="1">
              <a:spcAft>
                <a:spcPts val="600"/>
              </a:spcAft>
            </a:pPr>
            <a:endParaRPr lang="en-US" sz="2400" b="1" dirty="0">
              <a:latin typeface="Calibri" panose="020F0502020204030204" pitchFamily="34" charset="0"/>
              <a:cs typeface="Calibri" panose="020F0502020204030204" pitchFamily="34" charset="0"/>
            </a:endParaRPr>
          </a:p>
        </p:txBody>
      </p:sp>
      <p:sp>
        <p:nvSpPr>
          <p:cNvPr id="41" name="Rectangle 5">
            <a:extLst>
              <a:ext uri="{FF2B5EF4-FFF2-40B4-BE49-F238E27FC236}">
                <a16:creationId xmlns:a16="http://schemas.microsoft.com/office/drawing/2014/main" id="{8E7F77CA-9717-4364-A3DC-6A60EBE8B6DD}"/>
              </a:ext>
            </a:extLst>
          </p:cNvPr>
          <p:cNvSpPr>
            <a:spLocks noChangeArrowheads="1"/>
          </p:cNvSpPr>
          <p:nvPr/>
        </p:nvSpPr>
        <p:spPr bwMode="auto">
          <a:xfrm>
            <a:off x="4685798" y="1219337"/>
            <a:ext cx="4182199" cy="347472"/>
          </a:xfrm>
          <a:prstGeom prst="rect">
            <a:avLst/>
          </a:prstGeom>
          <a:noFill/>
          <a:ln w="9525">
            <a:noFill/>
            <a:miter lim="800000"/>
            <a:headEnd/>
            <a:tailEnd/>
          </a:ln>
        </p:spPr>
        <p:txBody>
          <a:bodyPr lIns="0" tIns="0" rIns="0" bIns="0" anchor="ctr"/>
          <a:lstStyle/>
          <a:p>
            <a:pPr marL="457200" lvl="0" algn="l" eaLnBrk="1" hangingPunct="1">
              <a:spcAft>
                <a:spcPts val="800"/>
              </a:spcAft>
            </a:pPr>
            <a:r>
              <a:rPr kumimoji="0" lang="en-US"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24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Trina Haffelfinger</a:t>
            </a:r>
          </a:p>
        </p:txBody>
      </p:sp>
      <p:sp>
        <p:nvSpPr>
          <p:cNvPr id="65" name="Rectangle 5">
            <a:extLst>
              <a:ext uri="{FF2B5EF4-FFF2-40B4-BE49-F238E27FC236}">
                <a16:creationId xmlns:a16="http://schemas.microsoft.com/office/drawing/2014/main" id="{A3BCA45E-7518-446B-AFE6-EECAB64B1EBA}"/>
              </a:ext>
            </a:extLst>
          </p:cNvPr>
          <p:cNvSpPr>
            <a:spLocks noChangeArrowheads="1"/>
          </p:cNvSpPr>
          <p:nvPr/>
        </p:nvSpPr>
        <p:spPr bwMode="auto">
          <a:xfrm>
            <a:off x="4739058" y="2475652"/>
            <a:ext cx="4170394" cy="875312"/>
          </a:xfrm>
          <a:prstGeom prst="rect">
            <a:avLst/>
          </a:prstGeom>
          <a:noFill/>
          <a:ln w="9525">
            <a:noFill/>
            <a:miter lim="800000"/>
            <a:headEnd/>
            <a:tailEnd/>
          </a:ln>
        </p:spPr>
        <p:txBody>
          <a:bodyPr lIns="0" tIns="0" rIns="0" bIns="0" anchor="ctr"/>
          <a:lstStyle/>
          <a:p>
            <a:pPr marL="457200" algn="l" eaLnBrk="1" hangingPunct="1">
              <a:spcAft>
                <a:spcPts val="0"/>
              </a:spcAft>
            </a:pPr>
            <a:r>
              <a:rPr lang="en-US" sz="2400" b="1" dirty="0">
                <a:latin typeface="Calibri" panose="020F0502020204030204" pitchFamily="34" charset="0"/>
                <a:cs typeface="Calibri" panose="020F0502020204030204" pitchFamily="34" charset="0"/>
              </a:rPr>
              <a:t>	Eric Newman</a:t>
            </a:r>
          </a:p>
        </p:txBody>
      </p:sp>
      <p:sp>
        <p:nvSpPr>
          <p:cNvPr id="67" name="Rectangle 5">
            <a:extLst>
              <a:ext uri="{FF2B5EF4-FFF2-40B4-BE49-F238E27FC236}">
                <a16:creationId xmlns:a16="http://schemas.microsoft.com/office/drawing/2014/main" id="{59837DF7-6400-4376-97C8-02B41B7F1708}"/>
              </a:ext>
            </a:extLst>
          </p:cNvPr>
          <p:cNvSpPr>
            <a:spLocks noChangeArrowheads="1"/>
          </p:cNvSpPr>
          <p:nvPr/>
        </p:nvSpPr>
        <p:spPr bwMode="auto">
          <a:xfrm>
            <a:off x="861663" y="4275253"/>
            <a:ext cx="4267149" cy="1363409"/>
          </a:xfrm>
          <a:prstGeom prst="rect">
            <a:avLst/>
          </a:prstGeom>
          <a:solidFill>
            <a:srgbClr val="DDD9C3">
              <a:alpha val="69804"/>
            </a:srgbClr>
          </a:solidFill>
          <a:ln w="9525">
            <a:noFill/>
            <a:miter lim="800000"/>
            <a:headEnd/>
            <a:tailEnd/>
          </a:ln>
        </p:spPr>
        <p:txBody>
          <a:bodyPr lIns="0" tIns="0" rIns="0" bIns="0" anchor="ctr"/>
          <a:lstStyle/>
          <a:p>
            <a:pPr marL="182880" lvl="0" algn="l" eaLnBrk="1" hangingPunct="1">
              <a:spcAft>
                <a:spcPts val="600"/>
              </a:spcAft>
              <a:defRPr/>
            </a:pPr>
            <a:r>
              <a:rPr lang="en-US" sz="2000" b="1" i="0" dirty="0">
                <a:solidFill>
                  <a:srgbClr val="000000"/>
                </a:solidFill>
                <a:effectLst/>
                <a:latin typeface="Calibri" panose="020F0502020204030204" pitchFamily="34" charset="0"/>
              </a:rPr>
              <a:t>Group Award—Aircraft Operations &amp; Maintenance (O&amp;M) Product Service Line (PSL) Procurement Team</a:t>
            </a:r>
            <a:endParaRPr lang="en-US" sz="2000" b="1" dirty="0">
              <a:solidFill>
                <a:prstClr val="black"/>
              </a:solidFill>
              <a:latin typeface="Calibri" panose="020F0502020204030204" pitchFamily="34" charset="0"/>
              <a:cs typeface="Calibri" panose="020F0502020204030204" pitchFamily="34" charset="0"/>
            </a:endParaRPr>
          </a:p>
        </p:txBody>
      </p:sp>
      <p:sp>
        <p:nvSpPr>
          <p:cNvPr id="70" name="Rectangle 5">
            <a:extLst>
              <a:ext uri="{FF2B5EF4-FFF2-40B4-BE49-F238E27FC236}">
                <a16:creationId xmlns:a16="http://schemas.microsoft.com/office/drawing/2014/main" id="{62323EAD-FF20-4FCF-BD02-22A74C3A3235}"/>
              </a:ext>
            </a:extLst>
          </p:cNvPr>
          <p:cNvSpPr>
            <a:spLocks noChangeArrowheads="1"/>
          </p:cNvSpPr>
          <p:nvPr/>
        </p:nvSpPr>
        <p:spPr bwMode="auto">
          <a:xfrm>
            <a:off x="4744361" y="4274510"/>
            <a:ext cx="4159789" cy="347979"/>
          </a:xfrm>
          <a:prstGeom prst="rect">
            <a:avLst/>
          </a:prstGeom>
          <a:noFill/>
          <a:ln w="9525">
            <a:noFill/>
            <a:miter lim="800000"/>
            <a:headEnd/>
            <a:tailEnd/>
          </a:ln>
        </p:spPr>
        <p:txBody>
          <a:bodyPr lIns="0" tIns="0" rIns="0" bIns="0" anchor="ctr"/>
          <a:lstStyle/>
          <a:p>
            <a:pPr marL="457200" lvl="0" algn="l" eaLnBrk="1" hangingPunct="1">
              <a:spcAft>
                <a:spcPts val="600"/>
              </a:spcAft>
            </a:pPr>
            <a:r>
              <a:rPr kumimoji="0" lang="en-US" sz="1800" b="1" i="0" u="sng" strike="noStrike" kern="1200" cap="none" spc="0" normalizeH="0" baseline="0" noProof="0" dirty="0">
                <a:ln>
                  <a:noFill/>
                </a:ln>
                <a:effectLst/>
                <a:uLnTx/>
                <a:uFillTx/>
                <a:latin typeface="Calibri" panose="020F0502020204030204" pitchFamily="34" charset="0"/>
                <a:cs typeface="Calibri" panose="020F0502020204030204" pitchFamily="34" charset="0"/>
              </a:rPr>
              <a:t>GSFC </a:t>
            </a:r>
            <a:r>
              <a:rPr lang="en-US" b="1" u="sng" dirty="0">
                <a:latin typeface="Calibri" panose="020F0502020204030204" pitchFamily="34" charset="0"/>
                <a:cs typeface="Calibri" panose="020F0502020204030204" pitchFamily="34" charset="0"/>
              </a:rPr>
              <a:t>O &amp; M </a:t>
            </a:r>
            <a:r>
              <a:rPr kumimoji="0" lang="en-US" sz="1800" b="1" i="0" u="sng" strike="noStrike" kern="1200" cap="none" spc="0" normalizeH="0" baseline="0" noProof="0" dirty="0">
                <a:ln>
                  <a:noFill/>
                </a:ln>
                <a:effectLst/>
                <a:uLnTx/>
                <a:uFillTx/>
                <a:latin typeface="Calibri" panose="020F0502020204030204" pitchFamily="34" charset="0"/>
                <a:cs typeface="Calibri" panose="020F0502020204030204" pitchFamily="34" charset="0"/>
              </a:rPr>
              <a:t> Team</a:t>
            </a:r>
            <a:r>
              <a:rPr kumimoji="0" lang="en-US" sz="18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a:t>
            </a:r>
          </a:p>
        </p:txBody>
      </p:sp>
      <p:sp>
        <p:nvSpPr>
          <p:cNvPr id="72" name="Rectangle 5">
            <a:extLst>
              <a:ext uri="{FF2B5EF4-FFF2-40B4-BE49-F238E27FC236}">
                <a16:creationId xmlns:a16="http://schemas.microsoft.com/office/drawing/2014/main" id="{994D81DD-E554-436B-AED1-B0AC9002EC87}"/>
              </a:ext>
            </a:extLst>
          </p:cNvPr>
          <p:cNvSpPr>
            <a:spLocks noChangeArrowheads="1"/>
          </p:cNvSpPr>
          <p:nvPr/>
        </p:nvSpPr>
        <p:spPr bwMode="auto">
          <a:xfrm>
            <a:off x="4724400" y="4626380"/>
            <a:ext cx="4159789" cy="678546"/>
          </a:xfrm>
          <a:prstGeom prst="rect">
            <a:avLst/>
          </a:prstGeom>
          <a:noFill/>
          <a:ln w="9525">
            <a:noFill/>
            <a:miter lim="800000"/>
            <a:headEnd/>
            <a:tailEnd/>
          </a:ln>
        </p:spPr>
        <p:txBody>
          <a:bodyPr lIns="0" tIns="0" rIns="0" bIns="0" anchor="ctr"/>
          <a:lstStyle/>
          <a:p>
            <a:pPr marL="457200">
              <a:spcAft>
                <a:spcPts val="800"/>
              </a:spcAft>
            </a:pPr>
            <a:r>
              <a:rPr lang="en-US" sz="2000" b="1" dirty="0">
                <a:latin typeface="Calibri" panose="020F0502020204030204" pitchFamily="34" charset="0"/>
                <a:cs typeface="Calibri" panose="020F0502020204030204" pitchFamily="34" charset="0"/>
              </a:rPr>
              <a:t>	</a:t>
            </a:r>
          </a:p>
          <a:p>
            <a:pPr marL="457200">
              <a:spcAft>
                <a:spcPts val="800"/>
              </a:spcAft>
            </a:pPr>
            <a:r>
              <a:rPr lang="en-US" b="1" dirty="0">
                <a:latin typeface="Calibri" panose="020F0502020204030204" pitchFamily="34" charset="0"/>
                <a:cs typeface="Calibri" panose="020F0502020204030204" pitchFamily="34" charset="0"/>
              </a:rPr>
              <a:t>Mary Stevens       	Theresa Patterson</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Kyle Vann		</a:t>
            </a:r>
            <a:r>
              <a:rPr lang="en-US" b="1" i="0" dirty="0">
                <a:solidFill>
                  <a:srgbClr val="000000"/>
                </a:solidFill>
                <a:effectLst/>
                <a:latin typeface="Calibri" panose="020F0502020204030204" pitchFamily="34" charset="0"/>
              </a:rPr>
              <a:t>Alisha Mercadante</a:t>
            </a:r>
            <a:endParaRPr lang="en-US" b="1" i="0" dirty="0">
              <a:solidFill>
                <a:srgbClr val="3B3B3B"/>
              </a:solidFill>
              <a:effectLst/>
              <a:latin typeface="Montserrat" panose="00000500000000000000" pitchFamily="2" charset="0"/>
            </a:endParaRPr>
          </a:p>
          <a:p>
            <a:pPr marL="457200" lvl="0" algn="l" eaLnBrk="1" hangingPunct="1">
              <a:spcAft>
                <a:spcPts val="800"/>
              </a:spcAft>
            </a:pPr>
            <a:endParaRPr lang="en-US" sz="1800" b="1" dirty="0">
              <a:latin typeface="Calibri" panose="020F0502020204030204" pitchFamily="34" charset="0"/>
              <a:cs typeface="Calibri" panose="020F0502020204030204" pitchFamily="34" charset="0"/>
            </a:endParaRPr>
          </a:p>
        </p:txBody>
      </p:sp>
      <p:sp>
        <p:nvSpPr>
          <p:cNvPr id="74" name="Rectangle 5">
            <a:extLst>
              <a:ext uri="{FF2B5EF4-FFF2-40B4-BE49-F238E27FC236}">
                <a16:creationId xmlns:a16="http://schemas.microsoft.com/office/drawing/2014/main" id="{6278D1EC-F7EF-4687-9190-5F1C98B3772A}"/>
              </a:ext>
            </a:extLst>
          </p:cNvPr>
          <p:cNvSpPr>
            <a:spLocks noChangeArrowheads="1"/>
          </p:cNvSpPr>
          <p:nvPr/>
        </p:nvSpPr>
        <p:spPr bwMode="auto">
          <a:xfrm>
            <a:off x="508558" y="330721"/>
            <a:ext cx="9144000" cy="678547"/>
          </a:xfrm>
          <a:prstGeom prst="rect">
            <a:avLst/>
          </a:prstGeom>
          <a:noFill/>
          <a:ln w="9525">
            <a:noFill/>
            <a:miter lim="800000"/>
            <a:headEnd/>
            <a:tailEnd/>
          </a:ln>
        </p:spPr>
        <p:txBody>
          <a:bodyPr lIns="0" tIns="0" rIns="0" bIns="0" anchor="ctr"/>
          <a:lstStyle/>
          <a:p>
            <a:pPr algn="ctr" defTabSz="914400" fontAlgn="base">
              <a:spcBef>
                <a:spcPct val="0"/>
              </a:spcBef>
              <a:spcAft>
                <a:spcPts val="1800"/>
              </a:spcAft>
              <a:defRPr/>
            </a:pPr>
            <a:r>
              <a:rPr lang="en-US" sz="3200" b="1" i="0" u="none" strike="noStrike" dirty="0">
                <a:solidFill>
                  <a:srgbClr val="000000"/>
                </a:solidFill>
                <a:effectLst/>
                <a:latin typeface="Calibri" panose="020F0502020204030204" pitchFamily="34" charset="0"/>
              </a:rPr>
              <a:t>FY22 Office of Procurement Enterprise Awards</a:t>
            </a:r>
            <a:endParaRPr lang="en-US" sz="3200" b="1" i="0" dirty="0">
              <a:solidFill>
                <a:srgbClr val="3B3B3B"/>
              </a:solidFill>
              <a:effectLst/>
              <a:latin typeface="Verdana" panose="020B0604030504040204" pitchFamily="34" charset="0"/>
            </a:endParaRPr>
          </a:p>
          <a:p>
            <a:pPr marL="0" marR="0" lvl="0" indent="0" defTabSz="914400" rtl="0" eaLnBrk="1" fontAlgn="base" latinLnBrk="0" hangingPunct="1">
              <a:lnSpc>
                <a:spcPct val="100000"/>
              </a:lnSpc>
              <a:spcBef>
                <a:spcPct val="0"/>
              </a:spcBef>
              <a:spcAft>
                <a:spcPts val="1800"/>
              </a:spcAft>
              <a:buClrTx/>
              <a:buSzTx/>
              <a:buFontTx/>
              <a:buNone/>
              <a:tabLst/>
              <a:defRPr/>
            </a:pPr>
            <a:r>
              <a:rPr lang="en-US" b="1" cap="all" normalizeH="1" dirty="0">
                <a:latin typeface="Calibri" panose="020F0502020204030204" pitchFamily="34" charset="0"/>
                <a:cs typeface="Calibri" panose="020F0502020204030204" pitchFamily="34" charset="0"/>
              </a:rPr>
              <a:t> </a:t>
            </a:r>
            <a:endParaRPr kumimoji="0" lang="en-US" b="1" i="0" u="none" strike="noStrike" kern="1200" cap="all" spc="0" normalizeH="1" baseline="0" noProof="0" dirty="0">
              <a:ln>
                <a:noFill/>
              </a:ln>
              <a:solidFill>
                <a:srgbClr val="6633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53027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74738</TotalTime>
  <Words>1631</Words>
  <Application>Microsoft Office PowerPoint</Application>
  <PresentationFormat>On-screen Show (4:3)</PresentationFormat>
  <Paragraphs>363</Paragraphs>
  <Slides>23</Slides>
  <Notes>7</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7" baseType="lpstr">
      <vt:lpstr>Arial</vt:lpstr>
      <vt:lpstr>Calibri</vt:lpstr>
      <vt:lpstr>Century Schoolbook</vt:lpstr>
      <vt:lpstr>Corbel</vt:lpstr>
      <vt:lpstr>Impact</vt:lpstr>
      <vt:lpstr>Montserrat</vt:lpstr>
      <vt:lpstr>Tahoma</vt:lpstr>
      <vt:lpstr>Times New Roman</vt:lpstr>
      <vt:lpstr>Tw Cen MT</vt:lpstr>
      <vt:lpstr>Verdana</vt:lpstr>
      <vt:lpstr>Wingdings</vt:lpstr>
      <vt:lpstr>Wingdings 2</vt:lpstr>
      <vt:lpstr>Parallax</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MSFC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BYRON BUTLER</dc:creator>
  <cp:lastModifiedBy>Stevens, Mary (GSFC-1700)</cp:lastModifiedBy>
  <cp:revision>2647</cp:revision>
  <cp:lastPrinted>2019-04-18T14:25:35Z</cp:lastPrinted>
  <dcterms:created xsi:type="dcterms:W3CDTF">2000-05-26T19:18:12Z</dcterms:created>
  <dcterms:modified xsi:type="dcterms:W3CDTF">2023-04-24T00:57:20Z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