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9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F2A0-7115-1327-BF80-A1709829A2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A07D90-8862-21B7-50C8-4BDFF8E467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1A4CFC-4591-1C64-DF92-1775785ABDA6}"/>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0F78050C-E1D4-69D1-C6C4-FEEA09780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F7711-C162-A61A-ACAE-773973D4044D}"/>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417049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99B6B-4665-EF52-C43F-D1B05BB882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F03EC6-50B5-7D32-FE95-5BC7B4A2AE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86189-7B9D-ABCE-5737-B72BFED7586E}"/>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32E8B6E1-7A7F-DF90-4BEA-077950B49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FBB222-F14E-8C6A-70FA-43BC5ECC69A0}"/>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184168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9383A8-EB7D-5F64-C61C-E6ED4B92F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11A424-427D-7511-A453-A8179E3730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0A3E9-D275-C97B-02E2-A41DE6789E73}"/>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E9539A01-46C5-340A-47EF-62C8618B3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1C38EB-ADF9-FBDD-3F47-A8BD686B1530}"/>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439057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E5769-5703-68BC-0D65-2BABA95AD2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47C44-8B30-A878-3F81-A7E1052203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D188C-0CB7-E3F2-3284-C66395FBBA6E}"/>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48925D35-028E-0DC6-A6C7-F332566BC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4017D-D6E5-B83F-7A22-7BBB6BCA8E74}"/>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21083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0D0B1-12EA-23D3-57B9-32B7A0DF4B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94536C-7897-50B6-A4AA-F1D683FA3F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7ACC5F-9D52-3CA5-7D0E-A4D9A9BF6A76}"/>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9F8D8946-C359-2D86-3E6F-29F9F16F0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1630C9-3E3E-C3C2-3D16-681020406877}"/>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182550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5F6F-1742-95FB-16CE-A63B1B55B4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6C6AF7-1A62-6F78-1491-607D86AE1D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12B3F5-4865-D18A-BBB0-7E47094270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60471-40E4-EC4E-8C3F-9E6DAC44C593}"/>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6" name="Footer Placeholder 5">
            <a:extLst>
              <a:ext uri="{FF2B5EF4-FFF2-40B4-BE49-F238E27FC236}">
                <a16:creationId xmlns:a16="http://schemas.microsoft.com/office/drawing/2014/main" id="{5F8CBB74-6178-839A-C14D-2941B9DCEA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853D7-9278-801D-5E4C-3A6FB039DD3E}"/>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228611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AFFC-1F87-9EA3-1BF0-AED85A0591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6AC15-5AE1-4BCB-49F5-026BA572C8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CF73B9-6093-1581-276E-6F0E286110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FBC9BD-5877-F25F-77EE-D5F6682B56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0A7972-C4CF-FD69-71AA-CDBB31B63D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27FAA7-844E-357E-F9E0-369361B3E070}"/>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8" name="Footer Placeholder 7">
            <a:extLst>
              <a:ext uri="{FF2B5EF4-FFF2-40B4-BE49-F238E27FC236}">
                <a16:creationId xmlns:a16="http://schemas.microsoft.com/office/drawing/2014/main" id="{2B57B089-42B7-617F-ABB6-AE10029E3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C4CCA9-BC42-8CDE-D53D-790C6FDA3E52}"/>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251504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BE786-1808-94B0-FEEC-F61E7C0AF6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F77512-A69B-0F3F-7778-B171F7832795}"/>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4" name="Footer Placeholder 3">
            <a:extLst>
              <a:ext uri="{FF2B5EF4-FFF2-40B4-BE49-F238E27FC236}">
                <a16:creationId xmlns:a16="http://schemas.microsoft.com/office/drawing/2014/main" id="{6DE04A7A-4441-F793-023D-D3D01DF77E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7F7D7A-D8DC-94BC-B2F1-53FB7647672F}"/>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1741795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C43689-16FA-A305-3B0E-D429F6B13701}"/>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3" name="Footer Placeholder 2">
            <a:extLst>
              <a:ext uri="{FF2B5EF4-FFF2-40B4-BE49-F238E27FC236}">
                <a16:creationId xmlns:a16="http://schemas.microsoft.com/office/drawing/2014/main" id="{52D91BFA-473F-5CB2-A61C-267E0A902D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BF3232-92AB-763B-E673-FDD6738D3CB6}"/>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212933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55D8A-3553-DEC3-9467-3C3A64BC0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5D837D-3781-329D-8D88-F53733A3E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2DADF6-7844-2E31-20BE-86BD23902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D92AC-0019-ED52-A792-D5A24DBF0541}"/>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6" name="Footer Placeholder 5">
            <a:extLst>
              <a:ext uri="{FF2B5EF4-FFF2-40B4-BE49-F238E27FC236}">
                <a16:creationId xmlns:a16="http://schemas.microsoft.com/office/drawing/2014/main" id="{4329C37D-C5F4-7858-7771-378D6AF72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D4744D-4D51-81C8-83B1-BD707A1943A7}"/>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337196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2ADC0-612B-D64F-D64C-F3859EB41B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B09CF9-8A08-EC05-EEB0-01FB1970A0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74C992-32CC-404C-9D2C-AFA1190C3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25E13B-F37D-C793-CB5D-95408B1536E1}"/>
              </a:ext>
            </a:extLst>
          </p:cNvPr>
          <p:cNvSpPr>
            <a:spLocks noGrp="1"/>
          </p:cNvSpPr>
          <p:nvPr>
            <p:ph type="dt" sz="half" idx="10"/>
          </p:nvPr>
        </p:nvSpPr>
        <p:spPr/>
        <p:txBody>
          <a:bodyPr/>
          <a:lstStyle/>
          <a:p>
            <a:fld id="{C801C7BE-BCB5-4DD0-A2D1-BCE02CE8FBBB}" type="datetimeFigureOut">
              <a:rPr lang="en-US" smtClean="0"/>
              <a:t>5/30/2024</a:t>
            </a:fld>
            <a:endParaRPr lang="en-US"/>
          </a:p>
        </p:txBody>
      </p:sp>
      <p:sp>
        <p:nvSpPr>
          <p:cNvPr id="6" name="Footer Placeholder 5">
            <a:extLst>
              <a:ext uri="{FF2B5EF4-FFF2-40B4-BE49-F238E27FC236}">
                <a16:creationId xmlns:a16="http://schemas.microsoft.com/office/drawing/2014/main" id="{9E080296-21FC-C827-53AD-76FFD8F56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3A81D-4396-EA06-E126-4576C7435702}"/>
              </a:ext>
            </a:extLst>
          </p:cNvPr>
          <p:cNvSpPr>
            <a:spLocks noGrp="1"/>
          </p:cNvSpPr>
          <p:nvPr>
            <p:ph type="sldNum" sz="quarter" idx="12"/>
          </p:nvPr>
        </p:nvSpPr>
        <p:spPr/>
        <p:txBody>
          <a:bodyPr/>
          <a:lstStyle/>
          <a:p>
            <a:fld id="{838A6717-217B-485B-B800-0CE19654A137}" type="slidenum">
              <a:rPr lang="en-US" smtClean="0"/>
              <a:t>‹#›</a:t>
            </a:fld>
            <a:endParaRPr lang="en-US"/>
          </a:p>
        </p:txBody>
      </p:sp>
    </p:spTree>
    <p:extLst>
      <p:ext uri="{BB962C8B-B14F-4D97-AF65-F5344CB8AC3E}">
        <p14:creationId xmlns:p14="http://schemas.microsoft.com/office/powerpoint/2010/main" val="83681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9B7E0B-8811-D901-C8B1-B017FF9338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CA4305-4FF9-FCA1-8089-694F8E973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5C01B-5325-A38A-D6CA-66471FC42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1C7BE-BCB5-4DD0-A2D1-BCE02CE8FBBB}" type="datetimeFigureOut">
              <a:rPr lang="en-US" smtClean="0"/>
              <a:t>5/30/2024</a:t>
            </a:fld>
            <a:endParaRPr lang="en-US"/>
          </a:p>
        </p:txBody>
      </p:sp>
      <p:sp>
        <p:nvSpPr>
          <p:cNvPr id="5" name="Footer Placeholder 4">
            <a:extLst>
              <a:ext uri="{FF2B5EF4-FFF2-40B4-BE49-F238E27FC236}">
                <a16:creationId xmlns:a16="http://schemas.microsoft.com/office/drawing/2014/main" id="{903D37B2-7158-ACAD-8538-C624FDA616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140B21-B11D-331C-7494-A56BDD29C8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A6717-217B-485B-B800-0CE19654A137}" type="slidenum">
              <a:rPr lang="en-US" smtClean="0"/>
              <a:t>‹#›</a:t>
            </a:fld>
            <a:endParaRPr lang="en-US"/>
          </a:p>
        </p:txBody>
      </p:sp>
    </p:spTree>
    <p:extLst>
      <p:ext uri="{BB962C8B-B14F-4D97-AF65-F5344CB8AC3E}">
        <p14:creationId xmlns:p14="http://schemas.microsoft.com/office/powerpoint/2010/main" val="3852821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CD63E-BD14-506F-23D5-342B0CCE9B6B}"/>
              </a:ext>
            </a:extLst>
          </p:cNvPr>
          <p:cNvSpPr>
            <a:spLocks noGrp="1"/>
          </p:cNvSpPr>
          <p:nvPr>
            <p:ph type="title"/>
          </p:nvPr>
        </p:nvSpPr>
        <p:spPr>
          <a:xfrm>
            <a:off x="994669" y="878126"/>
            <a:ext cx="9833548" cy="1325563"/>
          </a:xfrm>
        </p:spPr>
        <p:txBody>
          <a:bodyPr anchor="b">
            <a:normAutofit/>
          </a:bodyPr>
          <a:lstStyle/>
          <a:p>
            <a:pPr algn="ctr"/>
            <a:r>
              <a:rPr lang="en-US" sz="4000" b="1" dirty="0">
                <a:solidFill>
                  <a:schemeClr val="tx2"/>
                </a:solidFill>
              </a:rPr>
              <a:t>GSFC Office of Procurement G.L.I.D.E. Program</a:t>
            </a:r>
            <a:br>
              <a:rPr lang="en-US" sz="3600" b="1" dirty="0">
                <a:solidFill>
                  <a:schemeClr val="tx2"/>
                </a:solidFill>
              </a:rPr>
            </a:br>
            <a:r>
              <a:rPr lang="en-US" sz="3200" b="1" i="1" dirty="0">
                <a:solidFill>
                  <a:schemeClr val="tx2"/>
                </a:solidFill>
              </a:rPr>
              <a:t>(Grow. Lead. Inspire. Develop. Excel.)</a:t>
            </a:r>
          </a:p>
        </p:txBody>
      </p:sp>
      <p:grpSp>
        <p:nvGrpSpPr>
          <p:cNvPr id="25"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B9D7CAFF-F2F3-9DEA-FE57-E1F5876E3379}"/>
              </a:ext>
            </a:extLst>
          </p:cNvPr>
          <p:cNvSpPr>
            <a:spLocks noGrp="1"/>
          </p:cNvSpPr>
          <p:nvPr>
            <p:ph idx="1"/>
          </p:nvPr>
        </p:nvSpPr>
        <p:spPr>
          <a:xfrm>
            <a:off x="1179073" y="2529562"/>
            <a:ext cx="9833548" cy="2693976"/>
          </a:xfrm>
        </p:spPr>
        <p:txBody>
          <a:bodyPr>
            <a:noAutofit/>
          </a:bodyPr>
          <a:lstStyle/>
          <a:p>
            <a:r>
              <a:rPr lang="en-US" sz="1600" b="1" dirty="0">
                <a:solidFill>
                  <a:schemeClr val="tx2"/>
                </a:solidFill>
                <a:effectLst/>
                <a:ea typeface="Calibri" panose="020F0502020204030204" pitchFamily="34" charset="0"/>
              </a:rPr>
              <a:t>GLIDE Professional Development Series for Continuous Learning</a:t>
            </a:r>
          </a:p>
          <a:p>
            <a:endParaRPr lang="en-US" sz="1200" b="1" dirty="0">
              <a:solidFill>
                <a:schemeClr val="tx2"/>
              </a:solidFill>
              <a:ea typeface="Calibri" panose="020F0502020204030204" pitchFamily="34" charset="0"/>
            </a:endParaRPr>
          </a:p>
          <a:p>
            <a:pPr lvl="1"/>
            <a:r>
              <a:rPr lang="en-US" sz="1200" dirty="0">
                <a:solidFill>
                  <a:schemeClr val="tx2"/>
                </a:solidFill>
                <a:effectLst/>
                <a:ea typeface="Calibri" panose="020F0502020204030204" pitchFamily="34" charset="0"/>
              </a:rPr>
              <a:t>Through this program, the Office of Procurement at GSFC offers a series of continuous learning courses in alignment with expressed interests of the procurement workforce and management team for the enhancement of professional and leadership skills in support of organizational initiatives.  The GLIDE program allows participants to customize their selection of continuous learning courses to suit their individualized professional and leadership development needs and areas of focus while earning CLPs towards certification maintenance. Courses offered include topics in areas such as Emotionally Intelligent Leadership;  Diversity, Equity, Inclusion, and Accessibility (DEIA); Data-Driven Decision Making; Presentation Skills; and Team Building.  Enrollment is open to all on first-come first-served basis (subject to class size limitations) </a:t>
            </a:r>
          </a:p>
          <a:p>
            <a:pPr marL="457200" lvl="1" indent="0">
              <a:buNone/>
            </a:pPr>
            <a:endParaRPr lang="en-US" sz="1200" dirty="0">
              <a:solidFill>
                <a:schemeClr val="tx2"/>
              </a:solidFill>
              <a:effectLst/>
              <a:ea typeface="Calibri" panose="020F0502020204030204" pitchFamily="34" charset="0"/>
            </a:endParaRPr>
          </a:p>
          <a:p>
            <a:pPr lvl="1"/>
            <a:r>
              <a:rPr lang="en-US" sz="1200" dirty="0">
                <a:solidFill>
                  <a:schemeClr val="tx2"/>
                </a:solidFill>
                <a:effectLst/>
                <a:ea typeface="Calibri" panose="020F0502020204030204" pitchFamily="34" charset="0"/>
              </a:rPr>
              <a:t>Participants who successfully complete three (3) or more courses will receive a GLIDE certificate of recognition.  (*The GLIDE professional development certificate is intended for recognition of professional development through the pursuit of continuous learning and does not in and of itself grant additional CLPs.)</a:t>
            </a:r>
          </a:p>
          <a:p>
            <a:pPr lvl="1"/>
            <a:endParaRPr lang="en-US" sz="1200" i="1" dirty="0">
              <a:solidFill>
                <a:schemeClr val="tx2"/>
              </a:solidFill>
              <a:effectLst/>
              <a:ea typeface="Calibri" panose="020F0502020204030204" pitchFamily="34" charset="0"/>
            </a:endParaRPr>
          </a:p>
          <a:p>
            <a:pPr lvl="1"/>
            <a:r>
              <a:rPr lang="en-US" sz="1200" dirty="0">
                <a:solidFill>
                  <a:schemeClr val="tx2"/>
                </a:solidFill>
                <a:effectLst/>
                <a:ea typeface="Calibri" panose="020F0502020204030204" pitchFamily="34" charset="0"/>
              </a:rPr>
              <a:t>The current continuous learning period is May 1, 2024 – April 30, 2026 and will recur every two years thereafter.  The CLP requirement has increased from 80 to 100 CLPs for FAC-C maintenance.</a:t>
            </a:r>
          </a:p>
          <a:p>
            <a:pPr lvl="1"/>
            <a:endParaRPr lang="en-US" sz="1200" dirty="0">
              <a:solidFill>
                <a:schemeClr val="tx2"/>
              </a:solidFill>
              <a:effectLst/>
              <a:ea typeface="Calibri" panose="020F0502020204030204" pitchFamily="34" charset="0"/>
            </a:endParaRPr>
          </a:p>
          <a:p>
            <a:pPr lvl="1"/>
            <a:r>
              <a:rPr lang="en-US" sz="1200" dirty="0">
                <a:solidFill>
                  <a:schemeClr val="tx2"/>
                </a:solidFill>
                <a:ea typeface="Calibri" panose="020F0502020204030204" pitchFamily="34" charset="0"/>
              </a:rPr>
              <a:t>For inquiries, please contact Makara Nevils, GSFC OP GLIDE Program Manager.</a:t>
            </a:r>
            <a:endParaRPr lang="en-US" sz="1200" dirty="0">
              <a:solidFill>
                <a:schemeClr val="tx2"/>
              </a:solidFill>
              <a:effectLst/>
              <a:ea typeface="Calibri" panose="020F0502020204030204" pitchFamily="34" charset="0"/>
            </a:endParaRPr>
          </a:p>
          <a:p>
            <a:pPr marL="457200" lvl="1" indent="0">
              <a:buNone/>
            </a:pPr>
            <a:endParaRPr lang="en-US" sz="1200" dirty="0">
              <a:solidFill>
                <a:schemeClr val="tx2"/>
              </a:solidFill>
              <a:effectLst/>
              <a:ea typeface="Calibri" panose="020F0502020204030204" pitchFamily="34" charset="0"/>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89612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260</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GSFC Office of Procurement G.L.I.D.E. Program (Grow. Lead. Inspire. Develop. Excel.)</vt:lpstr>
    </vt:vector>
  </TitlesOfParts>
  <Company>NASA OCIO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GSFC Office of Procurement G.L.I.D.E. Program (Grow. Lead. Inspire. Develop. Excel.)</dc:title>
  <dc:creator>Nevils, Makara K. (GSFC-1700)</dc:creator>
  <cp:lastModifiedBy>Nevils, Makara K. (GSFC-1700)</cp:lastModifiedBy>
  <cp:revision>1</cp:revision>
  <dcterms:created xsi:type="dcterms:W3CDTF">2024-05-30T15:25:57Z</dcterms:created>
  <dcterms:modified xsi:type="dcterms:W3CDTF">2024-05-30T15:45:41Z</dcterms:modified>
</cp:coreProperties>
</file>