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2"/>
  </p:notesMasterIdLst>
  <p:sldIdLst>
    <p:sldId id="256" r:id="rId2"/>
    <p:sldId id="258" r:id="rId3"/>
    <p:sldId id="317" r:id="rId4"/>
    <p:sldId id="299" r:id="rId5"/>
    <p:sldId id="296" r:id="rId6"/>
    <p:sldId id="314" r:id="rId7"/>
    <p:sldId id="298" r:id="rId8"/>
    <p:sldId id="286" r:id="rId9"/>
    <p:sldId id="301" r:id="rId10"/>
    <p:sldId id="318" r:id="rId11"/>
    <p:sldId id="278" r:id="rId12"/>
    <p:sldId id="315" r:id="rId13"/>
    <p:sldId id="287" r:id="rId14"/>
    <p:sldId id="320" r:id="rId15"/>
    <p:sldId id="303" r:id="rId16"/>
    <p:sldId id="304" r:id="rId17"/>
    <p:sldId id="322" r:id="rId18"/>
    <p:sldId id="306" r:id="rId19"/>
    <p:sldId id="307" r:id="rId20"/>
    <p:sldId id="265" r:id="rId21"/>
    <p:sldId id="308" r:id="rId22"/>
    <p:sldId id="300" r:id="rId23"/>
    <p:sldId id="288" r:id="rId24"/>
    <p:sldId id="309" r:id="rId25"/>
    <p:sldId id="311" r:id="rId26"/>
    <p:sldId id="312" r:id="rId27"/>
    <p:sldId id="274" r:id="rId28"/>
    <p:sldId id="295" r:id="rId29"/>
    <p:sldId id="313" r:id="rId30"/>
    <p:sldId id="282" r:id="rId3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8405" autoAdjust="0"/>
  </p:normalViewPr>
  <p:slideViewPr>
    <p:cSldViewPr>
      <p:cViewPr varScale="1">
        <p:scale>
          <a:sx n="85" d="100"/>
          <a:sy n="85" d="100"/>
        </p:scale>
        <p:origin x="1402"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5405E34F-32A7-46F3-9727-60FA6B46AE0A}" type="datetimeFigureOut">
              <a:rPr lang="en-US"/>
              <a:pPr>
                <a:defRPr/>
              </a:pPr>
              <a:t>8/2/2016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722BB4A4-1188-447F-95E0-8371C9FD82E6}" type="slidenum">
              <a:rPr lang="en-US"/>
              <a:pPr>
                <a:defRPr/>
              </a:pPr>
              <a:t>‹#›</a:t>
            </a:fld>
            <a:endParaRPr lang="en-US" dirty="0"/>
          </a:p>
        </p:txBody>
      </p:sp>
    </p:spTree>
    <p:extLst>
      <p:ext uri="{BB962C8B-B14F-4D97-AF65-F5344CB8AC3E}">
        <p14:creationId xmlns:p14="http://schemas.microsoft.com/office/powerpoint/2010/main" val="4329301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p>
            <a:pPr>
              <a:defRPr/>
            </a:pPr>
            <a:fld id="{9275C646-0D9B-4B8C-8F0A-76BDD5A70DB5}" type="slidenum">
              <a:rPr lang="en-US" smtClean="0"/>
              <a:pPr>
                <a:defRPr/>
              </a:pPr>
              <a:t>8</a:t>
            </a:fld>
            <a:endParaRPr lang="en-US" dirty="0"/>
          </a:p>
        </p:txBody>
      </p:sp>
    </p:spTree>
    <p:extLst>
      <p:ext uri="{BB962C8B-B14F-4D97-AF65-F5344CB8AC3E}">
        <p14:creationId xmlns:p14="http://schemas.microsoft.com/office/powerpoint/2010/main" val="1340459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22BB4A4-1188-447F-95E0-8371C9FD82E6}" type="slidenum">
              <a:rPr lang="en-US" smtClean="0"/>
              <a:pPr>
                <a:defRPr/>
              </a:pPr>
              <a:t>9</a:t>
            </a:fld>
            <a:endParaRPr lang="en-US" dirty="0"/>
          </a:p>
        </p:txBody>
      </p:sp>
    </p:spTree>
    <p:extLst>
      <p:ext uri="{BB962C8B-B14F-4D97-AF65-F5344CB8AC3E}">
        <p14:creationId xmlns:p14="http://schemas.microsoft.com/office/powerpoint/2010/main" val="2223411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64E6738-4AE8-4CF6-9D2D-593A7006970D}" type="slidenum">
              <a:rPr lang="en-US"/>
              <a:pPr>
                <a:defRPr/>
              </a:pPr>
              <a:t>‹#›</a:t>
            </a:fld>
            <a:endParaRPr lang="en-US" dirty="0"/>
          </a:p>
        </p:txBody>
      </p:sp>
    </p:spTree>
    <p:extLst>
      <p:ext uri="{BB962C8B-B14F-4D97-AF65-F5344CB8AC3E}">
        <p14:creationId xmlns:p14="http://schemas.microsoft.com/office/powerpoint/2010/main" val="1151244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6ED2239-88BA-49AA-8F8F-FF9115E9BBF2}" type="slidenum">
              <a:rPr lang="en-US"/>
              <a:pPr>
                <a:defRPr/>
              </a:pPr>
              <a:t>‹#›</a:t>
            </a:fld>
            <a:endParaRPr lang="en-US" dirty="0"/>
          </a:p>
        </p:txBody>
      </p:sp>
    </p:spTree>
    <p:extLst>
      <p:ext uri="{BB962C8B-B14F-4D97-AF65-F5344CB8AC3E}">
        <p14:creationId xmlns:p14="http://schemas.microsoft.com/office/powerpoint/2010/main" val="903025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70A507E-61C7-4BC9-B9AE-9045D0B028CD}" type="slidenum">
              <a:rPr lang="en-US"/>
              <a:pPr>
                <a:defRPr/>
              </a:pPr>
              <a:t>‹#›</a:t>
            </a:fld>
            <a:endParaRPr lang="en-US" dirty="0"/>
          </a:p>
        </p:txBody>
      </p:sp>
    </p:spTree>
    <p:extLst>
      <p:ext uri="{BB962C8B-B14F-4D97-AF65-F5344CB8AC3E}">
        <p14:creationId xmlns:p14="http://schemas.microsoft.com/office/powerpoint/2010/main" val="1167352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30540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lvl1pPr>
          </a:lstStyle>
          <a:p>
            <a:pPr>
              <a:defRPr/>
            </a:pPr>
            <a:fld id="{5D95D82F-EDA0-4DA4-9CC9-A388BA521483}" type="slidenum">
              <a:rPr lang="en-US"/>
              <a:pPr>
                <a:defRPr/>
              </a:pPr>
              <a:t>‹#›</a:t>
            </a:fld>
            <a:endParaRPr lang="en-US" dirty="0"/>
          </a:p>
        </p:txBody>
      </p:sp>
    </p:spTree>
    <p:extLst>
      <p:ext uri="{BB962C8B-B14F-4D97-AF65-F5344CB8AC3E}">
        <p14:creationId xmlns:p14="http://schemas.microsoft.com/office/powerpoint/2010/main" val="731658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1D92933-576F-4FA3-84B6-BE5B98E244F9}" type="slidenum">
              <a:rPr lang="en-US"/>
              <a:pPr>
                <a:defRPr/>
              </a:pPr>
              <a:t>‹#›</a:t>
            </a:fld>
            <a:endParaRPr lang="en-US" dirty="0"/>
          </a:p>
        </p:txBody>
      </p:sp>
    </p:spTree>
    <p:extLst>
      <p:ext uri="{BB962C8B-B14F-4D97-AF65-F5344CB8AC3E}">
        <p14:creationId xmlns:p14="http://schemas.microsoft.com/office/powerpoint/2010/main" val="1503143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6A3177D8-5CFC-4016-8796-9FF9598339AC}" type="slidenum">
              <a:rPr lang="en-US"/>
              <a:pPr>
                <a:defRPr/>
              </a:pPr>
              <a:t>‹#›</a:t>
            </a:fld>
            <a:endParaRPr lang="en-US" dirty="0"/>
          </a:p>
        </p:txBody>
      </p:sp>
    </p:spTree>
    <p:extLst>
      <p:ext uri="{BB962C8B-B14F-4D97-AF65-F5344CB8AC3E}">
        <p14:creationId xmlns:p14="http://schemas.microsoft.com/office/powerpoint/2010/main" val="3759235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FA0C0927-DDF2-48FF-A14E-4640A5F127E3}" type="slidenum">
              <a:rPr lang="en-US"/>
              <a:pPr>
                <a:defRPr/>
              </a:pPr>
              <a:t>‹#›</a:t>
            </a:fld>
            <a:endParaRPr lang="en-US" dirty="0"/>
          </a:p>
        </p:txBody>
      </p:sp>
    </p:spTree>
    <p:extLst>
      <p:ext uri="{BB962C8B-B14F-4D97-AF65-F5344CB8AC3E}">
        <p14:creationId xmlns:p14="http://schemas.microsoft.com/office/powerpoint/2010/main" val="3434463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BBA01BB-3B19-4955-A042-7467B96053CE}" type="slidenum">
              <a:rPr lang="en-US"/>
              <a:pPr>
                <a:defRPr/>
              </a:pPr>
              <a:t>‹#›</a:t>
            </a:fld>
            <a:endParaRPr lang="en-US" dirty="0"/>
          </a:p>
        </p:txBody>
      </p:sp>
    </p:spTree>
    <p:extLst>
      <p:ext uri="{BB962C8B-B14F-4D97-AF65-F5344CB8AC3E}">
        <p14:creationId xmlns:p14="http://schemas.microsoft.com/office/powerpoint/2010/main" val="719995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F952E8C-B923-423E-8EFF-44D47A6D3A93}" type="slidenum">
              <a:rPr lang="en-US"/>
              <a:pPr>
                <a:defRPr/>
              </a:pPr>
              <a:t>‹#›</a:t>
            </a:fld>
            <a:endParaRPr lang="en-US" dirty="0"/>
          </a:p>
        </p:txBody>
      </p:sp>
    </p:spTree>
    <p:extLst>
      <p:ext uri="{BB962C8B-B14F-4D97-AF65-F5344CB8AC3E}">
        <p14:creationId xmlns:p14="http://schemas.microsoft.com/office/powerpoint/2010/main" val="2148812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2AFF525-77A0-4064-8A7F-04E90F7A8E0C}" type="slidenum">
              <a:rPr lang="en-US"/>
              <a:pPr>
                <a:defRPr/>
              </a:pPr>
              <a:t>‹#›</a:t>
            </a:fld>
            <a:endParaRPr lang="en-US" dirty="0"/>
          </a:p>
        </p:txBody>
      </p:sp>
    </p:spTree>
    <p:extLst>
      <p:ext uri="{BB962C8B-B14F-4D97-AF65-F5344CB8AC3E}">
        <p14:creationId xmlns:p14="http://schemas.microsoft.com/office/powerpoint/2010/main" val="2189683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AC2FA0A-06A6-4FE1-BD14-AE0F143F80F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altLang="en-US" dirty="0" smtClean="0"/>
              <a:t>Evaluating Past Performance</a:t>
            </a:r>
          </a:p>
        </p:txBody>
      </p:sp>
      <p:sp>
        <p:nvSpPr>
          <p:cNvPr id="2" name="Subtitle 1"/>
          <p:cNvSpPr>
            <a:spLocks noGrp="1"/>
          </p:cNvSpPr>
          <p:nvPr>
            <p:ph type="subTitle" idx="1"/>
          </p:nvPr>
        </p:nvSpPr>
        <p:spPr/>
        <p:txBody>
          <a:bodyPr/>
          <a:lstStyle/>
          <a:p>
            <a:r>
              <a:rPr lang="en-US" dirty="0" smtClean="0"/>
              <a:t>GSFC Training Presentation for Competitive Procurements</a:t>
            </a:r>
          </a:p>
          <a:p>
            <a:r>
              <a:rPr lang="en-US" dirty="0" smtClean="0"/>
              <a:t>By: Chris Whyte and Steve Kramer</a:t>
            </a:r>
          </a:p>
          <a:p>
            <a:r>
              <a:rPr lang="en-US" dirty="0" smtClean="0"/>
              <a:t>March 20, 2014</a:t>
            </a:r>
            <a:endParaRPr lang="en-US" dirty="0"/>
          </a:p>
        </p:txBody>
      </p:sp>
      <p:sp>
        <p:nvSpPr>
          <p:cNvPr id="7" name="Footer Placeholder 6"/>
          <p:cNvSpPr>
            <a:spLocks noGrp="1"/>
          </p:cNvSpPr>
          <p:nvPr>
            <p:ph type="ftr" sz="quarter" idx="11"/>
          </p:nvPr>
        </p:nvSpPr>
        <p:spPr/>
        <p:txBody>
          <a:bodyPr/>
          <a:lstStyle/>
          <a:p>
            <a:pPr>
              <a:defRPr/>
            </a:pPr>
            <a:endParaRPr lang="en-US" dirty="0"/>
          </a:p>
        </p:txBody>
      </p:sp>
      <p:sp>
        <p:nvSpPr>
          <p:cNvPr id="8" name="Slide Number Placeholder 7"/>
          <p:cNvSpPr>
            <a:spLocks noGrp="1"/>
          </p:cNvSpPr>
          <p:nvPr>
            <p:ph type="sldNum" sz="quarter" idx="12"/>
          </p:nvPr>
        </p:nvSpPr>
        <p:spPr/>
        <p:txBody>
          <a:bodyPr/>
          <a:lstStyle/>
          <a:p>
            <a:pPr>
              <a:defRPr/>
            </a:pPr>
            <a:fld id="{364E6738-4AE8-4CF6-9D2D-593A7006970D}"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8229600" cy="1143000"/>
          </a:xfrm>
        </p:spPr>
        <p:txBody>
          <a:bodyPr/>
          <a:lstStyle/>
          <a:p>
            <a:r>
              <a:rPr lang="en-US" altLang="en-US" sz="3200" dirty="0" smtClean="0"/>
              <a:t>Evaluation of Relevance – Content</a:t>
            </a:r>
          </a:p>
        </p:txBody>
      </p:sp>
      <p:sp>
        <p:nvSpPr>
          <p:cNvPr id="3" name="Content Placeholder 2"/>
          <p:cNvSpPr>
            <a:spLocks noGrp="1"/>
          </p:cNvSpPr>
          <p:nvPr>
            <p:ph idx="1"/>
          </p:nvPr>
        </p:nvSpPr>
        <p:spPr/>
        <p:txBody>
          <a:bodyPr>
            <a:normAutofit/>
          </a:bodyPr>
          <a:lstStyle/>
          <a:p>
            <a:pPr>
              <a:defRPr/>
            </a:pPr>
            <a:r>
              <a:rPr lang="en-US" sz="2000" dirty="0" smtClean="0"/>
              <a:t>Complexity </a:t>
            </a:r>
            <a:r>
              <a:rPr lang="en-US" sz="2000" dirty="0"/>
              <a:t>is factored into the </a:t>
            </a:r>
            <a:r>
              <a:rPr lang="en-US" sz="2000" dirty="0" smtClean="0"/>
              <a:t>Content </a:t>
            </a:r>
            <a:r>
              <a:rPr lang="en-US" sz="2000" dirty="0"/>
              <a:t>evaluation and entails comparing the relative complexity of the overall requirement on past contracts to the overall complexity of the requirement to be performed on the instant procurement.  </a:t>
            </a:r>
          </a:p>
          <a:p>
            <a:pPr lvl="1">
              <a:defRPr/>
            </a:pPr>
            <a:r>
              <a:rPr lang="en-US" sz="1900" dirty="0"/>
              <a:t>For example, if we are soliciting engineering services related to a spaceflight instrument, an offeror’s past engineering services </a:t>
            </a:r>
            <a:r>
              <a:rPr lang="en-US" sz="1900" dirty="0" smtClean="0"/>
              <a:t>contract to build </a:t>
            </a:r>
            <a:r>
              <a:rPr lang="en-US" sz="1900" dirty="0"/>
              <a:t>commercial generators may not be nearly as complex as our requirement.  </a:t>
            </a:r>
            <a:endParaRPr lang="en-US" sz="1900" dirty="0" smtClean="0"/>
          </a:p>
          <a:p>
            <a:pPr lvl="1">
              <a:defRPr/>
            </a:pPr>
            <a:r>
              <a:rPr lang="en-US" sz="1900" dirty="0" smtClean="0"/>
              <a:t>Alternatively</a:t>
            </a:r>
            <a:r>
              <a:rPr lang="en-US" sz="1900" dirty="0"/>
              <a:t>, an offeror’s past engineering services </a:t>
            </a:r>
            <a:r>
              <a:rPr lang="en-US" sz="1900" dirty="0" smtClean="0"/>
              <a:t>contract for an </a:t>
            </a:r>
            <a:r>
              <a:rPr lang="en-US" sz="1900" dirty="0"/>
              <a:t>Air Force weapons system may be of similar complexity to our effort, even though </a:t>
            </a:r>
            <a:r>
              <a:rPr lang="en-US" sz="1900" dirty="0" smtClean="0"/>
              <a:t>the work was not spaceflight </a:t>
            </a:r>
            <a:r>
              <a:rPr lang="en-US" sz="1900" dirty="0"/>
              <a:t>related. </a:t>
            </a:r>
          </a:p>
          <a:p>
            <a:pPr>
              <a:defRPr/>
            </a:pPr>
            <a:endParaRPr lang="en-US" sz="1600" dirty="0"/>
          </a:p>
          <a:p>
            <a:pPr>
              <a:defRPr/>
            </a:pPr>
            <a:endParaRPr lang="en-US" sz="1600" dirty="0"/>
          </a:p>
        </p:txBody>
      </p:sp>
      <p:sp>
        <p:nvSpPr>
          <p:cNvPr id="4"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7DDE5CBD-3FE8-4406-AFAD-F6BED283EF1B}" type="slidenum">
              <a:rPr lang="en-US" smtClean="0"/>
              <a:pPr>
                <a:defRPr/>
              </a:pPr>
              <a:t>10</a:t>
            </a:fld>
            <a:endParaRPr lang="en-US" dirty="0"/>
          </a:p>
        </p:txBody>
      </p:sp>
      <p:sp>
        <p:nvSpPr>
          <p:cNvPr id="5" name="Footer Placeholder 4"/>
          <p:cNvSpPr txBox="1">
            <a:spLocks/>
          </p:cNvSpPr>
          <p:nvPr/>
        </p:nvSpPr>
        <p:spPr>
          <a:xfrm>
            <a:off x="3124200" y="6356350"/>
            <a:ext cx="2895600" cy="365125"/>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dirty="0" smtClean="0"/>
              <a:t>GSFC Past Performance Training </a:t>
            </a:r>
          </a:p>
          <a:p>
            <a:pPr>
              <a:defRPr/>
            </a:pPr>
            <a:r>
              <a:rPr lang="en-US" dirty="0" smtClean="0"/>
              <a:t>March 20, 2014</a:t>
            </a:r>
            <a:endParaRPr lang="en-US" dirty="0"/>
          </a:p>
        </p:txBody>
      </p:sp>
    </p:spTree>
    <p:extLst>
      <p:ext uri="{BB962C8B-B14F-4D97-AF65-F5344CB8AC3E}">
        <p14:creationId xmlns:p14="http://schemas.microsoft.com/office/powerpoint/2010/main" val="2447690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1143000"/>
          </a:xfrm>
        </p:spPr>
        <p:txBody>
          <a:bodyPr/>
          <a:lstStyle/>
          <a:p>
            <a:pPr eaLnBrk="1" hangingPunct="1"/>
            <a:r>
              <a:rPr lang="en-US" altLang="en-US" sz="3200" dirty="0" smtClean="0"/>
              <a:t>Evaluation of Relevance – Content</a:t>
            </a:r>
          </a:p>
        </p:txBody>
      </p:sp>
      <p:sp>
        <p:nvSpPr>
          <p:cNvPr id="8195" name="Content Placeholder 2"/>
          <p:cNvSpPr>
            <a:spLocks noGrp="1"/>
          </p:cNvSpPr>
          <p:nvPr>
            <p:ph idx="1"/>
          </p:nvPr>
        </p:nvSpPr>
        <p:spPr>
          <a:xfrm>
            <a:off x="457200" y="1219200"/>
            <a:ext cx="8229600" cy="4525963"/>
          </a:xfrm>
        </p:spPr>
        <p:txBody>
          <a:bodyPr/>
          <a:lstStyle/>
          <a:p>
            <a:pPr eaLnBrk="1" hangingPunct="1"/>
            <a:endParaRPr lang="en-US" altLang="en-US" sz="1600" dirty="0" smtClean="0"/>
          </a:p>
          <a:p>
            <a:pPr eaLnBrk="1" hangingPunct="1"/>
            <a:r>
              <a:rPr lang="en-US" altLang="en-US" sz="1800" dirty="0"/>
              <a:t>It is </a:t>
            </a:r>
            <a:r>
              <a:rPr lang="en-US" altLang="en-US" sz="1800" dirty="0" smtClean="0"/>
              <a:t>the offeror’s responsibility </a:t>
            </a:r>
            <a:r>
              <a:rPr lang="en-US" altLang="en-US" sz="1800" dirty="0"/>
              <a:t>to fully describe its past performance and to </a:t>
            </a:r>
            <a:r>
              <a:rPr lang="en-US" altLang="en-US" sz="1800" dirty="0" smtClean="0"/>
              <a:t>demonstrate </a:t>
            </a:r>
            <a:r>
              <a:rPr lang="en-US" altLang="en-US" sz="1800" dirty="0"/>
              <a:t>how the </a:t>
            </a:r>
            <a:r>
              <a:rPr lang="en-US" altLang="en-US" sz="1800" dirty="0" smtClean="0"/>
              <a:t>content </a:t>
            </a:r>
            <a:r>
              <a:rPr lang="en-US" altLang="en-US" sz="1800" dirty="0"/>
              <a:t>of the referenced contract is </a:t>
            </a:r>
            <a:r>
              <a:rPr lang="en-US" altLang="en-US" sz="1800" dirty="0" smtClean="0"/>
              <a:t>relevant </a:t>
            </a:r>
            <a:r>
              <a:rPr lang="en-US" altLang="en-US" sz="1800" dirty="0"/>
              <a:t>to the </a:t>
            </a:r>
            <a:r>
              <a:rPr lang="en-US" altLang="en-US" sz="1800" dirty="0" smtClean="0"/>
              <a:t>content of </a:t>
            </a:r>
            <a:r>
              <a:rPr lang="en-US" altLang="en-US" sz="1800" dirty="0"/>
              <a:t>the instant procurement.  Generally, the </a:t>
            </a:r>
            <a:r>
              <a:rPr lang="en-US" altLang="en-US" sz="1800" dirty="0" smtClean="0"/>
              <a:t>evaluation </a:t>
            </a:r>
            <a:r>
              <a:rPr lang="en-US" altLang="en-US" sz="1800" dirty="0"/>
              <a:t>is derived from </a:t>
            </a:r>
            <a:r>
              <a:rPr lang="en-US" altLang="en-US" sz="1800" dirty="0" smtClean="0"/>
              <a:t>contract references in the </a:t>
            </a:r>
            <a:r>
              <a:rPr lang="en-US" altLang="en-US" sz="1800" dirty="0"/>
              <a:t>offeror’s proposal and the burden is on the offeror to show its performance is pertinent to the SOW.  </a:t>
            </a:r>
            <a:endParaRPr lang="en-US" altLang="en-US" sz="1800" dirty="0" smtClean="0"/>
          </a:p>
          <a:p>
            <a:pPr eaLnBrk="1" hangingPunct="1"/>
            <a:r>
              <a:rPr lang="en-US" altLang="en-US" sz="1800" dirty="0" smtClean="0"/>
              <a:t>Though </a:t>
            </a:r>
            <a:r>
              <a:rPr lang="en-US" altLang="en-US" sz="1800" dirty="0"/>
              <a:t>the offeror is primarily responsible for describing its past performance and demonstrating its relevance, the SEB should also evaluate </a:t>
            </a:r>
            <a:r>
              <a:rPr lang="en-US" altLang="en-US" sz="1800" dirty="0" smtClean="0"/>
              <a:t>relevant </a:t>
            </a:r>
            <a:r>
              <a:rPr lang="en-US" altLang="en-US" sz="1800" dirty="0"/>
              <a:t>contracts of which members have personal knowledge or that can reasonably identified, specifically those within NASA.</a:t>
            </a:r>
          </a:p>
          <a:p>
            <a:pPr eaLnBrk="1" hangingPunct="1"/>
            <a:endParaRPr lang="en-US" altLang="en-US" sz="2000" dirty="0"/>
          </a:p>
          <a:p>
            <a:pPr marL="0" indent="0" eaLnBrk="1" hangingPunct="1">
              <a:buNone/>
            </a:pPr>
            <a:endParaRPr lang="en-US" altLang="en-US" sz="1400" dirty="0"/>
          </a:p>
          <a:p>
            <a:pPr eaLnBrk="1" hangingPunct="1"/>
            <a:endParaRPr lang="en-US" altLang="en-US" sz="1400" dirty="0"/>
          </a:p>
          <a:p>
            <a:pPr eaLnBrk="1" hangingPunct="1"/>
            <a:endParaRPr lang="en-US" altLang="en-US" sz="1400" dirty="0" smtClean="0"/>
          </a:p>
          <a:p>
            <a:pPr eaLnBrk="1" hangingPunct="1"/>
            <a:endParaRPr lang="en-US" altLang="en-US" sz="1800" dirty="0" smtClean="0"/>
          </a:p>
          <a:p>
            <a:pPr eaLnBrk="1" hangingPunct="1"/>
            <a:endParaRPr lang="en-US" altLang="en-US" sz="1800" dirty="0" smtClean="0"/>
          </a:p>
          <a:p>
            <a:pPr eaLnBrk="1" hangingPunct="1"/>
            <a:endParaRPr lang="en-US" altLang="en-US" sz="1800" dirty="0" smtClean="0"/>
          </a:p>
        </p:txBody>
      </p:sp>
      <p:sp>
        <p:nvSpPr>
          <p:cNvPr id="2" name="Slide Number Placeholder 1"/>
          <p:cNvSpPr>
            <a:spLocks noGrp="1"/>
          </p:cNvSpPr>
          <p:nvPr>
            <p:ph type="sldNum" sz="quarter" idx="4294967295"/>
          </p:nvPr>
        </p:nvSpPr>
        <p:spPr>
          <a:xfrm>
            <a:off x="6553200" y="6356350"/>
            <a:ext cx="2133600" cy="365125"/>
          </a:xfrm>
        </p:spPr>
        <p:txBody>
          <a:bodyPr/>
          <a:lstStyle/>
          <a:p>
            <a:pPr>
              <a:defRPr/>
            </a:pPr>
            <a:fld id="{99C2AC73-BD0F-489A-AF8B-4396741E9761}" type="slidenum">
              <a:rPr lang="en-US" smtClean="0"/>
              <a:pPr>
                <a:defRPr/>
              </a:pPr>
              <a:t>11</a:t>
            </a:fld>
            <a:endParaRPr lang="en-US" dirty="0"/>
          </a:p>
        </p:txBody>
      </p:sp>
      <p:sp>
        <p:nvSpPr>
          <p:cNvPr id="4" name="Footer Placeholder 3"/>
          <p:cNvSpPr>
            <a:spLocks noGrp="1"/>
          </p:cNvSpPr>
          <p:nvPr>
            <p:ph type="ftr" sz="quarter" idx="4294967295"/>
          </p:nvPr>
        </p:nvSpPr>
        <p:spPr>
          <a:xfrm>
            <a:off x="3124200" y="6356350"/>
            <a:ext cx="2895600" cy="365125"/>
          </a:xfrm>
        </p:spPr>
        <p:txBody>
          <a:bodyPr/>
          <a:lstStyle/>
          <a:p>
            <a:pPr>
              <a:defRPr/>
            </a:pPr>
            <a:r>
              <a:rPr lang="en-US" dirty="0"/>
              <a:t>GSFC Past Performance Training </a:t>
            </a:r>
          </a:p>
          <a:p>
            <a:pPr>
              <a:defRPr/>
            </a:pPr>
            <a:r>
              <a:rPr lang="en-US" dirty="0"/>
              <a:t>March 20, 2014</a:t>
            </a:r>
          </a:p>
          <a:p>
            <a:pP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1143000"/>
          </a:xfrm>
        </p:spPr>
        <p:txBody>
          <a:bodyPr/>
          <a:lstStyle/>
          <a:p>
            <a:pPr eaLnBrk="1" hangingPunct="1"/>
            <a:r>
              <a:rPr lang="en-US" altLang="en-US" sz="3200" dirty="0" smtClean="0"/>
              <a:t>Evaluation of Relevance - Content</a:t>
            </a:r>
          </a:p>
        </p:txBody>
      </p:sp>
      <p:sp>
        <p:nvSpPr>
          <p:cNvPr id="8195" name="Content Placeholder 2"/>
          <p:cNvSpPr>
            <a:spLocks noGrp="1"/>
          </p:cNvSpPr>
          <p:nvPr>
            <p:ph idx="1"/>
          </p:nvPr>
        </p:nvSpPr>
        <p:spPr/>
        <p:txBody>
          <a:bodyPr/>
          <a:lstStyle/>
          <a:p>
            <a:pPr eaLnBrk="1" hangingPunct="1"/>
            <a:endParaRPr lang="en-US" altLang="en-US" sz="1600" dirty="0" smtClean="0"/>
          </a:p>
          <a:p>
            <a:pPr eaLnBrk="1" hangingPunct="1"/>
            <a:r>
              <a:rPr lang="en-US" altLang="en-US" sz="2000" dirty="0" smtClean="0"/>
              <a:t>The prime offeror’s past references should only be compared to the work that it proposes to perform itself on the subject solicitation, including overall management of contracts similar in content to the SOW. </a:t>
            </a:r>
          </a:p>
          <a:p>
            <a:pPr lvl="1" eaLnBrk="1" hangingPunct="1"/>
            <a:r>
              <a:rPr lang="en-US" altLang="en-US" sz="1800" dirty="0" smtClean="0"/>
              <a:t>Example 1: The SOW included 4 primary areas of content and the prime offeror has proposed to perform Areas 1-3, while subcontracting area 4.  The questionnaire(s) indicate that the prime offeror has performed areas 1-3 on a past effort, but not area 4.  In this situation, the prime offeror’s lack of performance in area 4 would not necessarily detract from the content evaluation, since they are proposing to have a subcontractor perform that work.  Instead, the SEB would also evaluate the subcontractor to determine their content performance in area 4. </a:t>
            </a:r>
          </a:p>
          <a:p>
            <a:pPr eaLnBrk="1" hangingPunct="1"/>
            <a:endParaRPr lang="en-US" altLang="en-US" sz="1400" dirty="0" smtClean="0"/>
          </a:p>
          <a:p>
            <a:pPr eaLnBrk="1" hangingPunct="1"/>
            <a:endParaRPr lang="en-US" altLang="en-US" sz="1400" dirty="0"/>
          </a:p>
          <a:p>
            <a:pPr eaLnBrk="1" hangingPunct="1"/>
            <a:endParaRPr lang="en-US" altLang="en-US" sz="1400" dirty="0"/>
          </a:p>
          <a:p>
            <a:pPr eaLnBrk="1" hangingPunct="1"/>
            <a:endParaRPr lang="en-US" altLang="en-US" sz="1400" dirty="0" smtClean="0"/>
          </a:p>
          <a:p>
            <a:pPr eaLnBrk="1" hangingPunct="1"/>
            <a:endParaRPr lang="en-US" altLang="en-US" sz="1800" dirty="0" smtClean="0"/>
          </a:p>
          <a:p>
            <a:pPr eaLnBrk="1" hangingPunct="1"/>
            <a:endParaRPr lang="en-US" altLang="en-US" sz="1800" dirty="0" smtClean="0"/>
          </a:p>
          <a:p>
            <a:pPr eaLnBrk="1" hangingPunct="1"/>
            <a:endParaRPr lang="en-US" altLang="en-US" sz="1800" dirty="0" smtClean="0"/>
          </a:p>
        </p:txBody>
      </p:sp>
      <p:sp>
        <p:nvSpPr>
          <p:cNvPr id="2" name="Slide Number Placeholder 1"/>
          <p:cNvSpPr>
            <a:spLocks noGrp="1"/>
          </p:cNvSpPr>
          <p:nvPr>
            <p:ph type="sldNum" sz="quarter" idx="4294967295"/>
          </p:nvPr>
        </p:nvSpPr>
        <p:spPr>
          <a:xfrm>
            <a:off x="6553200" y="6356350"/>
            <a:ext cx="2133600" cy="365125"/>
          </a:xfrm>
        </p:spPr>
        <p:txBody>
          <a:bodyPr/>
          <a:lstStyle/>
          <a:p>
            <a:pPr>
              <a:defRPr/>
            </a:pPr>
            <a:fld id="{99C2AC73-BD0F-489A-AF8B-4396741E9761}" type="slidenum">
              <a:rPr lang="en-US" smtClean="0"/>
              <a:pPr>
                <a:defRPr/>
              </a:pPr>
              <a:t>12</a:t>
            </a:fld>
            <a:endParaRPr lang="en-US" dirty="0"/>
          </a:p>
        </p:txBody>
      </p:sp>
      <p:sp>
        <p:nvSpPr>
          <p:cNvPr id="4" name="Footer Placeholder 3"/>
          <p:cNvSpPr>
            <a:spLocks noGrp="1"/>
          </p:cNvSpPr>
          <p:nvPr>
            <p:ph type="ftr" sz="quarter" idx="4294967295"/>
          </p:nvPr>
        </p:nvSpPr>
        <p:spPr>
          <a:xfrm>
            <a:off x="3124200" y="6356350"/>
            <a:ext cx="2895600" cy="365125"/>
          </a:xfrm>
        </p:spPr>
        <p:txBody>
          <a:bodyPr/>
          <a:lstStyle/>
          <a:p>
            <a:pPr>
              <a:defRPr/>
            </a:pPr>
            <a:r>
              <a:rPr lang="en-US" dirty="0"/>
              <a:t>GSFC Past Performance Training </a:t>
            </a:r>
          </a:p>
          <a:p>
            <a:pPr>
              <a:defRPr/>
            </a:pPr>
            <a:r>
              <a:rPr lang="en-US" dirty="0"/>
              <a:t>March 20, 2014</a:t>
            </a:r>
          </a:p>
          <a:p>
            <a:pPr>
              <a:defRPr/>
            </a:pPr>
            <a:endParaRPr lang="en-US" dirty="0"/>
          </a:p>
        </p:txBody>
      </p:sp>
    </p:spTree>
    <p:extLst>
      <p:ext uri="{BB962C8B-B14F-4D97-AF65-F5344CB8AC3E}">
        <p14:creationId xmlns:p14="http://schemas.microsoft.com/office/powerpoint/2010/main" val="3221285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1143000"/>
          </a:xfrm>
        </p:spPr>
        <p:txBody>
          <a:bodyPr/>
          <a:lstStyle/>
          <a:p>
            <a:pPr eaLnBrk="1" hangingPunct="1"/>
            <a:r>
              <a:rPr lang="en-US" altLang="en-US" sz="3200" dirty="0" smtClean="0"/>
              <a:t>Evaluation of Relevance – Content</a:t>
            </a:r>
            <a:br>
              <a:rPr lang="en-US" altLang="en-US" sz="3200" dirty="0" smtClean="0"/>
            </a:br>
            <a:r>
              <a:rPr lang="en-US" altLang="en-US" sz="3200" dirty="0" smtClean="0"/>
              <a:t>General </a:t>
            </a:r>
            <a:r>
              <a:rPr lang="en-US" altLang="en-US" sz="3200" dirty="0"/>
              <a:t>Guidelines </a:t>
            </a:r>
            <a:endParaRPr lang="en-US" altLang="en-US" sz="3200" dirty="0" smtClean="0"/>
          </a:p>
        </p:txBody>
      </p:sp>
      <p:sp>
        <p:nvSpPr>
          <p:cNvPr id="9219" name="Content Placeholder 2"/>
          <p:cNvSpPr>
            <a:spLocks noGrp="1"/>
          </p:cNvSpPr>
          <p:nvPr>
            <p:ph idx="1"/>
          </p:nvPr>
        </p:nvSpPr>
        <p:spPr/>
        <p:txBody>
          <a:bodyPr/>
          <a:lstStyle/>
          <a:p>
            <a:pPr eaLnBrk="1" hangingPunct="1">
              <a:defRPr/>
            </a:pPr>
            <a:r>
              <a:rPr lang="en-US" sz="1800" dirty="0" smtClean="0"/>
              <a:t>Keep the end objective in mind.  Has this offeror performed contracts that are </a:t>
            </a:r>
            <a:r>
              <a:rPr lang="en-US" sz="1800" u="sng" dirty="0" smtClean="0"/>
              <a:t>similar in content </a:t>
            </a:r>
            <a:r>
              <a:rPr lang="en-US" sz="1800" dirty="0" smtClean="0"/>
              <a:t>to the requirements?   </a:t>
            </a:r>
          </a:p>
          <a:p>
            <a:pPr eaLnBrk="1" hangingPunct="1">
              <a:defRPr/>
            </a:pPr>
            <a:r>
              <a:rPr lang="en-US" sz="1800" dirty="0" smtClean="0"/>
              <a:t>Do not assign weightings (%) to SOW areas and sub-elements to develop a content relevance.  GSFC solicitations typically do not provide for weighting so do not introduce it in the evaluation process. </a:t>
            </a:r>
          </a:p>
          <a:p>
            <a:pPr eaLnBrk="1" hangingPunct="1">
              <a:defRPr/>
            </a:pPr>
            <a:r>
              <a:rPr lang="en-US" sz="1800" dirty="0" smtClean="0"/>
              <a:t>Do not assign pertinence levels below the primary SOW or CLIN areas defined in the solicitation. </a:t>
            </a:r>
          </a:p>
          <a:p>
            <a:pPr eaLnBrk="1" hangingPunct="1">
              <a:defRPr/>
            </a:pPr>
            <a:r>
              <a:rPr lang="en-US" sz="1800" dirty="0" smtClean="0"/>
              <a:t>Whether an offeror “does not address” a SOW area or is determined to be “not pertinent” in a SOW area, either scenario should have essentially the same impact on the overall relevance rating. </a:t>
            </a:r>
          </a:p>
          <a:p>
            <a:pPr marL="0" indent="0" eaLnBrk="1" hangingPunct="1">
              <a:buFont typeface="Arial" charset="0"/>
              <a:buNone/>
              <a:defRPr/>
            </a:pPr>
            <a:r>
              <a:rPr lang="en-US" sz="1600" dirty="0" smtClean="0"/>
              <a:t> </a:t>
            </a:r>
          </a:p>
          <a:p>
            <a:pPr eaLnBrk="1" hangingPunct="1">
              <a:defRPr/>
            </a:pPr>
            <a:endParaRPr lang="en-US" sz="1800" dirty="0" smtClean="0"/>
          </a:p>
          <a:p>
            <a:pPr eaLnBrk="1" hangingPunct="1">
              <a:defRPr/>
            </a:pPr>
            <a:endParaRPr lang="en-US" sz="1800" dirty="0" smtClean="0"/>
          </a:p>
          <a:p>
            <a:pPr marL="0" indent="0" eaLnBrk="1" hangingPunct="1">
              <a:buNone/>
              <a:defRPr/>
            </a:pPr>
            <a:endParaRPr lang="en-US" sz="1800" dirty="0" smtClean="0"/>
          </a:p>
          <a:p>
            <a:pPr eaLnBrk="1" hangingPunct="1">
              <a:defRPr/>
            </a:pPr>
            <a:endParaRPr lang="en-US" sz="1800" dirty="0" smtClean="0"/>
          </a:p>
        </p:txBody>
      </p:sp>
      <p:sp>
        <p:nvSpPr>
          <p:cNvPr id="2" name="Slide Number Placeholder 1"/>
          <p:cNvSpPr>
            <a:spLocks noGrp="1"/>
          </p:cNvSpPr>
          <p:nvPr>
            <p:ph type="sldNum" sz="quarter" idx="4294967295"/>
          </p:nvPr>
        </p:nvSpPr>
        <p:spPr>
          <a:xfrm>
            <a:off x="6553200" y="6356350"/>
            <a:ext cx="2133600" cy="365125"/>
          </a:xfrm>
        </p:spPr>
        <p:txBody>
          <a:bodyPr/>
          <a:lstStyle/>
          <a:p>
            <a:pPr>
              <a:defRPr/>
            </a:pPr>
            <a:fld id="{42A2A539-BE22-4153-9232-DF6C2E32F544}" type="slidenum">
              <a:rPr lang="en-US" smtClean="0"/>
              <a:pPr>
                <a:defRPr/>
              </a:pPr>
              <a:t>13</a:t>
            </a:fld>
            <a:endParaRPr lang="en-US" dirty="0"/>
          </a:p>
        </p:txBody>
      </p:sp>
      <p:sp>
        <p:nvSpPr>
          <p:cNvPr id="4" name="Footer Placeholder 3"/>
          <p:cNvSpPr>
            <a:spLocks noGrp="1"/>
          </p:cNvSpPr>
          <p:nvPr>
            <p:ph type="ftr" sz="quarter" idx="4294967295"/>
          </p:nvPr>
        </p:nvSpPr>
        <p:spPr>
          <a:xfrm>
            <a:off x="3124200" y="6356350"/>
            <a:ext cx="2895600" cy="365125"/>
          </a:xfrm>
        </p:spPr>
        <p:txBody>
          <a:bodyPr/>
          <a:lstStyle/>
          <a:p>
            <a:pPr>
              <a:defRPr/>
            </a:pPr>
            <a:r>
              <a:rPr lang="en-US" dirty="0"/>
              <a:t>GSFC Past Performance Training </a:t>
            </a:r>
          </a:p>
          <a:p>
            <a:pPr>
              <a:defRPr/>
            </a:pPr>
            <a:r>
              <a:rPr lang="en-US" dirty="0"/>
              <a:t>March 20, 2014</a:t>
            </a:r>
          </a:p>
          <a:p>
            <a:pPr>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381000"/>
            <a:ext cx="8229600" cy="944563"/>
          </a:xfrm>
        </p:spPr>
        <p:txBody>
          <a:bodyPr/>
          <a:lstStyle/>
          <a:p>
            <a:pPr eaLnBrk="1" hangingPunct="1"/>
            <a:r>
              <a:rPr lang="en-US" altLang="en-US" sz="3600" dirty="0" smtClean="0"/>
              <a:t>Evaluation of Relevance - Subcontractors  </a:t>
            </a:r>
            <a:endParaRPr lang="en-US" altLang="en-US" sz="3600" b="1" dirty="0" smtClean="0"/>
          </a:p>
        </p:txBody>
      </p:sp>
      <p:sp>
        <p:nvSpPr>
          <p:cNvPr id="12291" name="Content Placeholder 2"/>
          <p:cNvSpPr>
            <a:spLocks noGrp="1"/>
          </p:cNvSpPr>
          <p:nvPr>
            <p:ph idx="1"/>
          </p:nvPr>
        </p:nvSpPr>
        <p:spPr>
          <a:xfrm>
            <a:off x="457200" y="1600200"/>
            <a:ext cx="8229600" cy="4754563"/>
          </a:xfrm>
        </p:spPr>
        <p:txBody>
          <a:bodyPr/>
          <a:lstStyle/>
          <a:p>
            <a:pPr eaLnBrk="1" hangingPunct="1">
              <a:defRPr/>
            </a:pPr>
            <a:r>
              <a:rPr lang="en-US" sz="1600" dirty="0" smtClean="0"/>
              <a:t>Evaluating </a:t>
            </a:r>
            <a:r>
              <a:rPr lang="en-US" sz="1600" dirty="0"/>
              <a:t>Significant Subcontractors: </a:t>
            </a:r>
            <a:endParaRPr lang="en-US" sz="1600" dirty="0" smtClean="0"/>
          </a:p>
          <a:p>
            <a:pPr eaLnBrk="1" hangingPunct="1">
              <a:defRPr/>
            </a:pPr>
            <a:r>
              <a:rPr lang="en-US" sz="1600" dirty="0" smtClean="0"/>
              <a:t>FAR 15.305 (2)(iii) provides for evaluation of subcontractors.  The solicitation may contain additional instructions and criteria relevant to evaluation of the past performance of  subcontractors, often termed “significant subcontractors”.   </a:t>
            </a:r>
            <a:endParaRPr lang="en-US" sz="1600" dirty="0"/>
          </a:p>
          <a:p>
            <a:pPr eaLnBrk="1" hangingPunct="1">
              <a:defRPr/>
            </a:pPr>
            <a:r>
              <a:rPr lang="en-US" sz="1600" dirty="0" smtClean="0"/>
              <a:t>When </a:t>
            </a:r>
            <a:r>
              <a:rPr lang="en-US" sz="1600" dirty="0"/>
              <a:t>evaluating </a:t>
            </a:r>
            <a:r>
              <a:rPr lang="en-US" sz="1600" dirty="0" smtClean="0"/>
              <a:t> relevance for Significant Subcontractors, compare the references to </a:t>
            </a:r>
            <a:r>
              <a:rPr lang="en-US" sz="1600" dirty="0"/>
              <a:t>the work that they are </a:t>
            </a:r>
            <a:r>
              <a:rPr lang="en-US" sz="1600" dirty="0" smtClean="0"/>
              <a:t>proposed </a:t>
            </a:r>
            <a:r>
              <a:rPr lang="en-US" sz="1600" dirty="0"/>
              <a:t>to </a:t>
            </a:r>
            <a:r>
              <a:rPr lang="en-US" sz="1600" dirty="0" smtClean="0"/>
              <a:t>do.  </a:t>
            </a:r>
          </a:p>
          <a:p>
            <a:pPr lvl="1" eaLnBrk="1" hangingPunct="1">
              <a:defRPr/>
            </a:pPr>
            <a:r>
              <a:rPr lang="en-US" sz="1400" dirty="0" smtClean="0"/>
              <a:t>For </a:t>
            </a:r>
            <a:r>
              <a:rPr lang="en-US" sz="1400" dirty="0"/>
              <a:t>size, </a:t>
            </a:r>
            <a:r>
              <a:rPr lang="en-US" sz="1400" dirty="0" smtClean="0"/>
              <a:t>a </a:t>
            </a:r>
            <a:r>
              <a:rPr lang="en-US" sz="1400" dirty="0"/>
              <a:t>Significant </a:t>
            </a:r>
            <a:r>
              <a:rPr lang="en-US" sz="1400" dirty="0" smtClean="0"/>
              <a:t>Subcontractor’s reference contracts </a:t>
            </a:r>
            <a:r>
              <a:rPr lang="en-US" sz="1400" dirty="0"/>
              <a:t>should be compared to the size of their proposed subcontract for the specific solicitation.  </a:t>
            </a:r>
            <a:endParaRPr lang="en-US" sz="1400" dirty="0" smtClean="0"/>
          </a:p>
          <a:p>
            <a:pPr lvl="2" eaLnBrk="1" hangingPunct="1">
              <a:defRPr/>
            </a:pPr>
            <a:r>
              <a:rPr lang="en-US" sz="1400" dirty="0" smtClean="0"/>
              <a:t>Example </a:t>
            </a:r>
            <a:r>
              <a:rPr lang="en-US" sz="1400" dirty="0"/>
              <a:t>1: The average annual cost/fee for a specific solicitation is $10M, and a proposed significant subcontractor has a proposed average annual cost/fee of $4M.  If the significant subcontractor’s referenced contract has an average annual cost/fee of $3.7M, most </a:t>
            </a:r>
            <a:r>
              <a:rPr lang="en-US" sz="1400" dirty="0" smtClean="0"/>
              <a:t>SEBs </a:t>
            </a:r>
            <a:r>
              <a:rPr lang="en-US" sz="1400" dirty="0"/>
              <a:t>would consider that to be “Very High” for size relevance, since it is very close to the value of the proposed significant subcontract.  </a:t>
            </a:r>
          </a:p>
          <a:p>
            <a:pPr lvl="2" eaLnBrk="1" hangingPunct="1">
              <a:defRPr/>
            </a:pPr>
            <a:r>
              <a:rPr lang="en-US" sz="1400" dirty="0"/>
              <a:t>Example 2: Using the above example, if a significant subcontractor’s referenced contract has an average annual cost/fee of $2M, an </a:t>
            </a:r>
            <a:r>
              <a:rPr lang="en-US" sz="1400" dirty="0" smtClean="0"/>
              <a:t>SEB </a:t>
            </a:r>
            <a:r>
              <a:rPr lang="en-US" sz="1400" dirty="0"/>
              <a:t>might consider that as “Moderate” for size relevance, since it is only half of the proposed value ($4M) of the significant subcontract.  The most important thing is to be fair and consistent for each offeror and each contract reference. </a:t>
            </a:r>
            <a:endParaRPr lang="en-US" sz="1400" dirty="0" smtClean="0"/>
          </a:p>
          <a:p>
            <a:pPr lvl="1" eaLnBrk="1" hangingPunct="1">
              <a:defRPr/>
            </a:pPr>
            <a:r>
              <a:rPr lang="en-US" sz="1400" dirty="0"/>
              <a:t>The same idea holds true for the </a:t>
            </a:r>
            <a:r>
              <a:rPr lang="en-US" sz="1400" dirty="0" smtClean="0"/>
              <a:t>content </a:t>
            </a:r>
            <a:r>
              <a:rPr lang="en-US" sz="1400" dirty="0"/>
              <a:t>evaluation</a:t>
            </a:r>
            <a:r>
              <a:rPr lang="en-US" sz="1400" dirty="0" smtClean="0"/>
              <a:t>.  The </a:t>
            </a:r>
            <a:r>
              <a:rPr lang="en-US" sz="1400" dirty="0"/>
              <a:t>Significant Subcontractor should </a:t>
            </a:r>
            <a:r>
              <a:rPr lang="en-US" sz="1400" dirty="0" smtClean="0"/>
              <a:t>only be </a:t>
            </a:r>
            <a:r>
              <a:rPr lang="en-US" sz="1400" dirty="0"/>
              <a:t>evaluated in comparison to the SOW areas they are being proposed to perform, which will often be a subset of the overall SOW. </a:t>
            </a:r>
            <a:endParaRPr lang="en-US" sz="1400" dirty="0" smtClean="0"/>
          </a:p>
        </p:txBody>
      </p:sp>
      <p:sp>
        <p:nvSpPr>
          <p:cNvPr id="5" name="Footer Placeholder 4"/>
          <p:cNvSpPr>
            <a:spLocks noGrp="1"/>
          </p:cNvSpPr>
          <p:nvPr>
            <p:ph type="ftr" sz="quarter" idx="4294967295"/>
          </p:nvPr>
        </p:nvSpPr>
        <p:spPr>
          <a:xfrm>
            <a:off x="3124200" y="6356350"/>
            <a:ext cx="2895600" cy="365125"/>
          </a:xfrm>
        </p:spPr>
        <p:txBody>
          <a:bodyPr/>
          <a:lstStyle/>
          <a:p>
            <a:pPr>
              <a:defRPr/>
            </a:pPr>
            <a:r>
              <a:rPr lang="en-US" dirty="0"/>
              <a:t>GSFC Past Performance Training </a:t>
            </a:r>
          </a:p>
          <a:p>
            <a:pPr>
              <a:defRPr/>
            </a:pPr>
            <a:r>
              <a:rPr lang="en-US" dirty="0"/>
              <a:t>March 20, 2014</a:t>
            </a:r>
          </a:p>
          <a:p>
            <a:pPr>
              <a:defRPr/>
            </a:pPr>
            <a:endParaRPr lang="en-US" dirty="0"/>
          </a:p>
        </p:txBody>
      </p:sp>
      <p:sp>
        <p:nvSpPr>
          <p:cNvPr id="6" name="Slide Number Placeholder 5"/>
          <p:cNvSpPr>
            <a:spLocks noGrp="1"/>
          </p:cNvSpPr>
          <p:nvPr>
            <p:ph type="sldNum" sz="quarter" idx="4294967295"/>
          </p:nvPr>
        </p:nvSpPr>
        <p:spPr>
          <a:xfrm>
            <a:off x="6553200" y="6356350"/>
            <a:ext cx="2133600" cy="365125"/>
          </a:xfrm>
        </p:spPr>
        <p:txBody>
          <a:bodyPr/>
          <a:lstStyle/>
          <a:p>
            <a:pPr>
              <a:defRPr/>
            </a:pPr>
            <a:fld id="{F8D118C9-4696-48E4-BCB4-35F15E3D93CB}" type="slidenum">
              <a:rPr lang="en-US" smtClean="0"/>
              <a:pPr>
                <a:defRPr/>
              </a:pPr>
              <a:t>14</a:t>
            </a:fld>
            <a:endParaRPr lang="en-US" dirty="0"/>
          </a:p>
        </p:txBody>
      </p:sp>
    </p:spTree>
    <p:extLst>
      <p:ext uri="{BB962C8B-B14F-4D97-AF65-F5344CB8AC3E}">
        <p14:creationId xmlns:p14="http://schemas.microsoft.com/office/powerpoint/2010/main" val="11294047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1143000"/>
          </a:xfrm>
        </p:spPr>
        <p:txBody>
          <a:bodyPr/>
          <a:lstStyle/>
          <a:p>
            <a:pPr eaLnBrk="1" hangingPunct="1"/>
            <a:r>
              <a:rPr lang="en-US" altLang="en-US" dirty="0" smtClean="0"/>
              <a:t>Evaluation of Relevance </a:t>
            </a:r>
          </a:p>
        </p:txBody>
      </p:sp>
      <p:sp>
        <p:nvSpPr>
          <p:cNvPr id="9219" name="Content Placeholder 2"/>
          <p:cNvSpPr>
            <a:spLocks noGrp="1"/>
          </p:cNvSpPr>
          <p:nvPr>
            <p:ph idx="1"/>
          </p:nvPr>
        </p:nvSpPr>
        <p:spPr/>
        <p:txBody>
          <a:bodyPr/>
          <a:lstStyle/>
          <a:p>
            <a:pPr eaLnBrk="1" hangingPunct="1">
              <a:defRPr/>
            </a:pPr>
            <a:r>
              <a:rPr lang="en-US" sz="2000" dirty="0"/>
              <a:t>Balancing Size and </a:t>
            </a:r>
            <a:r>
              <a:rPr lang="en-US" sz="2000" dirty="0" smtClean="0"/>
              <a:t>Content </a:t>
            </a:r>
            <a:r>
              <a:rPr lang="en-US" sz="2000" dirty="0"/>
              <a:t>in determining total relevance</a:t>
            </a:r>
            <a:r>
              <a:rPr lang="en-US" sz="2000" dirty="0" smtClean="0"/>
              <a:t>:</a:t>
            </a:r>
          </a:p>
          <a:p>
            <a:pPr eaLnBrk="1" hangingPunct="1">
              <a:defRPr/>
            </a:pPr>
            <a:r>
              <a:rPr lang="en-US" sz="2000" dirty="0"/>
              <a:t>It is </a:t>
            </a:r>
            <a:r>
              <a:rPr lang="en-US" sz="2000" dirty="0" smtClean="0"/>
              <a:t>critical to </a:t>
            </a:r>
            <a:r>
              <a:rPr lang="en-US" sz="2000" dirty="0"/>
              <a:t>reference your specific RFP to determine </a:t>
            </a:r>
            <a:r>
              <a:rPr lang="en-US" sz="2000" dirty="0" smtClean="0"/>
              <a:t>if and how Content  </a:t>
            </a:r>
            <a:r>
              <a:rPr lang="en-US" sz="2000" dirty="0"/>
              <a:t>and Size are weighted within the evaluation of relevance.  </a:t>
            </a:r>
            <a:endParaRPr lang="en-US" sz="2000" dirty="0" smtClean="0"/>
          </a:p>
          <a:p>
            <a:pPr eaLnBrk="1" hangingPunct="1">
              <a:defRPr/>
            </a:pPr>
            <a:r>
              <a:rPr lang="en-US" sz="2000" dirty="0" smtClean="0"/>
              <a:t>Current </a:t>
            </a:r>
            <a:r>
              <a:rPr lang="en-US" sz="2000" dirty="0"/>
              <a:t>guidance suggests that </a:t>
            </a:r>
            <a:r>
              <a:rPr lang="en-US" sz="2000" dirty="0" smtClean="0"/>
              <a:t>content </a:t>
            </a:r>
            <a:r>
              <a:rPr lang="en-US" sz="2000" dirty="0"/>
              <a:t>should be weighted more heavily than </a:t>
            </a:r>
            <a:r>
              <a:rPr lang="en-US" sz="2000" dirty="0" smtClean="0"/>
              <a:t>size </a:t>
            </a:r>
            <a:r>
              <a:rPr lang="en-US" sz="2000" dirty="0"/>
              <a:t>in most solicitations.  This weighting will guide you in the overall relevance determination for each contract reference</a:t>
            </a:r>
            <a:r>
              <a:rPr lang="en-US" sz="2000" i="1" dirty="0"/>
              <a:t>, </a:t>
            </a:r>
            <a:r>
              <a:rPr lang="en-US" sz="2000" dirty="0"/>
              <a:t>and for the summary relevance rating for the offeror.  </a:t>
            </a:r>
            <a:endParaRPr lang="en-US" sz="2000" dirty="0" smtClean="0"/>
          </a:p>
          <a:p>
            <a:pPr eaLnBrk="1" hangingPunct="1">
              <a:defRPr/>
            </a:pPr>
            <a:r>
              <a:rPr lang="en-US" sz="2000" dirty="0" smtClean="0"/>
              <a:t>The following slides provide </a:t>
            </a:r>
            <a:r>
              <a:rPr lang="en-US" sz="2000" dirty="0"/>
              <a:t>examples on how an </a:t>
            </a:r>
            <a:r>
              <a:rPr lang="en-US" sz="2000" dirty="0" smtClean="0"/>
              <a:t>SEB may balance content </a:t>
            </a:r>
            <a:r>
              <a:rPr lang="en-US" sz="2000" dirty="0"/>
              <a:t>and size relevance.  </a:t>
            </a:r>
            <a:endParaRPr lang="en-US" sz="2000" dirty="0" smtClean="0"/>
          </a:p>
          <a:p>
            <a:pPr eaLnBrk="1" hangingPunct="1">
              <a:defRPr/>
            </a:pPr>
            <a:endParaRPr lang="en-US" sz="1800" dirty="0" smtClean="0"/>
          </a:p>
          <a:p>
            <a:pPr eaLnBrk="1" hangingPunct="1">
              <a:defRPr/>
            </a:pPr>
            <a:endParaRPr lang="en-US" sz="1800" dirty="0" smtClean="0"/>
          </a:p>
          <a:p>
            <a:pPr eaLnBrk="1" hangingPunct="1">
              <a:defRPr/>
            </a:pPr>
            <a:endParaRPr lang="en-US" sz="1800" dirty="0" smtClean="0"/>
          </a:p>
          <a:p>
            <a:pPr eaLnBrk="1" hangingPunct="1">
              <a:defRPr/>
            </a:pPr>
            <a:endParaRPr lang="en-US" sz="1800" dirty="0" smtClean="0"/>
          </a:p>
        </p:txBody>
      </p:sp>
      <p:sp>
        <p:nvSpPr>
          <p:cNvPr id="2" name="Slide Number Placeholder 1"/>
          <p:cNvSpPr>
            <a:spLocks noGrp="1"/>
          </p:cNvSpPr>
          <p:nvPr>
            <p:ph type="sldNum" sz="quarter" idx="4294967295"/>
          </p:nvPr>
        </p:nvSpPr>
        <p:spPr>
          <a:xfrm>
            <a:off x="6553200" y="6356350"/>
            <a:ext cx="2133600" cy="365125"/>
          </a:xfrm>
        </p:spPr>
        <p:txBody>
          <a:bodyPr/>
          <a:lstStyle/>
          <a:p>
            <a:pPr>
              <a:defRPr/>
            </a:pPr>
            <a:fld id="{42A2A539-BE22-4153-9232-DF6C2E32F544}" type="slidenum">
              <a:rPr lang="en-US" smtClean="0"/>
              <a:pPr>
                <a:defRPr/>
              </a:pPr>
              <a:t>15</a:t>
            </a:fld>
            <a:endParaRPr lang="en-US" dirty="0"/>
          </a:p>
        </p:txBody>
      </p:sp>
      <p:sp>
        <p:nvSpPr>
          <p:cNvPr id="4" name="Footer Placeholder 3"/>
          <p:cNvSpPr>
            <a:spLocks noGrp="1"/>
          </p:cNvSpPr>
          <p:nvPr>
            <p:ph type="ftr" sz="quarter" idx="4294967295"/>
          </p:nvPr>
        </p:nvSpPr>
        <p:spPr>
          <a:xfrm>
            <a:off x="3124200" y="6356350"/>
            <a:ext cx="2895600" cy="365125"/>
          </a:xfrm>
        </p:spPr>
        <p:txBody>
          <a:bodyPr/>
          <a:lstStyle/>
          <a:p>
            <a:pPr>
              <a:defRPr/>
            </a:pPr>
            <a:r>
              <a:rPr lang="en-US" dirty="0"/>
              <a:t>GSFC Past Performance Training </a:t>
            </a:r>
          </a:p>
          <a:p>
            <a:pPr>
              <a:defRPr/>
            </a:pPr>
            <a:r>
              <a:rPr lang="en-US" dirty="0"/>
              <a:t>March 20, 2014</a:t>
            </a:r>
          </a:p>
          <a:p>
            <a:pPr>
              <a:defRPr/>
            </a:pPr>
            <a:endParaRPr lang="en-US" dirty="0"/>
          </a:p>
        </p:txBody>
      </p:sp>
    </p:spTree>
    <p:extLst>
      <p:ext uri="{BB962C8B-B14F-4D97-AF65-F5344CB8AC3E}">
        <p14:creationId xmlns:p14="http://schemas.microsoft.com/office/powerpoint/2010/main" val="1669890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1143000"/>
          </a:xfrm>
        </p:spPr>
        <p:txBody>
          <a:bodyPr/>
          <a:lstStyle/>
          <a:p>
            <a:pPr eaLnBrk="1" hangingPunct="1"/>
            <a:r>
              <a:rPr lang="en-US" altLang="en-US" dirty="0" smtClean="0"/>
              <a:t>Evaluation of Relevance</a:t>
            </a:r>
          </a:p>
        </p:txBody>
      </p:sp>
      <p:sp>
        <p:nvSpPr>
          <p:cNvPr id="9219" name="Content Placeholder 2"/>
          <p:cNvSpPr>
            <a:spLocks noGrp="1"/>
          </p:cNvSpPr>
          <p:nvPr>
            <p:ph idx="1"/>
          </p:nvPr>
        </p:nvSpPr>
        <p:spPr>
          <a:xfrm>
            <a:off x="457200" y="1219200"/>
            <a:ext cx="8229600" cy="5029200"/>
          </a:xfrm>
        </p:spPr>
        <p:txBody>
          <a:bodyPr/>
          <a:lstStyle/>
          <a:p>
            <a:pPr eaLnBrk="1" hangingPunct="1">
              <a:defRPr/>
            </a:pPr>
            <a:r>
              <a:rPr lang="en-US" sz="1400" b="1" dirty="0" smtClean="0"/>
              <a:t>Example </a:t>
            </a:r>
            <a:r>
              <a:rPr lang="en-US" sz="1400" b="1" dirty="0"/>
              <a:t>1: </a:t>
            </a:r>
            <a:r>
              <a:rPr lang="en-US" sz="1400" b="1" dirty="0" smtClean="0"/>
              <a:t>Content </a:t>
            </a:r>
            <a:r>
              <a:rPr lang="en-US" sz="1400" b="1" dirty="0"/>
              <a:t>is more important than </a:t>
            </a:r>
            <a:r>
              <a:rPr lang="en-US" sz="1400" b="1" dirty="0" smtClean="0"/>
              <a:t>size</a:t>
            </a:r>
          </a:p>
          <a:p>
            <a:pPr eaLnBrk="1" hangingPunct="1">
              <a:defRPr/>
            </a:pPr>
            <a:endParaRPr lang="en-US" sz="1600" b="1" dirty="0"/>
          </a:p>
          <a:p>
            <a:pPr eaLnBrk="1" hangingPunct="1">
              <a:defRPr/>
            </a:pPr>
            <a:endParaRPr lang="en-US" sz="1600" b="1" dirty="0" smtClean="0"/>
          </a:p>
          <a:p>
            <a:pPr eaLnBrk="1" hangingPunct="1">
              <a:defRPr/>
            </a:pPr>
            <a:endParaRPr lang="en-US" sz="1600" b="1" dirty="0"/>
          </a:p>
          <a:p>
            <a:pPr eaLnBrk="1" hangingPunct="1">
              <a:defRPr/>
            </a:pPr>
            <a:endParaRPr lang="en-US" sz="1600" b="1" dirty="0" smtClean="0"/>
          </a:p>
          <a:p>
            <a:pPr eaLnBrk="1" hangingPunct="1">
              <a:defRPr/>
            </a:pPr>
            <a:endParaRPr lang="en-US" sz="1600" b="1" dirty="0"/>
          </a:p>
          <a:p>
            <a:pPr marL="0" indent="0" eaLnBrk="1" hangingPunct="1">
              <a:buNone/>
              <a:defRPr/>
            </a:pPr>
            <a:endParaRPr lang="en-US" sz="1600" b="1" dirty="0"/>
          </a:p>
          <a:p>
            <a:pPr eaLnBrk="1" hangingPunct="1">
              <a:defRPr/>
            </a:pPr>
            <a:endParaRPr lang="en-US" sz="1600" b="1" dirty="0"/>
          </a:p>
          <a:p>
            <a:pPr eaLnBrk="1" hangingPunct="1">
              <a:defRPr/>
            </a:pPr>
            <a:endParaRPr lang="en-US" sz="1600" b="1" dirty="0" smtClean="0"/>
          </a:p>
          <a:p>
            <a:pPr eaLnBrk="1" hangingPunct="1">
              <a:defRPr/>
            </a:pPr>
            <a:endParaRPr lang="en-US" sz="1600" b="1" dirty="0"/>
          </a:p>
          <a:p>
            <a:pPr eaLnBrk="1" hangingPunct="1">
              <a:defRPr/>
            </a:pPr>
            <a:endParaRPr lang="en-US" sz="1600" b="1" dirty="0" smtClean="0"/>
          </a:p>
          <a:p>
            <a:pPr eaLnBrk="1" hangingPunct="1">
              <a:defRPr/>
            </a:pPr>
            <a:endParaRPr lang="en-US" sz="1600" b="1" dirty="0"/>
          </a:p>
          <a:p>
            <a:pPr marL="0" indent="0" eaLnBrk="1" hangingPunct="1">
              <a:buNone/>
              <a:defRPr/>
            </a:pPr>
            <a:endParaRPr lang="en-US" sz="1600" b="1" dirty="0"/>
          </a:p>
          <a:p>
            <a:pPr marL="0" indent="0" eaLnBrk="1" hangingPunct="1">
              <a:buNone/>
              <a:defRPr/>
            </a:pPr>
            <a:endParaRPr lang="en-US" sz="1600" b="1" dirty="0" smtClean="0"/>
          </a:p>
          <a:p>
            <a:pPr marL="0" indent="0" eaLnBrk="1" hangingPunct="1">
              <a:buNone/>
              <a:defRPr/>
            </a:pPr>
            <a:r>
              <a:rPr lang="en-US" sz="1600" b="1" dirty="0" smtClean="0"/>
              <a:t>These tables are provided for illustration.  The SEB’s primary objective is to treat all offerors fairly and consistently when balancing size and content to determine overall relevance.  </a:t>
            </a:r>
          </a:p>
          <a:p>
            <a:pPr marL="0" indent="0" eaLnBrk="1" hangingPunct="1">
              <a:buNone/>
              <a:defRPr/>
            </a:pPr>
            <a:endParaRPr lang="en-US" sz="1800" dirty="0" smtClean="0"/>
          </a:p>
          <a:p>
            <a:pPr eaLnBrk="1" hangingPunct="1">
              <a:defRPr/>
            </a:pPr>
            <a:endParaRPr lang="en-US" sz="1800" dirty="0" smtClean="0"/>
          </a:p>
          <a:p>
            <a:pPr eaLnBrk="1" hangingPunct="1">
              <a:defRPr/>
            </a:pPr>
            <a:endParaRPr lang="en-US" sz="1800" dirty="0" smtClean="0"/>
          </a:p>
        </p:txBody>
      </p:sp>
      <p:sp>
        <p:nvSpPr>
          <p:cNvPr id="2" name="Slide Number Placeholder 1"/>
          <p:cNvSpPr>
            <a:spLocks noGrp="1"/>
          </p:cNvSpPr>
          <p:nvPr>
            <p:ph type="sldNum" sz="quarter" idx="4294967295"/>
          </p:nvPr>
        </p:nvSpPr>
        <p:spPr>
          <a:xfrm>
            <a:off x="6553200" y="6356350"/>
            <a:ext cx="2133600" cy="365125"/>
          </a:xfrm>
        </p:spPr>
        <p:txBody>
          <a:bodyPr/>
          <a:lstStyle/>
          <a:p>
            <a:pPr>
              <a:defRPr/>
            </a:pPr>
            <a:fld id="{42A2A539-BE22-4153-9232-DF6C2E32F544}" type="slidenum">
              <a:rPr lang="en-US" smtClean="0"/>
              <a:pPr>
                <a:defRPr/>
              </a:pPr>
              <a:t>16</a:t>
            </a:fld>
            <a:endParaRPr lang="en-US" dirty="0"/>
          </a:p>
        </p:txBody>
      </p:sp>
      <p:sp>
        <p:nvSpPr>
          <p:cNvPr id="4" name="Footer Placeholder 3"/>
          <p:cNvSpPr>
            <a:spLocks noGrp="1"/>
          </p:cNvSpPr>
          <p:nvPr>
            <p:ph type="ftr" sz="quarter" idx="4294967295"/>
          </p:nvPr>
        </p:nvSpPr>
        <p:spPr>
          <a:xfrm>
            <a:off x="3124200" y="6356350"/>
            <a:ext cx="2895600" cy="365125"/>
          </a:xfrm>
        </p:spPr>
        <p:txBody>
          <a:bodyPr/>
          <a:lstStyle/>
          <a:p>
            <a:pPr>
              <a:defRPr/>
            </a:pPr>
            <a:r>
              <a:rPr lang="en-US" dirty="0"/>
              <a:t>GSFC Past Performance Training </a:t>
            </a:r>
          </a:p>
          <a:p>
            <a:pPr>
              <a:defRPr/>
            </a:pPr>
            <a:r>
              <a:rPr lang="en-US" dirty="0"/>
              <a:t>March 20, 2014</a:t>
            </a:r>
          </a:p>
          <a:p>
            <a:pPr>
              <a:defRPr/>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92071009"/>
              </p:ext>
            </p:extLst>
          </p:nvPr>
        </p:nvGraphicFramePr>
        <p:xfrm>
          <a:off x="1524000" y="1752600"/>
          <a:ext cx="6080760" cy="3277362"/>
        </p:xfrm>
        <a:graphic>
          <a:graphicData uri="http://schemas.openxmlformats.org/drawingml/2006/table">
            <a:tbl>
              <a:tblPr firstRow="1" firstCol="1" bandRow="1"/>
              <a:tblGrid>
                <a:gridCol w="2026920"/>
                <a:gridCol w="2026920"/>
                <a:gridCol w="2026920"/>
              </a:tblGrid>
              <a:tr h="0">
                <a:tc>
                  <a:txBody>
                    <a:bodyPr/>
                    <a:lstStyle/>
                    <a:p>
                      <a:pPr marL="0" marR="0">
                        <a:lnSpc>
                          <a:spcPct val="115000"/>
                        </a:lnSpc>
                        <a:spcBef>
                          <a:spcPts val="0"/>
                        </a:spcBef>
                        <a:spcAft>
                          <a:spcPts val="0"/>
                        </a:spcAft>
                      </a:pPr>
                      <a:r>
                        <a:rPr lang="en-US" sz="1100" dirty="0">
                          <a:effectLst/>
                          <a:latin typeface="Calibri"/>
                          <a:ea typeface="Calibri"/>
                          <a:cs typeface="Times New Roman"/>
                        </a:rPr>
                        <a:t>Size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Content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 Total Relevance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Very 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Very 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Very 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Very 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Very 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Very 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Very 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Very 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Very 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Very 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Very 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48340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a:t>Example 2: </a:t>
            </a:r>
            <a:r>
              <a:rPr lang="en-US" sz="1600" dirty="0" smtClean="0"/>
              <a:t>Content </a:t>
            </a:r>
            <a:r>
              <a:rPr lang="en-US" sz="1600" dirty="0"/>
              <a:t>and Size are not weighted, and are therefore </a:t>
            </a:r>
            <a:r>
              <a:rPr lang="en-US" sz="1600" dirty="0" smtClean="0"/>
              <a:t>equal</a:t>
            </a:r>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pPr marL="0" indent="0">
              <a:buNone/>
            </a:pPr>
            <a:endParaRPr lang="en-US" sz="1600" dirty="0" smtClean="0"/>
          </a:p>
          <a:p>
            <a:r>
              <a:rPr lang="en-US" sz="1600" dirty="0"/>
              <a:t>These tables are provided for illustration.  The SEB’s primary objective is to treat all offerors fairly and consistently when balancing size and </a:t>
            </a:r>
            <a:r>
              <a:rPr lang="en-US" sz="1600" dirty="0" smtClean="0"/>
              <a:t>content </a:t>
            </a:r>
            <a:r>
              <a:rPr lang="en-US" sz="1600" dirty="0"/>
              <a:t>to determine overall relevance. </a:t>
            </a:r>
          </a:p>
          <a:p>
            <a:pPr marL="0" indent="0">
              <a:buNone/>
            </a:pPr>
            <a:endParaRPr lang="en-US" dirty="0"/>
          </a:p>
        </p:txBody>
      </p:sp>
      <p:sp>
        <p:nvSpPr>
          <p:cNvPr id="3" name="Title 2"/>
          <p:cNvSpPr>
            <a:spLocks noGrp="1"/>
          </p:cNvSpPr>
          <p:nvPr>
            <p:ph type="title"/>
          </p:nvPr>
        </p:nvSpPr>
        <p:spPr/>
        <p:txBody>
          <a:bodyPr/>
          <a:lstStyle/>
          <a:p>
            <a:r>
              <a:rPr lang="en-US" dirty="0" smtClean="0"/>
              <a:t>Examples Continued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1066829"/>
              </p:ext>
            </p:extLst>
          </p:nvPr>
        </p:nvGraphicFramePr>
        <p:xfrm>
          <a:off x="1524000" y="2057400"/>
          <a:ext cx="6080760" cy="3277362"/>
        </p:xfrm>
        <a:graphic>
          <a:graphicData uri="http://schemas.openxmlformats.org/drawingml/2006/table">
            <a:tbl>
              <a:tblPr firstRow="1" firstCol="1" bandRow="1"/>
              <a:tblGrid>
                <a:gridCol w="2026920"/>
                <a:gridCol w="2026920"/>
                <a:gridCol w="2026920"/>
              </a:tblGrid>
              <a:tr h="0">
                <a:tc>
                  <a:txBody>
                    <a:bodyPr/>
                    <a:lstStyle/>
                    <a:p>
                      <a:pPr marL="0" marR="0">
                        <a:lnSpc>
                          <a:spcPct val="115000"/>
                        </a:lnSpc>
                        <a:spcBef>
                          <a:spcPts val="0"/>
                        </a:spcBef>
                        <a:spcAft>
                          <a:spcPts val="0"/>
                        </a:spcAft>
                      </a:pPr>
                      <a:r>
                        <a:rPr lang="en-US" sz="1100" dirty="0">
                          <a:effectLst/>
                          <a:latin typeface="Calibri"/>
                          <a:ea typeface="Calibri"/>
                          <a:cs typeface="Times New Roman"/>
                        </a:rPr>
                        <a:t>Size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Content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Overall Relevance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Very 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Very 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Very High</a:t>
                      </a:r>
                      <a:r>
                        <a:rPr lang="en-US" sz="1100" u="sng" dirty="0">
                          <a:solidFill>
                            <a:srgbClr val="008080"/>
                          </a:solidFill>
                          <a:effectLst/>
                          <a:latin typeface="Calibri"/>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Very 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Very 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Very 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Moderate or 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Very 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High</a:t>
                      </a:r>
                      <a:r>
                        <a:rPr lang="en-US" sz="1100" u="sng" dirty="0">
                          <a:solidFill>
                            <a:srgbClr val="008080"/>
                          </a:solidFill>
                          <a:effectLst/>
                          <a:latin typeface="Calibri"/>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Very 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High</a:t>
                      </a:r>
                      <a:r>
                        <a:rPr lang="en-US" sz="1100" u="sng" dirty="0">
                          <a:solidFill>
                            <a:srgbClr val="008080"/>
                          </a:solidFill>
                          <a:effectLst/>
                          <a:latin typeface="Calibri"/>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Very 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Moderate or High</a:t>
                      </a:r>
                      <a:r>
                        <a:rPr lang="en-US" sz="1100" u="sng" dirty="0">
                          <a:solidFill>
                            <a:srgbClr val="008080"/>
                          </a:solidFill>
                          <a:effectLst/>
                          <a:latin typeface="Calibri"/>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Moderate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100" dirty="0">
                          <a:effectLst/>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Footer Placeholder 4"/>
          <p:cNvSpPr txBox="1">
            <a:spLocks/>
          </p:cNvSpPr>
          <p:nvPr/>
        </p:nvSpPr>
        <p:spPr>
          <a:xfrm>
            <a:off x="3124200" y="6356350"/>
            <a:ext cx="2895600" cy="365125"/>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dirty="0" smtClean="0"/>
              <a:t>GSFC Past Performance Training </a:t>
            </a:r>
            <a:endParaRPr lang="en-US" dirty="0"/>
          </a:p>
          <a:p>
            <a:pPr>
              <a:defRPr/>
            </a:pPr>
            <a:r>
              <a:rPr lang="en-US" dirty="0" smtClean="0"/>
              <a:t>March 20, 2014</a:t>
            </a:r>
            <a:endParaRPr lang="en-US" dirty="0"/>
          </a:p>
        </p:txBody>
      </p:sp>
      <p:sp>
        <p:nvSpPr>
          <p:cNvPr id="6"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42A2A539-BE22-4153-9232-DF6C2E32F544}" type="slidenum">
              <a:rPr lang="en-US" smtClean="0"/>
              <a:pPr>
                <a:defRPr/>
              </a:pPr>
              <a:t>17</a:t>
            </a:fld>
            <a:endParaRPr lang="en-US" dirty="0"/>
          </a:p>
        </p:txBody>
      </p:sp>
    </p:spTree>
    <p:extLst>
      <p:ext uri="{BB962C8B-B14F-4D97-AF65-F5344CB8AC3E}">
        <p14:creationId xmlns:p14="http://schemas.microsoft.com/office/powerpoint/2010/main" val="419943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1143000"/>
          </a:xfrm>
        </p:spPr>
        <p:txBody>
          <a:bodyPr/>
          <a:lstStyle/>
          <a:p>
            <a:pPr eaLnBrk="1" hangingPunct="1"/>
            <a:r>
              <a:rPr lang="en-US" altLang="en-US" dirty="0" smtClean="0"/>
              <a:t>Evaluation of Relevance </a:t>
            </a:r>
          </a:p>
        </p:txBody>
      </p:sp>
      <p:sp>
        <p:nvSpPr>
          <p:cNvPr id="9219" name="Content Placeholder 2"/>
          <p:cNvSpPr>
            <a:spLocks noGrp="1"/>
          </p:cNvSpPr>
          <p:nvPr>
            <p:ph idx="1"/>
          </p:nvPr>
        </p:nvSpPr>
        <p:spPr/>
        <p:txBody>
          <a:bodyPr/>
          <a:lstStyle/>
          <a:p>
            <a:pPr eaLnBrk="1" hangingPunct="1">
              <a:defRPr/>
            </a:pPr>
            <a:r>
              <a:rPr lang="en-US" sz="2000" dirty="0" smtClean="0"/>
              <a:t>Determining </a:t>
            </a:r>
            <a:r>
              <a:rPr lang="en-US" sz="2000" dirty="0"/>
              <a:t>Overall Relevance </a:t>
            </a:r>
            <a:r>
              <a:rPr lang="en-US" sz="2000" dirty="0" smtClean="0"/>
              <a:t>of </a:t>
            </a:r>
            <a:r>
              <a:rPr lang="en-US" sz="2000" dirty="0"/>
              <a:t>all references</a:t>
            </a:r>
            <a:r>
              <a:rPr lang="en-US" sz="2000" dirty="0" smtClean="0"/>
              <a:t>:</a:t>
            </a:r>
          </a:p>
          <a:p>
            <a:pPr eaLnBrk="1" hangingPunct="1">
              <a:defRPr/>
            </a:pPr>
            <a:r>
              <a:rPr lang="en-US" sz="2000" dirty="0" smtClean="0"/>
              <a:t>When </a:t>
            </a:r>
            <a:r>
              <a:rPr lang="en-US" sz="2000" dirty="0"/>
              <a:t>considering all of the contract references provided, do not simply take an average of the individual relevance ratings to determine the offeror’s overall relevancy rating.  </a:t>
            </a:r>
            <a:endParaRPr lang="en-US" sz="2000" dirty="0" smtClean="0"/>
          </a:p>
          <a:p>
            <a:pPr eaLnBrk="1" hangingPunct="1">
              <a:defRPr/>
            </a:pPr>
            <a:r>
              <a:rPr lang="en-US" sz="2000" dirty="0"/>
              <a:t>Offerors only have to demonstrate relevant experience in terms of </a:t>
            </a:r>
            <a:r>
              <a:rPr lang="en-US" sz="2000" dirty="0" smtClean="0"/>
              <a:t>size and content on </a:t>
            </a:r>
            <a:r>
              <a:rPr lang="en-US" sz="2000" dirty="0"/>
              <a:t>one referenced contract to receive a particular rating.  Do not “downgrade” a relevant contract just because another referenced contract does not meet the relevance requirements. </a:t>
            </a:r>
            <a:endParaRPr lang="en-US" sz="2000" dirty="0" smtClean="0"/>
          </a:p>
          <a:p>
            <a:pPr eaLnBrk="1" hangingPunct="1">
              <a:defRPr/>
            </a:pPr>
            <a:r>
              <a:rPr lang="en-US" sz="2000" dirty="0" smtClean="0"/>
              <a:t>A </a:t>
            </a:r>
            <a:r>
              <a:rPr lang="en-US" sz="2000" dirty="0"/>
              <a:t>starting point for the overall relevance rating should be the highest individually rated reference contract.  </a:t>
            </a:r>
          </a:p>
          <a:p>
            <a:pPr lvl="1" eaLnBrk="1" hangingPunct="1">
              <a:defRPr/>
            </a:pPr>
            <a:r>
              <a:rPr lang="en-US" sz="1400" dirty="0"/>
              <a:t>Example: if the solicitation in question is a follow-on services contract, and the incumbent offeror provides two contract references, one of which is the Very Highly relevant incumbent contract and the other of which is a Low relevance contract, the Low relevance contract does not detract from the fact that they have demonstrated Very High relevance on the incumbent contract.  Therefore, their overall summary relevance would be Very </a:t>
            </a:r>
            <a:r>
              <a:rPr lang="en-US" sz="1400" dirty="0" smtClean="0"/>
              <a:t>High.</a:t>
            </a:r>
            <a:endParaRPr lang="en-US" sz="1400" dirty="0"/>
          </a:p>
          <a:p>
            <a:pPr eaLnBrk="1" hangingPunct="1">
              <a:defRPr/>
            </a:pPr>
            <a:endParaRPr lang="en-US" sz="1800" dirty="0" smtClean="0"/>
          </a:p>
        </p:txBody>
      </p:sp>
      <p:sp>
        <p:nvSpPr>
          <p:cNvPr id="2" name="Slide Number Placeholder 1"/>
          <p:cNvSpPr>
            <a:spLocks noGrp="1"/>
          </p:cNvSpPr>
          <p:nvPr>
            <p:ph type="sldNum" sz="quarter" idx="4294967295"/>
          </p:nvPr>
        </p:nvSpPr>
        <p:spPr>
          <a:xfrm>
            <a:off x="6553200" y="6356350"/>
            <a:ext cx="2133600" cy="365125"/>
          </a:xfrm>
        </p:spPr>
        <p:txBody>
          <a:bodyPr/>
          <a:lstStyle/>
          <a:p>
            <a:pPr>
              <a:defRPr/>
            </a:pPr>
            <a:fld id="{42A2A539-BE22-4153-9232-DF6C2E32F544}" type="slidenum">
              <a:rPr lang="en-US" smtClean="0">
                <a:solidFill>
                  <a:prstClr val="black">
                    <a:tint val="75000"/>
                  </a:prstClr>
                </a:solidFill>
              </a:rPr>
              <a:pPr>
                <a:defRPr/>
              </a:pPr>
              <a:t>18</a:t>
            </a:fld>
            <a:endParaRPr lang="en-US" dirty="0">
              <a:solidFill>
                <a:prstClr val="black">
                  <a:tint val="75000"/>
                </a:prstClr>
              </a:solidFill>
            </a:endParaRPr>
          </a:p>
        </p:txBody>
      </p:sp>
      <p:sp>
        <p:nvSpPr>
          <p:cNvPr id="4" name="Footer Placeholder 3"/>
          <p:cNvSpPr>
            <a:spLocks noGrp="1"/>
          </p:cNvSpPr>
          <p:nvPr>
            <p:ph type="ftr" sz="quarter" idx="4294967295"/>
          </p:nvPr>
        </p:nvSpPr>
        <p:spPr>
          <a:xfrm>
            <a:off x="3124200" y="6356350"/>
            <a:ext cx="2895600" cy="365125"/>
          </a:xfrm>
        </p:spPr>
        <p:txBody>
          <a:bodyPr/>
          <a:lstStyle/>
          <a:p>
            <a:pPr>
              <a:defRPr/>
            </a:pPr>
            <a:r>
              <a:rPr lang="en-US" dirty="0">
                <a:solidFill>
                  <a:prstClr val="black">
                    <a:tint val="75000"/>
                  </a:prstClr>
                </a:solidFill>
              </a:rPr>
              <a:t>GSFC Past Performance Training </a:t>
            </a:r>
          </a:p>
          <a:p>
            <a:pPr>
              <a:defRPr/>
            </a:pPr>
            <a:r>
              <a:rPr lang="en-US" dirty="0">
                <a:solidFill>
                  <a:prstClr val="black">
                    <a:tint val="75000"/>
                  </a:prstClr>
                </a:solidFill>
              </a:rPr>
              <a:t>March 20, 2014</a:t>
            </a:r>
          </a:p>
          <a:p>
            <a:pPr>
              <a:defRPr/>
            </a:pPr>
            <a:endParaRPr lang="en-US" dirty="0">
              <a:solidFill>
                <a:prstClr val="black">
                  <a:tint val="75000"/>
                </a:prstClr>
              </a:solidFill>
            </a:endParaRPr>
          </a:p>
        </p:txBody>
      </p:sp>
    </p:spTree>
    <p:extLst>
      <p:ext uri="{BB962C8B-B14F-4D97-AF65-F5344CB8AC3E}">
        <p14:creationId xmlns:p14="http://schemas.microsoft.com/office/powerpoint/2010/main" val="37972125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
            <a:ext cx="8229600" cy="1143000"/>
          </a:xfrm>
        </p:spPr>
        <p:txBody>
          <a:bodyPr/>
          <a:lstStyle/>
          <a:p>
            <a:pPr eaLnBrk="1" hangingPunct="1"/>
            <a:r>
              <a:rPr lang="en-US" altLang="en-US" dirty="0" smtClean="0"/>
              <a:t>Evaluation of Relevance </a:t>
            </a:r>
          </a:p>
        </p:txBody>
      </p:sp>
      <p:sp>
        <p:nvSpPr>
          <p:cNvPr id="9219" name="Content Placeholder 2"/>
          <p:cNvSpPr>
            <a:spLocks noGrp="1"/>
          </p:cNvSpPr>
          <p:nvPr>
            <p:ph idx="1"/>
          </p:nvPr>
        </p:nvSpPr>
        <p:spPr>
          <a:xfrm>
            <a:off x="457200" y="990600"/>
            <a:ext cx="8229600" cy="4525963"/>
          </a:xfrm>
        </p:spPr>
        <p:txBody>
          <a:bodyPr/>
          <a:lstStyle/>
          <a:p>
            <a:pPr eaLnBrk="1" hangingPunct="1">
              <a:defRPr/>
            </a:pPr>
            <a:r>
              <a:rPr lang="en-US" sz="2000" dirty="0" smtClean="0"/>
              <a:t>The </a:t>
            </a:r>
            <a:r>
              <a:rPr lang="en-US" sz="2000" dirty="0"/>
              <a:t>overall relevance can potentially be rated higher than any individual contract reference from the offeror, particularly when </a:t>
            </a:r>
            <a:r>
              <a:rPr lang="en-US" sz="2000" dirty="0" smtClean="0"/>
              <a:t>content </a:t>
            </a:r>
            <a:r>
              <a:rPr lang="en-US" sz="2000" dirty="0"/>
              <a:t>is the limiting factor for individual references</a:t>
            </a:r>
            <a:r>
              <a:rPr lang="en-US" sz="2000" dirty="0" smtClean="0"/>
              <a:t>.</a:t>
            </a:r>
          </a:p>
          <a:p>
            <a:pPr lvl="1" eaLnBrk="1" hangingPunct="1">
              <a:defRPr/>
            </a:pPr>
            <a:r>
              <a:rPr lang="en-US" sz="1600" dirty="0" smtClean="0"/>
              <a:t>Example</a:t>
            </a:r>
            <a:r>
              <a:rPr lang="en-US" sz="1600" dirty="0"/>
              <a:t>: Assume an offeror provided two past contract references, both of which had Very High size relevance.  In this example, our solicitation includes 4 key areas of the SOW for </a:t>
            </a:r>
            <a:r>
              <a:rPr lang="en-US" sz="1600" dirty="0" smtClean="0"/>
              <a:t>content relevance</a:t>
            </a:r>
            <a:r>
              <a:rPr lang="en-US" sz="1600" dirty="0"/>
              <a:t>.  In one past reference, the offeror demonstrated High </a:t>
            </a:r>
            <a:r>
              <a:rPr lang="en-US" sz="1600" dirty="0" smtClean="0"/>
              <a:t>content </a:t>
            </a:r>
            <a:r>
              <a:rPr lang="en-US" sz="1600" dirty="0"/>
              <a:t>relevance since the reference included SOW areas 1-3 with similar complexity to the solicitation’s requirements.  In the </a:t>
            </a:r>
            <a:r>
              <a:rPr lang="en-US" sz="1600" dirty="0" smtClean="0"/>
              <a:t>other, the </a:t>
            </a:r>
            <a:r>
              <a:rPr lang="en-US" sz="1600" dirty="0"/>
              <a:t>offeror demonstrated High </a:t>
            </a:r>
            <a:r>
              <a:rPr lang="en-US" sz="1600" dirty="0" smtClean="0"/>
              <a:t>Content  relevance because </a:t>
            </a:r>
            <a:r>
              <a:rPr lang="en-US" sz="1600" dirty="0"/>
              <a:t>the reference included SOW areas </a:t>
            </a:r>
            <a:r>
              <a:rPr lang="en-US" sz="1600" dirty="0" smtClean="0"/>
              <a:t>2-4.  </a:t>
            </a:r>
          </a:p>
          <a:p>
            <a:pPr lvl="1" eaLnBrk="1" hangingPunct="1">
              <a:defRPr/>
            </a:pPr>
            <a:r>
              <a:rPr lang="en-US" sz="1600" dirty="0" smtClean="0"/>
              <a:t>The SEB </a:t>
            </a:r>
            <a:r>
              <a:rPr lang="en-US" sz="1600" dirty="0"/>
              <a:t>could reasonably conclude that the overall relevance of all </a:t>
            </a:r>
            <a:r>
              <a:rPr lang="en-US" sz="1600" dirty="0" smtClean="0"/>
              <a:t>references </a:t>
            </a:r>
            <a:r>
              <a:rPr lang="en-US" sz="1600" dirty="0"/>
              <a:t>is Very High, since the offeror demonstrated Very High Size relevance and Very High </a:t>
            </a:r>
            <a:r>
              <a:rPr lang="en-US" sz="1600" dirty="0" smtClean="0"/>
              <a:t>Content </a:t>
            </a:r>
            <a:r>
              <a:rPr lang="en-US" sz="1600" dirty="0"/>
              <a:t>relevance, when considering the combination of both contract references (SOW areas 1-4 were covered, </a:t>
            </a:r>
            <a:r>
              <a:rPr lang="en-US" sz="1600" dirty="0" smtClean="0"/>
              <a:t>though </a:t>
            </a:r>
            <a:r>
              <a:rPr lang="en-US" sz="1600" dirty="0"/>
              <a:t>they were not all part of one contract). This is not true for size relevance, which should only be looked at on a contract by contract basis. This </a:t>
            </a:r>
            <a:r>
              <a:rPr lang="en-US" sz="1600" dirty="0" smtClean="0"/>
              <a:t>would be the typical conclusion for this scenario.</a:t>
            </a:r>
          </a:p>
          <a:p>
            <a:pPr lvl="1" eaLnBrk="1" hangingPunct="1">
              <a:defRPr/>
            </a:pPr>
            <a:r>
              <a:rPr lang="en-US" sz="1600" dirty="0" smtClean="0"/>
              <a:t>Alternatively</a:t>
            </a:r>
            <a:r>
              <a:rPr lang="en-US" sz="1600" dirty="0"/>
              <a:t>, the </a:t>
            </a:r>
            <a:r>
              <a:rPr lang="en-US" sz="1600" dirty="0" smtClean="0"/>
              <a:t>SEB </a:t>
            </a:r>
            <a:r>
              <a:rPr lang="en-US" sz="1600" dirty="0"/>
              <a:t>could assign a High rating to overall relevance if they thought it was important to demonstrate all four SOW areas within one contract.  </a:t>
            </a:r>
            <a:r>
              <a:rPr lang="en-US" sz="1600" dirty="0" smtClean="0"/>
              <a:t>The importance of demonstrating all relevance areas in one contract needs to be clearly documented.  </a:t>
            </a:r>
          </a:p>
          <a:p>
            <a:pPr lvl="1" eaLnBrk="1" hangingPunct="1">
              <a:defRPr/>
            </a:pPr>
            <a:r>
              <a:rPr lang="en-US" sz="1600" dirty="0" smtClean="0"/>
              <a:t>In either case, the SEB must have a </a:t>
            </a:r>
            <a:r>
              <a:rPr lang="en-US" sz="1600" dirty="0"/>
              <a:t>strong rationale to support their conclusion and </a:t>
            </a:r>
            <a:r>
              <a:rPr lang="en-US" sz="1600" dirty="0" smtClean="0"/>
              <a:t>must </a:t>
            </a:r>
            <a:r>
              <a:rPr lang="en-US" sz="1600" dirty="0"/>
              <a:t>be consistent when evaluating all offerors.</a:t>
            </a:r>
          </a:p>
          <a:p>
            <a:pPr eaLnBrk="1" hangingPunct="1">
              <a:defRPr/>
            </a:pPr>
            <a:endParaRPr lang="en-US" sz="1800" dirty="0" smtClean="0"/>
          </a:p>
        </p:txBody>
      </p:sp>
      <p:sp>
        <p:nvSpPr>
          <p:cNvPr id="2" name="Slide Number Placeholder 1"/>
          <p:cNvSpPr>
            <a:spLocks noGrp="1"/>
          </p:cNvSpPr>
          <p:nvPr>
            <p:ph type="sldNum" sz="quarter" idx="4294967295"/>
          </p:nvPr>
        </p:nvSpPr>
        <p:spPr>
          <a:xfrm>
            <a:off x="6553200" y="6356350"/>
            <a:ext cx="2133600" cy="365125"/>
          </a:xfrm>
        </p:spPr>
        <p:txBody>
          <a:bodyPr/>
          <a:lstStyle/>
          <a:p>
            <a:pPr>
              <a:defRPr/>
            </a:pPr>
            <a:fld id="{42A2A539-BE22-4153-9232-DF6C2E32F544}" type="slidenum">
              <a:rPr lang="en-US" smtClean="0">
                <a:solidFill>
                  <a:prstClr val="black">
                    <a:tint val="75000"/>
                  </a:prstClr>
                </a:solidFill>
              </a:rPr>
              <a:pPr>
                <a:defRPr/>
              </a:pPr>
              <a:t>19</a:t>
            </a:fld>
            <a:endParaRPr lang="en-US" dirty="0">
              <a:solidFill>
                <a:prstClr val="black">
                  <a:tint val="75000"/>
                </a:prstClr>
              </a:solidFill>
            </a:endParaRPr>
          </a:p>
        </p:txBody>
      </p:sp>
      <p:sp>
        <p:nvSpPr>
          <p:cNvPr id="4" name="Footer Placeholder 3"/>
          <p:cNvSpPr>
            <a:spLocks noGrp="1"/>
          </p:cNvSpPr>
          <p:nvPr>
            <p:ph type="ftr" sz="quarter" idx="4294967295"/>
          </p:nvPr>
        </p:nvSpPr>
        <p:spPr>
          <a:xfrm>
            <a:off x="3124200" y="6356350"/>
            <a:ext cx="2895600" cy="365125"/>
          </a:xfrm>
        </p:spPr>
        <p:txBody>
          <a:bodyPr/>
          <a:lstStyle/>
          <a:p>
            <a:pPr>
              <a:defRPr/>
            </a:pPr>
            <a:r>
              <a:rPr lang="en-US" dirty="0">
                <a:solidFill>
                  <a:prstClr val="black">
                    <a:tint val="75000"/>
                  </a:prstClr>
                </a:solidFill>
              </a:rPr>
              <a:t>GSFC Past Performance Training </a:t>
            </a:r>
          </a:p>
          <a:p>
            <a:pPr>
              <a:defRPr/>
            </a:pPr>
            <a:r>
              <a:rPr lang="en-US" dirty="0">
                <a:solidFill>
                  <a:prstClr val="black">
                    <a:tint val="75000"/>
                  </a:prstClr>
                </a:solidFill>
              </a:rPr>
              <a:t>March 20, 2014</a:t>
            </a:r>
          </a:p>
          <a:p>
            <a:pPr>
              <a:defRPr/>
            </a:pPr>
            <a:endParaRPr lang="en-US" dirty="0">
              <a:solidFill>
                <a:prstClr val="black">
                  <a:tint val="75000"/>
                </a:prstClr>
              </a:solidFill>
            </a:endParaRPr>
          </a:p>
        </p:txBody>
      </p:sp>
    </p:spTree>
    <p:extLst>
      <p:ext uri="{BB962C8B-B14F-4D97-AF65-F5344CB8AC3E}">
        <p14:creationId xmlns:p14="http://schemas.microsoft.com/office/powerpoint/2010/main" val="2544612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152400"/>
            <a:ext cx="8229600" cy="990600"/>
          </a:xfrm>
        </p:spPr>
        <p:txBody>
          <a:bodyPr/>
          <a:lstStyle/>
          <a:p>
            <a:pPr eaLnBrk="1" hangingPunct="1"/>
            <a:r>
              <a:rPr lang="en-US" altLang="en-US" dirty="0" smtClean="0"/>
              <a:t>Past Performance Overview</a:t>
            </a:r>
          </a:p>
        </p:txBody>
      </p:sp>
      <p:sp>
        <p:nvSpPr>
          <p:cNvPr id="3075" name="Content Placeholder 2"/>
          <p:cNvSpPr>
            <a:spLocks noGrp="1"/>
          </p:cNvSpPr>
          <p:nvPr>
            <p:ph idx="1"/>
          </p:nvPr>
        </p:nvSpPr>
        <p:spPr>
          <a:xfrm>
            <a:off x="457200" y="1143000"/>
            <a:ext cx="8229600" cy="4953000"/>
          </a:xfrm>
        </p:spPr>
        <p:txBody>
          <a:bodyPr/>
          <a:lstStyle/>
          <a:p>
            <a:pPr eaLnBrk="1" hangingPunct="1"/>
            <a:r>
              <a:rPr lang="en-US" altLang="en-US" sz="1800" dirty="0" smtClean="0"/>
              <a:t>Federal Acquisition Regulation  (FAR), Section 15.3 provides, “Past performance information is one indicator of an offeror’s ability to perform the contract successfully. The currency and relevance of the information, source of the information, context of the data, and general trends in contractor’s performance shall be considered.”</a:t>
            </a:r>
          </a:p>
          <a:p>
            <a:pPr eaLnBrk="1" hangingPunct="1"/>
            <a:endParaRPr lang="en-US" altLang="en-US" sz="1800" dirty="0" smtClean="0"/>
          </a:p>
          <a:p>
            <a:pPr eaLnBrk="1" hangingPunct="1"/>
            <a:r>
              <a:rPr lang="en-US" altLang="en-US" sz="1800" dirty="0" smtClean="0"/>
              <a:t>NASA FAR Supplement (NFS), Section 1815.305(a)(2)(A)) provides, “The Past Performance evaluation assesses the contractor's performance under previously awarded contracts.  The past performance evaluation</a:t>
            </a:r>
            <a:r>
              <a:rPr lang="en-US" altLang="en-US" sz="1800" b="1" dirty="0" smtClean="0"/>
              <a:t> </a:t>
            </a:r>
            <a:r>
              <a:rPr lang="en-US" altLang="en-US" sz="1800" dirty="0" smtClean="0"/>
              <a:t>shall be in accordance with FAR 15.305(a)(2) and this section.  When applying the definitions below to arrive at a confidence rating, the evaluation team</a:t>
            </a:r>
            <a:r>
              <a:rPr lang="en-US" altLang="en-US" sz="1800" b="1" dirty="0" smtClean="0"/>
              <a:t> </a:t>
            </a:r>
            <a:r>
              <a:rPr lang="en-US" altLang="en-US" sz="1800" dirty="0" smtClean="0"/>
              <a:t>shall consider and clearly document each offeror’s relevant past performance (e.g. currency/recency, size, content and complexity) to assess the offeror’s past performance data and assign an</a:t>
            </a:r>
            <a:r>
              <a:rPr lang="en-US" altLang="en-US" sz="1800" b="1" dirty="0" smtClean="0"/>
              <a:t> </a:t>
            </a:r>
            <a:r>
              <a:rPr lang="en-US" altLang="en-US" sz="1800" dirty="0" smtClean="0"/>
              <a:t>overall confidence rating.  The past performance evaluation</a:t>
            </a:r>
            <a:r>
              <a:rPr lang="en-US" altLang="en-US" sz="1800" b="1" dirty="0" smtClean="0"/>
              <a:t> </a:t>
            </a:r>
            <a:r>
              <a:rPr lang="en-US" altLang="en-US" sz="1800" dirty="0" smtClean="0"/>
              <a:t>is an assessment of the Government’s confidence in the offeror’s ability to perform the solicitation requirements.” </a:t>
            </a:r>
          </a:p>
          <a:p>
            <a:pPr lvl="1" eaLnBrk="1" hangingPunct="1"/>
            <a:r>
              <a:rPr lang="en-US" altLang="en-US" sz="1600" dirty="0" smtClean="0"/>
              <a:t>The NFS contains specific Level of Confidence ratings, with definitions (See Slides 27-28).</a:t>
            </a:r>
          </a:p>
        </p:txBody>
      </p:sp>
      <p:sp>
        <p:nvSpPr>
          <p:cNvPr id="5" name="Footer Placeholder 4"/>
          <p:cNvSpPr>
            <a:spLocks noGrp="1"/>
          </p:cNvSpPr>
          <p:nvPr>
            <p:ph type="ftr" sz="quarter" idx="4294967295"/>
          </p:nvPr>
        </p:nvSpPr>
        <p:spPr>
          <a:xfrm>
            <a:off x="3124200" y="6356350"/>
            <a:ext cx="2895600" cy="365125"/>
          </a:xfrm>
        </p:spPr>
        <p:txBody>
          <a:bodyPr/>
          <a:lstStyle/>
          <a:p>
            <a:pPr>
              <a:defRPr/>
            </a:pPr>
            <a:r>
              <a:rPr lang="en-US" dirty="0"/>
              <a:t>GSFC Past Performance Training </a:t>
            </a:r>
          </a:p>
          <a:p>
            <a:pPr>
              <a:defRPr/>
            </a:pPr>
            <a:r>
              <a:rPr lang="en-US" dirty="0"/>
              <a:t>March 20, 2014</a:t>
            </a:r>
          </a:p>
          <a:p>
            <a:pPr>
              <a:defRPr/>
            </a:pPr>
            <a:endParaRPr lang="en-US" dirty="0"/>
          </a:p>
        </p:txBody>
      </p:sp>
      <p:sp>
        <p:nvSpPr>
          <p:cNvPr id="6" name="Slide Number Placeholder 5"/>
          <p:cNvSpPr>
            <a:spLocks noGrp="1"/>
          </p:cNvSpPr>
          <p:nvPr>
            <p:ph type="sldNum" sz="quarter" idx="4294967295"/>
          </p:nvPr>
        </p:nvSpPr>
        <p:spPr>
          <a:xfrm>
            <a:off x="6553200" y="6356350"/>
            <a:ext cx="2133600" cy="365125"/>
          </a:xfrm>
        </p:spPr>
        <p:txBody>
          <a:bodyPr/>
          <a:lstStyle/>
          <a:p>
            <a:pPr>
              <a:defRPr/>
            </a:pPr>
            <a:fld id="{7DDE5CBD-3FE8-4406-AFAD-F6BED283EF1B}" type="slidenum">
              <a:rPr lang="en-US"/>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457200"/>
            <a:ext cx="8229600" cy="792163"/>
          </a:xfrm>
        </p:spPr>
        <p:txBody>
          <a:bodyPr/>
          <a:lstStyle/>
          <a:p>
            <a:pPr eaLnBrk="1" hangingPunct="1"/>
            <a:r>
              <a:rPr lang="en-US" altLang="en-US" sz="3600" dirty="0" smtClean="0"/>
              <a:t>Evaluation of Performance</a:t>
            </a:r>
            <a:br>
              <a:rPr lang="en-US" altLang="en-US" sz="3600" dirty="0" smtClean="0"/>
            </a:br>
            <a:endParaRPr lang="en-US" altLang="en-US" sz="3200" dirty="0" smtClean="0"/>
          </a:p>
        </p:txBody>
      </p:sp>
      <p:sp>
        <p:nvSpPr>
          <p:cNvPr id="12291" name="Content Placeholder 2"/>
          <p:cNvSpPr>
            <a:spLocks noGrp="1"/>
          </p:cNvSpPr>
          <p:nvPr>
            <p:ph idx="1"/>
          </p:nvPr>
        </p:nvSpPr>
        <p:spPr>
          <a:xfrm>
            <a:off x="457200" y="1371600"/>
            <a:ext cx="8229600" cy="4449763"/>
          </a:xfrm>
        </p:spPr>
        <p:txBody>
          <a:bodyPr/>
          <a:lstStyle/>
          <a:p>
            <a:pPr eaLnBrk="1" hangingPunct="1"/>
            <a:r>
              <a:rPr lang="en-US" altLang="en-US" sz="1600" dirty="0" smtClean="0"/>
              <a:t>The </a:t>
            </a:r>
            <a:r>
              <a:rPr lang="en-US" altLang="en-US" sz="1600" dirty="0"/>
              <a:t>evaluation of performance </a:t>
            </a:r>
            <a:r>
              <a:rPr lang="en-US" altLang="en-US" sz="1600" dirty="0" smtClean="0"/>
              <a:t>tends to be more </a:t>
            </a:r>
            <a:r>
              <a:rPr lang="en-US" altLang="en-US" sz="1600" dirty="0"/>
              <a:t>straight </a:t>
            </a:r>
            <a:r>
              <a:rPr lang="en-US" altLang="en-US" sz="1600" dirty="0" smtClean="0"/>
              <a:t>forward than the </a:t>
            </a:r>
            <a:r>
              <a:rPr lang="en-US" altLang="en-US" sz="1600" dirty="0"/>
              <a:t>relevance evaluation</a:t>
            </a:r>
            <a:r>
              <a:rPr lang="en-US" altLang="en-US" sz="1600" dirty="0" smtClean="0"/>
              <a:t>.</a:t>
            </a:r>
          </a:p>
          <a:p>
            <a:pPr eaLnBrk="1" hangingPunct="1"/>
            <a:r>
              <a:rPr lang="en-US" altLang="en-US" sz="1600" dirty="0" smtClean="0"/>
              <a:t>Each </a:t>
            </a:r>
            <a:r>
              <a:rPr lang="en-US" altLang="en-US" sz="1600" dirty="0"/>
              <a:t>Level of Confidence definition includes language related specifically to the performance component of the evaluation.  </a:t>
            </a:r>
            <a:endParaRPr lang="en-US" altLang="en-US" sz="1600" dirty="0" smtClean="0"/>
          </a:p>
          <a:p>
            <a:pPr eaLnBrk="1" hangingPunct="1"/>
            <a:r>
              <a:rPr lang="en-US" altLang="en-US" sz="1600" dirty="0" smtClean="0"/>
              <a:t>The </a:t>
            </a:r>
            <a:r>
              <a:rPr lang="en-US" altLang="en-US" sz="1600" dirty="0"/>
              <a:t>primary difference between the definitions is the description of any performance problems that might have occurred and their impact on overall contract performance.  </a:t>
            </a:r>
            <a:endParaRPr lang="en-US" altLang="en-US" sz="1600" dirty="0" smtClean="0"/>
          </a:p>
          <a:p>
            <a:pPr eaLnBrk="1" hangingPunct="1"/>
            <a:r>
              <a:rPr lang="en-US" altLang="en-US" sz="1600" dirty="0" smtClean="0"/>
              <a:t>The SEB </a:t>
            </a:r>
            <a:r>
              <a:rPr lang="en-US" altLang="en-US" sz="1600" dirty="0"/>
              <a:t>needs to determine a performance rating for each contract reference (Very High, High, Moderate, Low, Very Low).  </a:t>
            </a:r>
            <a:endParaRPr lang="en-US" altLang="en-US" sz="1600" dirty="0" smtClean="0"/>
          </a:p>
          <a:p>
            <a:pPr eaLnBrk="1" hangingPunct="1"/>
            <a:r>
              <a:rPr lang="en-US" altLang="en-US" sz="1600" dirty="0" smtClean="0"/>
              <a:t>All </a:t>
            </a:r>
            <a:r>
              <a:rPr lang="en-US" altLang="en-US" sz="1600" dirty="0"/>
              <a:t>sources of data should be included in this determination, but it is critical to have at least one source that is independent from the offeror’s proposal, such as a questionnaire, Government Database, customer interview, etc.  </a:t>
            </a:r>
            <a:endParaRPr lang="en-US" altLang="en-US" sz="1600" dirty="0" smtClean="0"/>
          </a:p>
          <a:p>
            <a:pPr eaLnBrk="1" hangingPunct="1"/>
            <a:r>
              <a:rPr lang="en-US" altLang="en-US" sz="1600" dirty="0" smtClean="0"/>
              <a:t>The SEB is </a:t>
            </a:r>
            <a:r>
              <a:rPr lang="en-US" altLang="en-US" sz="1600" dirty="0"/>
              <a:t>not limited to looking at only the contracts provided by the offeror in looking for performance issues, </a:t>
            </a:r>
            <a:r>
              <a:rPr lang="en-US" altLang="en-US" sz="1600" dirty="0" smtClean="0"/>
              <a:t>however, as a general rule, contracts </a:t>
            </a:r>
            <a:r>
              <a:rPr lang="en-US" altLang="en-US" sz="1600" dirty="0"/>
              <a:t>must be </a:t>
            </a:r>
            <a:r>
              <a:rPr lang="en-US" altLang="en-US" sz="1600" dirty="0" smtClean="0"/>
              <a:t>minimally relevant </a:t>
            </a:r>
            <a:r>
              <a:rPr lang="en-US" altLang="en-US" sz="1600" dirty="0"/>
              <a:t>in order for the technical performance issues to be considered.  Exceptions to this </a:t>
            </a:r>
            <a:r>
              <a:rPr lang="en-US" altLang="en-US" sz="1600" dirty="0" smtClean="0"/>
              <a:t>rule do </a:t>
            </a:r>
            <a:r>
              <a:rPr lang="en-US" altLang="en-US" sz="1600" dirty="0"/>
              <a:t>exist and judgment needs to be applied.   </a:t>
            </a:r>
            <a:endParaRPr lang="en-US" altLang="en-US" sz="1600" dirty="0" smtClean="0"/>
          </a:p>
          <a:p>
            <a:pPr lvl="1" eaLnBrk="1" hangingPunct="1"/>
            <a:r>
              <a:rPr lang="en-US" altLang="en-US" sz="1400" dirty="0" smtClean="0"/>
              <a:t>For </a:t>
            </a:r>
            <a:r>
              <a:rPr lang="en-US" altLang="en-US" sz="1400" dirty="0"/>
              <a:t>example,  systemic problems such as lack of cost control or safety violations across several contracts, regardless of </a:t>
            </a:r>
            <a:r>
              <a:rPr lang="en-US" altLang="en-US" sz="1400" dirty="0" smtClean="0"/>
              <a:t>content relevance </a:t>
            </a:r>
            <a:r>
              <a:rPr lang="en-US" altLang="en-US" sz="1400" dirty="0"/>
              <a:t>may be considered in the overall performance evaluation.</a:t>
            </a:r>
          </a:p>
          <a:p>
            <a:pPr eaLnBrk="1" hangingPunct="1"/>
            <a:endParaRPr lang="en-US" altLang="en-US" sz="1400" dirty="0" smtClean="0"/>
          </a:p>
          <a:p>
            <a:pPr marL="0" indent="0" eaLnBrk="1" hangingPunct="1">
              <a:buNone/>
            </a:pPr>
            <a:endParaRPr lang="en-US" altLang="en-US" sz="1600" dirty="0" smtClean="0"/>
          </a:p>
        </p:txBody>
      </p:sp>
      <p:sp>
        <p:nvSpPr>
          <p:cNvPr id="5" name="Footer Placeholder 4"/>
          <p:cNvSpPr>
            <a:spLocks noGrp="1"/>
          </p:cNvSpPr>
          <p:nvPr>
            <p:ph type="ftr" sz="quarter" idx="4294967295"/>
          </p:nvPr>
        </p:nvSpPr>
        <p:spPr>
          <a:xfrm>
            <a:off x="3124200" y="6356350"/>
            <a:ext cx="2895600" cy="365125"/>
          </a:xfrm>
        </p:spPr>
        <p:txBody>
          <a:bodyPr/>
          <a:lstStyle/>
          <a:p>
            <a:pPr>
              <a:defRPr/>
            </a:pPr>
            <a:r>
              <a:rPr lang="en-US" dirty="0"/>
              <a:t>GSFC Past Performance Training </a:t>
            </a:r>
          </a:p>
          <a:p>
            <a:pPr>
              <a:defRPr/>
            </a:pPr>
            <a:r>
              <a:rPr lang="en-US" dirty="0"/>
              <a:t>March 20, 2014</a:t>
            </a:r>
          </a:p>
          <a:p>
            <a:pPr>
              <a:defRPr/>
            </a:pPr>
            <a:endParaRPr lang="en-US" dirty="0"/>
          </a:p>
        </p:txBody>
      </p:sp>
      <p:sp>
        <p:nvSpPr>
          <p:cNvPr id="6" name="Slide Number Placeholder 5"/>
          <p:cNvSpPr>
            <a:spLocks noGrp="1"/>
          </p:cNvSpPr>
          <p:nvPr>
            <p:ph type="sldNum" sz="quarter" idx="4294967295"/>
          </p:nvPr>
        </p:nvSpPr>
        <p:spPr>
          <a:xfrm>
            <a:off x="6553200" y="6356350"/>
            <a:ext cx="2133600" cy="365125"/>
          </a:xfrm>
        </p:spPr>
        <p:txBody>
          <a:bodyPr/>
          <a:lstStyle/>
          <a:p>
            <a:pPr>
              <a:defRPr/>
            </a:pPr>
            <a:fld id="{26EFB37C-5366-4F3A-B414-76DCD180B5F3}"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457200"/>
            <a:ext cx="8229600" cy="792163"/>
          </a:xfrm>
        </p:spPr>
        <p:txBody>
          <a:bodyPr/>
          <a:lstStyle/>
          <a:p>
            <a:pPr eaLnBrk="1" hangingPunct="1"/>
            <a:r>
              <a:rPr lang="en-US" altLang="en-US" sz="3600" dirty="0" smtClean="0"/>
              <a:t>Evaluation of Performance</a:t>
            </a:r>
            <a:br>
              <a:rPr lang="en-US" altLang="en-US" sz="3600" dirty="0" smtClean="0"/>
            </a:br>
            <a:endParaRPr lang="en-US" altLang="en-US" sz="3200" dirty="0" smtClean="0"/>
          </a:p>
        </p:txBody>
      </p:sp>
      <p:sp>
        <p:nvSpPr>
          <p:cNvPr id="12291" name="Content Placeholder 2"/>
          <p:cNvSpPr>
            <a:spLocks noGrp="1"/>
          </p:cNvSpPr>
          <p:nvPr>
            <p:ph idx="1"/>
          </p:nvPr>
        </p:nvSpPr>
        <p:spPr>
          <a:xfrm>
            <a:off x="457200" y="1295400"/>
            <a:ext cx="8229600" cy="4953000"/>
          </a:xfrm>
        </p:spPr>
        <p:txBody>
          <a:bodyPr/>
          <a:lstStyle/>
          <a:p>
            <a:pPr eaLnBrk="1" hangingPunct="1"/>
            <a:r>
              <a:rPr lang="en-US" altLang="en-US" sz="1800" dirty="0" smtClean="0"/>
              <a:t>When using questionnaires as a primary source of independent feedback, it is important for the SEB to obtain as many of the questionnaires as possible.  This includes following up with customers via e-mail and/or phone calls in an attempt to get responses.  A log should be used to document this effort.  If this effort is unsuccessful, the CO can contact the offeror to seek alternate points of contact to solicit questionnaire responses. </a:t>
            </a:r>
          </a:p>
          <a:p>
            <a:pPr eaLnBrk="1" hangingPunct="1"/>
            <a:r>
              <a:rPr lang="en-US" altLang="en-US" sz="1800" dirty="0" smtClean="0"/>
              <a:t>When reviewing the questionnaire responses, if a reference notes adverse performance with little or no explanation or the SEB needs additional information to perform an effective evaluation, it is good practice to contact the reference for further clarification so the board can make an informed judgment when assessing the quality of performance.    </a:t>
            </a:r>
          </a:p>
          <a:p>
            <a:pPr lvl="1" eaLnBrk="1" hangingPunct="1"/>
            <a:r>
              <a:rPr lang="en-US" altLang="en-US" sz="1400" dirty="0" smtClean="0"/>
              <a:t>It </a:t>
            </a:r>
            <a:r>
              <a:rPr lang="en-US" altLang="en-US" sz="1400" dirty="0"/>
              <a:t>is best for </a:t>
            </a:r>
            <a:r>
              <a:rPr lang="en-US" altLang="en-US" sz="1400" dirty="0" smtClean="0"/>
              <a:t>multiple members of the SEB </a:t>
            </a:r>
            <a:r>
              <a:rPr lang="en-US" altLang="en-US" sz="1400" dirty="0"/>
              <a:t>to do this as a </a:t>
            </a:r>
            <a:r>
              <a:rPr lang="en-US" altLang="en-US" sz="1400" dirty="0" smtClean="0"/>
              <a:t>using </a:t>
            </a:r>
            <a:r>
              <a:rPr lang="en-US" altLang="en-US" sz="1400" dirty="0"/>
              <a:t>a speaker </a:t>
            </a:r>
            <a:r>
              <a:rPr lang="en-US" altLang="en-US" sz="1400" dirty="0" smtClean="0"/>
              <a:t>phone (e.g. Contract Specialist and Technical Member)</a:t>
            </a:r>
            <a:endParaRPr lang="en-US" altLang="en-US" sz="1400" dirty="0"/>
          </a:p>
          <a:p>
            <a:pPr lvl="1" eaLnBrk="1" hangingPunct="1"/>
            <a:r>
              <a:rPr lang="en-US" altLang="en-US" sz="1400" dirty="0"/>
              <a:t>If that is not possible, then the person who calls should report back to the full </a:t>
            </a:r>
            <a:r>
              <a:rPr lang="en-US" altLang="en-US" sz="1400" dirty="0" smtClean="0"/>
              <a:t>SEB/IET</a:t>
            </a:r>
            <a:endParaRPr lang="en-US" altLang="en-US" sz="1400" dirty="0"/>
          </a:p>
          <a:p>
            <a:pPr lvl="1" eaLnBrk="1" hangingPunct="1"/>
            <a:r>
              <a:rPr lang="en-US" altLang="en-US" sz="1400" dirty="0"/>
              <a:t>Phone calls should be </a:t>
            </a:r>
            <a:r>
              <a:rPr lang="en-US" altLang="en-US" sz="1400" dirty="0" smtClean="0"/>
              <a:t>documented</a:t>
            </a:r>
          </a:p>
          <a:p>
            <a:pPr lvl="1" eaLnBrk="1" hangingPunct="1"/>
            <a:r>
              <a:rPr lang="en-US" altLang="en-US" sz="1400" dirty="0" smtClean="0"/>
              <a:t>Consider </a:t>
            </a:r>
            <a:r>
              <a:rPr lang="en-US" altLang="en-US" sz="1400" dirty="0"/>
              <a:t>having the customer provide the additional information in writing (particularly if it is different from the previously provided </a:t>
            </a:r>
            <a:r>
              <a:rPr lang="en-US" altLang="en-US" sz="1400" dirty="0" smtClean="0"/>
              <a:t>questionnaire).</a:t>
            </a:r>
          </a:p>
          <a:p>
            <a:pPr lvl="2" eaLnBrk="1" hangingPunct="1"/>
            <a:r>
              <a:rPr lang="en-US" altLang="en-US" sz="1200" dirty="0" smtClean="0"/>
              <a:t>One method of accomplishing this documentation is for the Contracting Officer to summarize the phone call in an e-mail to the evaluator and request e-mail confirmation of the details.</a:t>
            </a:r>
            <a:endParaRPr lang="en-US" altLang="en-US" sz="1200" dirty="0"/>
          </a:p>
          <a:p>
            <a:pPr lvl="1" eaLnBrk="1" hangingPunct="1"/>
            <a:endParaRPr lang="en-US" altLang="en-US" sz="1000" dirty="0" smtClean="0"/>
          </a:p>
          <a:p>
            <a:pPr eaLnBrk="1" hangingPunct="1"/>
            <a:endParaRPr lang="en-US" altLang="en-US" sz="1400" dirty="0" smtClean="0"/>
          </a:p>
          <a:p>
            <a:pPr marL="0" indent="0" eaLnBrk="1" hangingPunct="1">
              <a:buNone/>
            </a:pPr>
            <a:endParaRPr lang="en-US" altLang="en-US" sz="1600" dirty="0" smtClean="0"/>
          </a:p>
        </p:txBody>
      </p:sp>
      <p:sp>
        <p:nvSpPr>
          <p:cNvPr id="5" name="Footer Placeholder 4"/>
          <p:cNvSpPr>
            <a:spLocks noGrp="1"/>
          </p:cNvSpPr>
          <p:nvPr>
            <p:ph type="ftr" sz="quarter" idx="4294967295"/>
          </p:nvPr>
        </p:nvSpPr>
        <p:spPr>
          <a:xfrm>
            <a:off x="3124200" y="6356350"/>
            <a:ext cx="2895600" cy="365125"/>
          </a:xfrm>
        </p:spPr>
        <p:txBody>
          <a:bodyPr/>
          <a:lstStyle/>
          <a:p>
            <a:pPr>
              <a:defRPr/>
            </a:pPr>
            <a:r>
              <a:rPr lang="en-US" dirty="0"/>
              <a:t>GSFC Past Performance Training </a:t>
            </a:r>
          </a:p>
          <a:p>
            <a:pPr>
              <a:defRPr/>
            </a:pPr>
            <a:r>
              <a:rPr lang="en-US" dirty="0"/>
              <a:t>March 20, 2014</a:t>
            </a:r>
          </a:p>
          <a:p>
            <a:pPr>
              <a:defRPr/>
            </a:pPr>
            <a:endParaRPr lang="en-US" dirty="0"/>
          </a:p>
        </p:txBody>
      </p:sp>
      <p:sp>
        <p:nvSpPr>
          <p:cNvPr id="6" name="Slide Number Placeholder 5"/>
          <p:cNvSpPr>
            <a:spLocks noGrp="1"/>
          </p:cNvSpPr>
          <p:nvPr>
            <p:ph type="sldNum" sz="quarter" idx="4294967295"/>
          </p:nvPr>
        </p:nvSpPr>
        <p:spPr>
          <a:xfrm>
            <a:off x="6553200" y="6356350"/>
            <a:ext cx="2133600" cy="365125"/>
          </a:xfrm>
        </p:spPr>
        <p:txBody>
          <a:bodyPr/>
          <a:lstStyle/>
          <a:p>
            <a:pPr>
              <a:defRPr/>
            </a:pPr>
            <a:fld id="{26EFB37C-5366-4F3A-B414-76DCD180B5F3}" type="slidenum">
              <a:rPr lang="en-US" smtClean="0"/>
              <a:pPr>
                <a:defRPr/>
              </a:pPr>
              <a:t>21</a:t>
            </a:fld>
            <a:endParaRPr lang="en-US" dirty="0"/>
          </a:p>
        </p:txBody>
      </p:sp>
    </p:spTree>
    <p:extLst>
      <p:ext uri="{BB962C8B-B14F-4D97-AF65-F5344CB8AC3E}">
        <p14:creationId xmlns:p14="http://schemas.microsoft.com/office/powerpoint/2010/main" val="35409538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457200"/>
            <a:ext cx="8229600" cy="792163"/>
          </a:xfrm>
        </p:spPr>
        <p:txBody>
          <a:bodyPr/>
          <a:lstStyle/>
          <a:p>
            <a:pPr eaLnBrk="1" hangingPunct="1"/>
            <a:r>
              <a:rPr lang="en-US" altLang="en-US" sz="3600" dirty="0" smtClean="0"/>
              <a:t>Evaluation of Performance</a:t>
            </a:r>
            <a:br>
              <a:rPr lang="en-US" altLang="en-US" sz="3600" dirty="0" smtClean="0"/>
            </a:br>
            <a:endParaRPr lang="en-US" altLang="en-US" sz="3200" dirty="0" smtClean="0"/>
          </a:p>
        </p:txBody>
      </p:sp>
      <p:sp>
        <p:nvSpPr>
          <p:cNvPr id="12291" name="Content Placeholder 2"/>
          <p:cNvSpPr>
            <a:spLocks noGrp="1"/>
          </p:cNvSpPr>
          <p:nvPr>
            <p:ph idx="1"/>
          </p:nvPr>
        </p:nvSpPr>
        <p:spPr>
          <a:xfrm>
            <a:off x="457200" y="1524000"/>
            <a:ext cx="8229600" cy="4449763"/>
          </a:xfrm>
        </p:spPr>
        <p:txBody>
          <a:bodyPr/>
          <a:lstStyle/>
          <a:p>
            <a:pPr eaLnBrk="1" hangingPunct="1"/>
            <a:r>
              <a:rPr lang="en-US" altLang="en-US" sz="1800" dirty="0" smtClean="0"/>
              <a:t>The SEB </a:t>
            </a:r>
            <a:r>
              <a:rPr lang="en-US" altLang="en-US" sz="1800" dirty="0"/>
              <a:t>must </a:t>
            </a:r>
            <a:r>
              <a:rPr lang="en-US" altLang="en-US" sz="1800" dirty="0" smtClean="0"/>
              <a:t>also consider </a:t>
            </a:r>
            <a:r>
              <a:rPr lang="en-US" altLang="en-US" sz="1800" dirty="0"/>
              <a:t>the content and consistency of the questionnaire (and/or any other sources of data) in determining their independent rating. </a:t>
            </a:r>
            <a:r>
              <a:rPr lang="en-US" altLang="en-US" sz="1800" dirty="0" smtClean="0"/>
              <a:t> Different </a:t>
            </a:r>
            <a:r>
              <a:rPr lang="en-US" altLang="en-US" sz="1800" dirty="0"/>
              <a:t>ratings assigned for a similar period of time should be investigated with the </a:t>
            </a:r>
            <a:r>
              <a:rPr lang="en-US" altLang="en-US" sz="1800" dirty="0" smtClean="0"/>
              <a:t>customer(s). </a:t>
            </a:r>
            <a:endParaRPr lang="en-US" altLang="en-US" sz="1800" dirty="0"/>
          </a:p>
          <a:p>
            <a:pPr eaLnBrk="1" hangingPunct="1"/>
            <a:endParaRPr lang="en-US" altLang="en-US" sz="1400" dirty="0"/>
          </a:p>
          <a:p>
            <a:pPr lvl="1" eaLnBrk="1" hangingPunct="1"/>
            <a:r>
              <a:rPr lang="en-US" altLang="en-US" sz="1400" dirty="0"/>
              <a:t>Example: Two past performance questionnaires are received for a past contract reference, one from the Contracting Officer and one from the Contracting Officer’s Representative. Both had overwhelmingly positive statements about the contractor’s performance, but the CO’s overall rating was High and the COR’s overall rating was Very High.  No performance problems were identified.  The </a:t>
            </a:r>
            <a:r>
              <a:rPr lang="en-US" altLang="en-US" sz="1400" dirty="0" smtClean="0"/>
              <a:t>SEB </a:t>
            </a:r>
            <a:r>
              <a:rPr lang="en-US" altLang="en-US" sz="1400" dirty="0"/>
              <a:t>might reasonably assign a Very High performance rating, based on the content of both evaluations.  Prior to making this determination, the </a:t>
            </a:r>
            <a:r>
              <a:rPr lang="en-US" altLang="en-US" sz="1400" dirty="0" smtClean="0"/>
              <a:t>SEB </a:t>
            </a:r>
            <a:r>
              <a:rPr lang="en-US" altLang="en-US" sz="1400" dirty="0"/>
              <a:t>might contact the CO to inquire why their overall rating was only High, given the overwhelmingly positive comments in their questionnaire. </a:t>
            </a:r>
          </a:p>
          <a:p>
            <a:pPr eaLnBrk="1" hangingPunct="1"/>
            <a:endParaRPr lang="en-US" altLang="en-US" sz="1400" dirty="0" smtClean="0"/>
          </a:p>
          <a:p>
            <a:pPr eaLnBrk="1" hangingPunct="1"/>
            <a:r>
              <a:rPr lang="en-US" altLang="en-US" sz="1800" dirty="0" smtClean="0"/>
              <a:t>Make </a:t>
            </a:r>
            <a:r>
              <a:rPr lang="en-US" altLang="en-US" sz="1800" dirty="0"/>
              <a:t>sure to read </a:t>
            </a:r>
            <a:r>
              <a:rPr lang="en-US" altLang="en-US" sz="1800" dirty="0" smtClean="0"/>
              <a:t>any  comments </a:t>
            </a:r>
            <a:r>
              <a:rPr lang="en-US" altLang="en-US" sz="1800" dirty="0"/>
              <a:t>on the </a:t>
            </a:r>
            <a:r>
              <a:rPr lang="en-US" altLang="en-US" sz="1800" dirty="0" smtClean="0"/>
              <a:t>CPARS </a:t>
            </a:r>
            <a:r>
              <a:rPr lang="en-US" altLang="en-US" sz="1800" dirty="0"/>
              <a:t>evaluations and </a:t>
            </a:r>
            <a:r>
              <a:rPr lang="en-US" altLang="en-US" sz="1800" dirty="0" smtClean="0"/>
              <a:t>questionnaires </a:t>
            </a:r>
            <a:r>
              <a:rPr lang="en-US" altLang="en-US" sz="1800" dirty="0"/>
              <a:t>to fully understand the context of any assigned rating by the customer and to relate it to the instant procurement. </a:t>
            </a:r>
          </a:p>
          <a:p>
            <a:pPr eaLnBrk="1" hangingPunct="1"/>
            <a:endParaRPr lang="en-US" altLang="en-US" sz="1400" dirty="0" smtClean="0"/>
          </a:p>
          <a:p>
            <a:pPr eaLnBrk="1" hangingPunct="1"/>
            <a:endParaRPr lang="en-US" altLang="en-US" sz="1600" dirty="0" smtClean="0"/>
          </a:p>
        </p:txBody>
      </p:sp>
      <p:sp>
        <p:nvSpPr>
          <p:cNvPr id="5" name="Footer Placeholder 4"/>
          <p:cNvSpPr>
            <a:spLocks noGrp="1"/>
          </p:cNvSpPr>
          <p:nvPr>
            <p:ph type="ftr" sz="quarter" idx="4294967295"/>
          </p:nvPr>
        </p:nvSpPr>
        <p:spPr>
          <a:xfrm>
            <a:off x="3124200" y="6356350"/>
            <a:ext cx="2895600" cy="365125"/>
          </a:xfrm>
        </p:spPr>
        <p:txBody>
          <a:bodyPr/>
          <a:lstStyle/>
          <a:p>
            <a:pPr>
              <a:defRPr/>
            </a:pPr>
            <a:r>
              <a:rPr lang="en-US" dirty="0"/>
              <a:t>GSFC Past Performance Training </a:t>
            </a:r>
          </a:p>
          <a:p>
            <a:pPr>
              <a:defRPr/>
            </a:pPr>
            <a:r>
              <a:rPr lang="en-US" dirty="0"/>
              <a:t>March 20, 2014</a:t>
            </a:r>
          </a:p>
          <a:p>
            <a:pPr>
              <a:defRPr/>
            </a:pPr>
            <a:endParaRPr lang="en-US" dirty="0"/>
          </a:p>
        </p:txBody>
      </p:sp>
      <p:sp>
        <p:nvSpPr>
          <p:cNvPr id="6" name="Slide Number Placeholder 5"/>
          <p:cNvSpPr>
            <a:spLocks noGrp="1"/>
          </p:cNvSpPr>
          <p:nvPr>
            <p:ph type="sldNum" sz="quarter" idx="4294967295"/>
          </p:nvPr>
        </p:nvSpPr>
        <p:spPr>
          <a:xfrm>
            <a:off x="6553200" y="6356350"/>
            <a:ext cx="2133600" cy="365125"/>
          </a:xfrm>
        </p:spPr>
        <p:txBody>
          <a:bodyPr/>
          <a:lstStyle/>
          <a:p>
            <a:pPr>
              <a:defRPr/>
            </a:pPr>
            <a:fld id="{26EFB37C-5366-4F3A-B414-76DCD180B5F3}" type="slidenum">
              <a:rPr lang="en-US" smtClean="0"/>
              <a:pPr>
                <a:defRPr/>
              </a:pPr>
              <a:t>22</a:t>
            </a:fld>
            <a:endParaRPr lang="en-US" dirty="0"/>
          </a:p>
        </p:txBody>
      </p:sp>
    </p:spTree>
    <p:extLst>
      <p:ext uri="{BB962C8B-B14F-4D97-AF65-F5344CB8AC3E}">
        <p14:creationId xmlns:p14="http://schemas.microsoft.com/office/powerpoint/2010/main" val="10276899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381000"/>
            <a:ext cx="8229600" cy="944563"/>
          </a:xfrm>
        </p:spPr>
        <p:txBody>
          <a:bodyPr/>
          <a:lstStyle/>
          <a:p>
            <a:pPr eaLnBrk="1" hangingPunct="1"/>
            <a:r>
              <a:rPr lang="en-US" altLang="en-US" sz="3600" dirty="0" smtClean="0"/>
              <a:t>Evaluation of Performance</a:t>
            </a:r>
          </a:p>
        </p:txBody>
      </p:sp>
      <p:sp>
        <p:nvSpPr>
          <p:cNvPr id="12291" name="Content Placeholder 2"/>
          <p:cNvSpPr>
            <a:spLocks noGrp="1"/>
          </p:cNvSpPr>
          <p:nvPr>
            <p:ph idx="1"/>
          </p:nvPr>
        </p:nvSpPr>
        <p:spPr>
          <a:xfrm>
            <a:off x="457200" y="1143000"/>
            <a:ext cx="8229600" cy="4754563"/>
          </a:xfrm>
        </p:spPr>
        <p:txBody>
          <a:bodyPr/>
          <a:lstStyle/>
          <a:p>
            <a:pPr eaLnBrk="1" hangingPunct="1">
              <a:defRPr/>
            </a:pPr>
            <a:r>
              <a:rPr lang="en-US" sz="2000" dirty="0" smtClean="0"/>
              <a:t>If the SEB finds adverse past performance that is the determining factor that prevents the Offeror’s ability to be selected or included in competitive range, it is imperative to determine whether the offeror (or significant subcontractor) ever had an opportunity to provide a response to the adverse performance information.  Evidence of this notification may be in the CPARS system or the Offeror may have addressed their adverse performance in the proposal.  Also, the customer for the contract in question can be contacted to determine if the notification occurred.</a:t>
            </a:r>
          </a:p>
          <a:p>
            <a:pPr lvl="1" eaLnBrk="1" hangingPunct="1">
              <a:defRPr/>
            </a:pPr>
            <a:r>
              <a:rPr lang="en-US" sz="1800" dirty="0" smtClean="0"/>
              <a:t>If the adverse performance input was not provided to the offeror, then the CO will generate a written notice, coordinated with the SEB legal counsel, asking for an explanation.  The CO is individual responsible for initiating  the contact.  This may be a clarification or communications within FAR Part 15.306(b)(1).</a:t>
            </a:r>
          </a:p>
          <a:p>
            <a:pPr lvl="1" eaLnBrk="1" hangingPunct="1">
              <a:defRPr/>
            </a:pPr>
            <a:r>
              <a:rPr lang="en-US" sz="1800" dirty="0" smtClean="0"/>
              <a:t>If the company did have the chance to respond via the annual performance evaluation process, whether it took advantage of the opportunity or not, then the company does not have to be contacted to respond to adverse performance information.  There is a degree of judgment and risk assessment to be applied in this decision, therefore consult with the CO and SEB Advisor.</a:t>
            </a:r>
          </a:p>
          <a:p>
            <a:pPr marL="0" indent="0" eaLnBrk="1" hangingPunct="1">
              <a:buFont typeface="Arial" charset="0"/>
              <a:buNone/>
              <a:defRPr/>
            </a:pPr>
            <a:endParaRPr lang="en-US" sz="2200" dirty="0" smtClean="0"/>
          </a:p>
        </p:txBody>
      </p:sp>
      <p:sp>
        <p:nvSpPr>
          <p:cNvPr id="5" name="Footer Placeholder 4"/>
          <p:cNvSpPr>
            <a:spLocks noGrp="1"/>
          </p:cNvSpPr>
          <p:nvPr>
            <p:ph type="ftr" sz="quarter" idx="4294967295"/>
          </p:nvPr>
        </p:nvSpPr>
        <p:spPr>
          <a:xfrm>
            <a:off x="3124200" y="6356350"/>
            <a:ext cx="2895600" cy="365125"/>
          </a:xfrm>
        </p:spPr>
        <p:txBody>
          <a:bodyPr/>
          <a:lstStyle/>
          <a:p>
            <a:pPr>
              <a:defRPr/>
            </a:pPr>
            <a:r>
              <a:rPr lang="en-US" dirty="0"/>
              <a:t>GSFC Past Performance Training </a:t>
            </a:r>
          </a:p>
          <a:p>
            <a:pPr>
              <a:defRPr/>
            </a:pPr>
            <a:r>
              <a:rPr lang="en-US" dirty="0"/>
              <a:t>March 20, 2014</a:t>
            </a:r>
          </a:p>
          <a:p>
            <a:pPr>
              <a:defRPr/>
            </a:pPr>
            <a:endParaRPr lang="en-US" dirty="0"/>
          </a:p>
        </p:txBody>
      </p:sp>
      <p:sp>
        <p:nvSpPr>
          <p:cNvPr id="6" name="Slide Number Placeholder 5"/>
          <p:cNvSpPr>
            <a:spLocks noGrp="1"/>
          </p:cNvSpPr>
          <p:nvPr>
            <p:ph type="sldNum" sz="quarter" idx="4294967295"/>
          </p:nvPr>
        </p:nvSpPr>
        <p:spPr>
          <a:xfrm>
            <a:off x="6553200" y="6356350"/>
            <a:ext cx="2133600" cy="365125"/>
          </a:xfrm>
        </p:spPr>
        <p:txBody>
          <a:bodyPr/>
          <a:lstStyle/>
          <a:p>
            <a:pPr>
              <a:defRPr/>
            </a:pPr>
            <a:fld id="{F8D118C9-4696-48E4-BCB4-35F15E3D93CB}"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381000"/>
            <a:ext cx="8229600" cy="944563"/>
          </a:xfrm>
        </p:spPr>
        <p:txBody>
          <a:bodyPr/>
          <a:lstStyle/>
          <a:p>
            <a:pPr eaLnBrk="1" hangingPunct="1"/>
            <a:r>
              <a:rPr lang="en-US" altLang="en-US" sz="3600" dirty="0" smtClean="0"/>
              <a:t>Evaluation of Performance</a:t>
            </a:r>
          </a:p>
        </p:txBody>
      </p:sp>
      <p:sp>
        <p:nvSpPr>
          <p:cNvPr id="12291" name="Content Placeholder 2"/>
          <p:cNvSpPr>
            <a:spLocks noGrp="1"/>
          </p:cNvSpPr>
          <p:nvPr>
            <p:ph idx="1"/>
          </p:nvPr>
        </p:nvSpPr>
        <p:spPr>
          <a:xfrm>
            <a:off x="457200" y="1676400"/>
            <a:ext cx="8229600" cy="4754563"/>
          </a:xfrm>
        </p:spPr>
        <p:txBody>
          <a:bodyPr/>
          <a:lstStyle/>
          <a:p>
            <a:pPr eaLnBrk="1" hangingPunct="1">
              <a:defRPr/>
            </a:pPr>
            <a:r>
              <a:rPr lang="en-US" sz="2000" dirty="0"/>
              <a:t>Determining Overall Performance Evaluation of all references: </a:t>
            </a:r>
            <a:endParaRPr lang="en-US" sz="2000" dirty="0" smtClean="0"/>
          </a:p>
          <a:p>
            <a:pPr eaLnBrk="1" hangingPunct="1">
              <a:defRPr/>
            </a:pPr>
            <a:r>
              <a:rPr lang="en-US" sz="2000" dirty="0" smtClean="0"/>
              <a:t>Unlike </a:t>
            </a:r>
            <a:r>
              <a:rPr lang="en-US" sz="2000" dirty="0"/>
              <a:t>relevance, the overall performance evaluation can be more of an average of the performance of the past contract references.  However, the average should be weighted more heavily toward the more relevant </a:t>
            </a:r>
            <a:r>
              <a:rPr lang="en-US" sz="2000" dirty="0" smtClean="0"/>
              <a:t>contracts.  </a:t>
            </a:r>
            <a:r>
              <a:rPr lang="en-US" sz="2000" dirty="0"/>
              <a:t>In other words, the performance of </a:t>
            </a:r>
            <a:r>
              <a:rPr lang="en-US" sz="2000" dirty="0" smtClean="0"/>
              <a:t>a Very </a:t>
            </a:r>
            <a:r>
              <a:rPr lang="en-US" sz="2000" dirty="0"/>
              <a:t>Highly relevant contract should be weighted more heavily than the performance </a:t>
            </a:r>
            <a:r>
              <a:rPr lang="en-US" sz="2000" dirty="0" smtClean="0"/>
              <a:t>of </a:t>
            </a:r>
            <a:r>
              <a:rPr lang="en-US" sz="2000" dirty="0"/>
              <a:t>Low relevance contracts.  </a:t>
            </a:r>
          </a:p>
          <a:p>
            <a:pPr lvl="1" eaLnBrk="1" hangingPunct="1">
              <a:defRPr/>
            </a:pPr>
            <a:r>
              <a:rPr lang="en-US" sz="1800" dirty="0"/>
              <a:t>Example:  The offeror included two contract references.  One reference had Very High Relevance and Very High Performance and the other reference had Low Relevance and Very Low Performance.  The </a:t>
            </a:r>
            <a:r>
              <a:rPr lang="en-US" sz="1800" dirty="0" smtClean="0"/>
              <a:t>SEB </a:t>
            </a:r>
            <a:r>
              <a:rPr lang="en-US" sz="1800" dirty="0"/>
              <a:t>might reasonably assign an overall Performance rating of High, giving more weight to the Very High relevance contract.  While this is a simple example, it would be important for the </a:t>
            </a:r>
            <a:r>
              <a:rPr lang="en-US" sz="1800" dirty="0" smtClean="0"/>
              <a:t>SEB </a:t>
            </a:r>
            <a:r>
              <a:rPr lang="en-US" sz="1800" dirty="0"/>
              <a:t>to consider the specific issues that led to the Very Low performance rating on the second contract reference and whether or not those issues would be a concern for our specific solicitation.</a:t>
            </a:r>
          </a:p>
          <a:p>
            <a:pPr marL="0" indent="0" eaLnBrk="1" hangingPunct="1">
              <a:buFont typeface="Arial" charset="0"/>
              <a:buNone/>
              <a:defRPr/>
            </a:pPr>
            <a:endParaRPr lang="en-US" sz="2200" dirty="0" smtClean="0"/>
          </a:p>
        </p:txBody>
      </p:sp>
      <p:sp>
        <p:nvSpPr>
          <p:cNvPr id="5" name="Footer Placeholder 4"/>
          <p:cNvSpPr>
            <a:spLocks noGrp="1"/>
          </p:cNvSpPr>
          <p:nvPr>
            <p:ph type="ftr" sz="quarter" idx="4294967295"/>
          </p:nvPr>
        </p:nvSpPr>
        <p:spPr>
          <a:xfrm>
            <a:off x="3124200" y="6356350"/>
            <a:ext cx="2895600" cy="365125"/>
          </a:xfrm>
        </p:spPr>
        <p:txBody>
          <a:bodyPr/>
          <a:lstStyle/>
          <a:p>
            <a:pPr>
              <a:defRPr/>
            </a:pPr>
            <a:r>
              <a:rPr lang="en-US" dirty="0"/>
              <a:t>GSFC Past Performance Training </a:t>
            </a:r>
          </a:p>
          <a:p>
            <a:pPr>
              <a:defRPr/>
            </a:pPr>
            <a:r>
              <a:rPr lang="en-US" dirty="0"/>
              <a:t>March 20, 2014</a:t>
            </a:r>
          </a:p>
          <a:p>
            <a:pPr>
              <a:defRPr/>
            </a:pPr>
            <a:endParaRPr lang="en-US" dirty="0"/>
          </a:p>
        </p:txBody>
      </p:sp>
      <p:sp>
        <p:nvSpPr>
          <p:cNvPr id="6" name="Slide Number Placeholder 5"/>
          <p:cNvSpPr>
            <a:spLocks noGrp="1"/>
          </p:cNvSpPr>
          <p:nvPr>
            <p:ph type="sldNum" sz="quarter" idx="4294967295"/>
          </p:nvPr>
        </p:nvSpPr>
        <p:spPr>
          <a:xfrm>
            <a:off x="6553200" y="6356350"/>
            <a:ext cx="2133600" cy="365125"/>
          </a:xfrm>
        </p:spPr>
        <p:txBody>
          <a:bodyPr/>
          <a:lstStyle/>
          <a:p>
            <a:pPr>
              <a:defRPr/>
            </a:pPr>
            <a:fld id="{F8D118C9-4696-48E4-BCB4-35F15E3D93CB}" type="slidenum">
              <a:rPr lang="en-US" smtClean="0"/>
              <a:pPr>
                <a:defRPr/>
              </a:pPr>
              <a:t>24</a:t>
            </a:fld>
            <a:endParaRPr lang="en-US" dirty="0"/>
          </a:p>
        </p:txBody>
      </p:sp>
    </p:spTree>
    <p:extLst>
      <p:ext uri="{BB962C8B-B14F-4D97-AF65-F5344CB8AC3E}">
        <p14:creationId xmlns:p14="http://schemas.microsoft.com/office/powerpoint/2010/main" val="23064203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381000"/>
            <a:ext cx="8229600" cy="944563"/>
          </a:xfrm>
        </p:spPr>
        <p:txBody>
          <a:bodyPr/>
          <a:lstStyle/>
          <a:p>
            <a:pPr eaLnBrk="1" hangingPunct="1"/>
            <a:r>
              <a:rPr lang="en-US" altLang="en-US" sz="3600" dirty="0" smtClean="0"/>
              <a:t>Evaluation of Performance - Subcontractors</a:t>
            </a:r>
          </a:p>
        </p:txBody>
      </p:sp>
      <p:sp>
        <p:nvSpPr>
          <p:cNvPr id="12291" name="Content Placeholder 2"/>
          <p:cNvSpPr>
            <a:spLocks noGrp="1"/>
          </p:cNvSpPr>
          <p:nvPr>
            <p:ph idx="1"/>
          </p:nvPr>
        </p:nvSpPr>
        <p:spPr>
          <a:xfrm>
            <a:off x="457200" y="1600200"/>
            <a:ext cx="8229600" cy="4754563"/>
          </a:xfrm>
        </p:spPr>
        <p:txBody>
          <a:bodyPr/>
          <a:lstStyle/>
          <a:p>
            <a:pPr eaLnBrk="1" hangingPunct="1">
              <a:defRPr/>
            </a:pPr>
            <a:r>
              <a:rPr lang="en-US" sz="2400" dirty="0" smtClean="0"/>
              <a:t>Balancing the Prime Offeror and Significant Subcontractors: </a:t>
            </a:r>
          </a:p>
          <a:p>
            <a:pPr eaLnBrk="1" hangingPunct="1">
              <a:defRPr/>
            </a:pPr>
            <a:r>
              <a:rPr lang="en-US" sz="2400" dirty="0" smtClean="0"/>
              <a:t>GSFC solicitations typically include the following language (</a:t>
            </a:r>
            <a:r>
              <a:rPr lang="en-US" sz="2400" dirty="0"/>
              <a:t>Provisions GSFC 52.215-330 (Services) or 331 (Hardware)): </a:t>
            </a:r>
            <a:endParaRPr lang="en-US" sz="2400" dirty="0" smtClean="0"/>
          </a:p>
          <a:p>
            <a:pPr marL="0" indent="0" eaLnBrk="1" hangingPunct="1">
              <a:buNone/>
              <a:defRPr/>
            </a:pPr>
            <a:endParaRPr lang="en-US" sz="2400" dirty="0"/>
          </a:p>
          <a:p>
            <a:pPr marL="0" indent="0" eaLnBrk="1" hangingPunct="1">
              <a:buNone/>
              <a:defRPr/>
            </a:pPr>
            <a:r>
              <a:rPr lang="en-US" sz="2400" dirty="0" smtClean="0"/>
              <a:t>The past performance of the prime contractor will be weighted more heavily than any significant subcontractor or combination of significant subcontractors in the overall past performance evaluation. </a:t>
            </a:r>
          </a:p>
          <a:p>
            <a:pPr eaLnBrk="1" hangingPunct="1">
              <a:defRPr/>
            </a:pPr>
            <a:endParaRPr lang="en-US" sz="2000" dirty="0"/>
          </a:p>
          <a:p>
            <a:pPr eaLnBrk="1" hangingPunct="1">
              <a:defRPr/>
            </a:pPr>
            <a:endParaRPr lang="en-US" sz="1600" dirty="0"/>
          </a:p>
          <a:p>
            <a:pPr eaLnBrk="1" hangingPunct="1">
              <a:defRPr/>
            </a:pPr>
            <a:endParaRPr lang="en-US" sz="1400" b="1" dirty="0" smtClean="0"/>
          </a:p>
        </p:txBody>
      </p:sp>
      <p:sp>
        <p:nvSpPr>
          <p:cNvPr id="5" name="Footer Placeholder 4"/>
          <p:cNvSpPr>
            <a:spLocks noGrp="1"/>
          </p:cNvSpPr>
          <p:nvPr>
            <p:ph type="ftr" sz="quarter" idx="4294967295"/>
          </p:nvPr>
        </p:nvSpPr>
        <p:spPr>
          <a:xfrm>
            <a:off x="3124200" y="6356350"/>
            <a:ext cx="2895600" cy="365125"/>
          </a:xfrm>
        </p:spPr>
        <p:txBody>
          <a:bodyPr/>
          <a:lstStyle/>
          <a:p>
            <a:pPr>
              <a:defRPr/>
            </a:pPr>
            <a:r>
              <a:rPr lang="en-US" dirty="0"/>
              <a:t>GSFC Past Performance Training </a:t>
            </a:r>
          </a:p>
          <a:p>
            <a:pPr>
              <a:defRPr/>
            </a:pPr>
            <a:r>
              <a:rPr lang="en-US" dirty="0"/>
              <a:t>March 20, 2014</a:t>
            </a:r>
          </a:p>
          <a:p>
            <a:pPr>
              <a:defRPr/>
            </a:pPr>
            <a:endParaRPr lang="en-US" dirty="0"/>
          </a:p>
        </p:txBody>
      </p:sp>
      <p:sp>
        <p:nvSpPr>
          <p:cNvPr id="6" name="Slide Number Placeholder 5"/>
          <p:cNvSpPr>
            <a:spLocks noGrp="1"/>
          </p:cNvSpPr>
          <p:nvPr>
            <p:ph type="sldNum" sz="quarter" idx="4294967295"/>
          </p:nvPr>
        </p:nvSpPr>
        <p:spPr>
          <a:xfrm>
            <a:off x="6553200" y="6356350"/>
            <a:ext cx="2133600" cy="365125"/>
          </a:xfrm>
        </p:spPr>
        <p:txBody>
          <a:bodyPr/>
          <a:lstStyle/>
          <a:p>
            <a:pPr>
              <a:defRPr/>
            </a:pPr>
            <a:fld id="{F8D118C9-4696-48E4-BCB4-35F15E3D93CB}" type="slidenum">
              <a:rPr lang="en-US" smtClean="0"/>
              <a:pPr>
                <a:defRPr/>
              </a:pPr>
              <a:t>25</a:t>
            </a:fld>
            <a:endParaRPr lang="en-US" dirty="0"/>
          </a:p>
        </p:txBody>
      </p:sp>
    </p:spTree>
    <p:extLst>
      <p:ext uri="{BB962C8B-B14F-4D97-AF65-F5344CB8AC3E}">
        <p14:creationId xmlns:p14="http://schemas.microsoft.com/office/powerpoint/2010/main" val="38436495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1143000"/>
          </a:xfrm>
        </p:spPr>
        <p:txBody>
          <a:bodyPr/>
          <a:lstStyle/>
          <a:p>
            <a:r>
              <a:rPr lang="en-US" altLang="en-US" dirty="0" smtClean="0"/>
              <a:t>Bringing Performance and Relevance Together</a:t>
            </a:r>
          </a:p>
        </p:txBody>
      </p:sp>
      <p:sp>
        <p:nvSpPr>
          <p:cNvPr id="14339" name="Content Placeholder 2"/>
          <p:cNvSpPr>
            <a:spLocks noGrp="1"/>
          </p:cNvSpPr>
          <p:nvPr>
            <p:ph idx="1"/>
          </p:nvPr>
        </p:nvSpPr>
        <p:spPr>
          <a:xfrm>
            <a:off x="457200" y="1905000"/>
            <a:ext cx="8229600" cy="4525963"/>
          </a:xfrm>
        </p:spPr>
        <p:txBody>
          <a:bodyPr/>
          <a:lstStyle/>
          <a:p>
            <a:pPr eaLnBrk="1" hangingPunct="1"/>
            <a:r>
              <a:rPr lang="en-US" altLang="en-US" sz="2000" dirty="0" smtClean="0"/>
              <a:t>Balancing </a:t>
            </a:r>
            <a:r>
              <a:rPr lang="en-US" altLang="en-US" sz="2000" dirty="0"/>
              <a:t>Overall Relevance and Overall Performance to determine the Overall Past Performance Level of Confidence rating:</a:t>
            </a:r>
          </a:p>
          <a:p>
            <a:pPr eaLnBrk="1" hangingPunct="1"/>
            <a:r>
              <a:rPr lang="en-US" altLang="en-US" sz="2000" dirty="0"/>
              <a:t>It is </a:t>
            </a:r>
            <a:r>
              <a:rPr lang="en-US" altLang="en-US" sz="2000" dirty="0" smtClean="0"/>
              <a:t>NOT </a:t>
            </a:r>
            <a:r>
              <a:rPr lang="en-US" altLang="en-US" sz="2000" dirty="0"/>
              <a:t>an average of the Overall Performance and Overall Relevance ratings.  </a:t>
            </a:r>
          </a:p>
          <a:p>
            <a:pPr eaLnBrk="1" hangingPunct="1"/>
            <a:r>
              <a:rPr lang="en-US" altLang="en-US" sz="2000" dirty="0" smtClean="0"/>
              <a:t>The </a:t>
            </a:r>
            <a:r>
              <a:rPr lang="en-US" altLang="en-US" sz="2000" dirty="0"/>
              <a:t>Level of Confidence rating is based on the lower of the Overall Performance and Overall Relevance ratings.  </a:t>
            </a:r>
            <a:endParaRPr lang="en-US" altLang="en-US" sz="2000" dirty="0" smtClean="0"/>
          </a:p>
          <a:p>
            <a:pPr eaLnBrk="1" hangingPunct="1"/>
            <a:r>
              <a:rPr lang="en-US" altLang="en-US" sz="2000" dirty="0" smtClean="0"/>
              <a:t>This rating must be based </a:t>
            </a:r>
            <a:r>
              <a:rPr lang="en-US" altLang="en-US" sz="2000" dirty="0"/>
              <a:t>on the language in the Level of Confidence </a:t>
            </a:r>
            <a:r>
              <a:rPr lang="en-US" altLang="en-US" sz="2000" dirty="0" smtClean="0"/>
              <a:t>Definitions, each of which includes </a:t>
            </a:r>
            <a:r>
              <a:rPr lang="en-US" altLang="en-US" sz="2000" dirty="0"/>
              <a:t>language related to Relevance and Performance (with the exception of the “Very Low”, which is based on performance).  </a:t>
            </a:r>
            <a:endParaRPr lang="en-US" altLang="en-US" sz="2000" dirty="0" smtClean="0"/>
          </a:p>
          <a:p>
            <a:endParaRPr lang="en-US" altLang="en-US" dirty="0" smtClean="0"/>
          </a:p>
        </p:txBody>
      </p:sp>
      <p:sp>
        <p:nvSpPr>
          <p:cNvPr id="5" name="Footer Placeholder 4"/>
          <p:cNvSpPr>
            <a:spLocks noGrp="1"/>
          </p:cNvSpPr>
          <p:nvPr>
            <p:ph type="ftr" sz="quarter" idx="4294967295"/>
          </p:nvPr>
        </p:nvSpPr>
        <p:spPr>
          <a:xfrm>
            <a:off x="3124200" y="6356350"/>
            <a:ext cx="2895600" cy="365125"/>
          </a:xfrm>
        </p:spPr>
        <p:txBody>
          <a:bodyPr/>
          <a:lstStyle/>
          <a:p>
            <a:pPr>
              <a:defRPr/>
            </a:pPr>
            <a:r>
              <a:rPr lang="en-US" dirty="0"/>
              <a:t>GSFC Past Performance Training </a:t>
            </a:r>
          </a:p>
          <a:p>
            <a:pPr>
              <a:defRPr/>
            </a:pPr>
            <a:r>
              <a:rPr lang="en-US" dirty="0"/>
              <a:t>March 20, 2014</a:t>
            </a:r>
          </a:p>
          <a:p>
            <a:pPr>
              <a:defRPr/>
            </a:pPr>
            <a:endParaRPr lang="en-US" dirty="0"/>
          </a:p>
        </p:txBody>
      </p:sp>
      <p:sp>
        <p:nvSpPr>
          <p:cNvPr id="6" name="Slide Number Placeholder 5"/>
          <p:cNvSpPr>
            <a:spLocks noGrp="1"/>
          </p:cNvSpPr>
          <p:nvPr>
            <p:ph type="sldNum" sz="quarter" idx="4294967295"/>
          </p:nvPr>
        </p:nvSpPr>
        <p:spPr>
          <a:xfrm>
            <a:off x="6553200" y="6356350"/>
            <a:ext cx="2133600" cy="365125"/>
          </a:xfrm>
        </p:spPr>
        <p:txBody>
          <a:bodyPr/>
          <a:lstStyle/>
          <a:p>
            <a:pPr>
              <a:defRPr/>
            </a:pPr>
            <a:fld id="{92C575EC-31D2-4730-A396-94A1D4467A28}" type="slidenum">
              <a:rPr lang="en-US" smtClean="0"/>
              <a:pPr>
                <a:defRPr/>
              </a:pPr>
              <a:t>26</a:t>
            </a:fld>
            <a:endParaRPr lang="en-US" dirty="0"/>
          </a:p>
        </p:txBody>
      </p:sp>
    </p:spTree>
    <p:extLst>
      <p:ext uri="{BB962C8B-B14F-4D97-AF65-F5344CB8AC3E}">
        <p14:creationId xmlns:p14="http://schemas.microsoft.com/office/powerpoint/2010/main" val="16580945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1143000"/>
          </a:xfrm>
        </p:spPr>
        <p:txBody>
          <a:bodyPr/>
          <a:lstStyle/>
          <a:p>
            <a:r>
              <a:rPr lang="en-US" altLang="en-US" sz="3600" dirty="0" smtClean="0"/>
              <a:t>Past Performance Confidence Definitions NFS 1815.305(a)(2)</a:t>
            </a:r>
          </a:p>
        </p:txBody>
      </p:sp>
      <p:sp>
        <p:nvSpPr>
          <p:cNvPr id="15363" name="Content Placeholder 2"/>
          <p:cNvSpPr>
            <a:spLocks noGrp="1"/>
          </p:cNvSpPr>
          <p:nvPr>
            <p:ph idx="1"/>
          </p:nvPr>
        </p:nvSpPr>
        <p:spPr>
          <a:xfrm>
            <a:off x="457200" y="1447800"/>
            <a:ext cx="8229600" cy="4754563"/>
          </a:xfrm>
        </p:spPr>
        <p:txBody>
          <a:bodyPr/>
          <a:lstStyle/>
          <a:p>
            <a:pPr marL="0" indent="0">
              <a:buFont typeface="Arial" charset="0"/>
              <a:buNone/>
            </a:pPr>
            <a:r>
              <a:rPr lang="en-US" altLang="en-US" sz="1400" u="sng" dirty="0" smtClean="0"/>
              <a:t>Very High Level of Confidence</a:t>
            </a:r>
            <a:r>
              <a:rPr lang="en-US" altLang="en-US" sz="1400" dirty="0" smtClean="0"/>
              <a:t> --  The offeror’s relevant past performance is of exceptional merit and is </a:t>
            </a:r>
            <a:r>
              <a:rPr lang="en-US" altLang="en-US" sz="1400" b="1" dirty="0" smtClean="0"/>
              <a:t>very highly pertinent</a:t>
            </a:r>
            <a:r>
              <a:rPr lang="en-US" altLang="en-US" sz="1400" dirty="0" smtClean="0"/>
              <a:t> to this acquisition, indicates </a:t>
            </a:r>
            <a:r>
              <a:rPr lang="en-US" altLang="en-US" sz="1400" b="1" dirty="0" smtClean="0"/>
              <a:t>exemplary performance </a:t>
            </a:r>
            <a:r>
              <a:rPr lang="en-US" altLang="en-US" sz="1400" dirty="0" smtClean="0"/>
              <a:t>in a timely, efficient, and economical manner and very minor (if any) problems with no adverse effect on overall performance.  Based on the offeror’s performance record, there is a very high level of confidence that the offeror will successfully perform the required effort.  (One or more significant strengths exist.  No significant weaknesses exist.) </a:t>
            </a:r>
          </a:p>
          <a:p>
            <a:pPr marL="0" indent="0">
              <a:buFont typeface="Arial" charset="0"/>
              <a:buNone/>
            </a:pPr>
            <a:endParaRPr lang="en-US" altLang="en-US" sz="1400" dirty="0" smtClean="0"/>
          </a:p>
          <a:p>
            <a:pPr marL="0" indent="0">
              <a:buFont typeface="Arial" charset="0"/>
              <a:buNone/>
            </a:pPr>
            <a:r>
              <a:rPr lang="en-US" altLang="en-US" sz="1400" u="sng" dirty="0" smtClean="0"/>
              <a:t>High Level of Confidence</a:t>
            </a:r>
            <a:r>
              <a:rPr lang="en-US" altLang="en-US" sz="1400" dirty="0" smtClean="0"/>
              <a:t> --  The offeror’s relevant past performance is </a:t>
            </a:r>
            <a:r>
              <a:rPr lang="en-US" altLang="en-US" sz="1400" b="1" dirty="0" smtClean="0"/>
              <a:t>highly pertinent</a:t>
            </a:r>
            <a:r>
              <a:rPr lang="en-US" altLang="en-US" sz="1400" dirty="0" smtClean="0"/>
              <a:t> to this acquisition; demonstrating </a:t>
            </a:r>
            <a:r>
              <a:rPr lang="en-US" altLang="en-US" sz="1400" b="1" dirty="0" smtClean="0"/>
              <a:t>very effective</a:t>
            </a:r>
            <a:r>
              <a:rPr lang="en-US" altLang="en-US" sz="1400" dirty="0" smtClean="0"/>
              <a:t> performance that would be fully responsive to contract requirements.  Offeror’s past performance indicates that contract requirements were accomplished in a timely, efficient, and economical manner for the most part, with only minor problems that had little identifiable effect on overall performance.  Based on the offeror’s performance record, there is a high level of confidence that the offeror will successfully perform the required effort.  (One or more significant strengths exist.  Strengths outbalance any weakness.) </a:t>
            </a:r>
          </a:p>
          <a:p>
            <a:pPr marL="0" indent="0">
              <a:buFont typeface="Arial" charset="0"/>
              <a:buNone/>
            </a:pPr>
            <a:endParaRPr lang="en-US" altLang="en-US" sz="1400" dirty="0" smtClean="0"/>
          </a:p>
          <a:p>
            <a:pPr marL="0" indent="0">
              <a:buFont typeface="Arial" charset="0"/>
              <a:buNone/>
            </a:pPr>
            <a:r>
              <a:rPr lang="en-US" altLang="en-US" sz="1400" u="sng" dirty="0" smtClean="0"/>
              <a:t>Moderate Level of Confidence</a:t>
            </a:r>
            <a:r>
              <a:rPr lang="en-US" altLang="en-US" sz="1400" dirty="0" smtClean="0"/>
              <a:t> -- The offeror’s relevant past performance is </a:t>
            </a:r>
            <a:r>
              <a:rPr lang="en-US" altLang="en-US" sz="1400" b="1" dirty="0" smtClean="0"/>
              <a:t>pertinent</a:t>
            </a:r>
            <a:r>
              <a:rPr lang="en-US" altLang="en-US" sz="1400" dirty="0" smtClean="0"/>
              <a:t> to this acquisition, and it demonstrates </a:t>
            </a:r>
            <a:r>
              <a:rPr lang="en-US" altLang="en-US" sz="1400" b="1" dirty="0" smtClean="0"/>
              <a:t>effective</a:t>
            </a:r>
            <a:r>
              <a:rPr lang="en-US" altLang="en-US" sz="1400" dirty="0" smtClean="0"/>
              <a:t> performance.  Performance was fully responsive to contract requirements; there may have been reportable problems, but with little identifiable effect on overall performance.  Based on the offeror’s performance record, there is a moderate level of confidence that the offeror will successfully perform the required effort.  (There may be strengths or weaknesses, or both.) </a:t>
            </a:r>
          </a:p>
        </p:txBody>
      </p:sp>
      <p:sp>
        <p:nvSpPr>
          <p:cNvPr id="4" name="Slide Number Placeholder 3"/>
          <p:cNvSpPr>
            <a:spLocks noGrp="1"/>
          </p:cNvSpPr>
          <p:nvPr>
            <p:ph type="sldNum" sz="quarter" idx="4294967295"/>
          </p:nvPr>
        </p:nvSpPr>
        <p:spPr>
          <a:xfrm>
            <a:off x="6553200" y="6356350"/>
            <a:ext cx="2133600" cy="365125"/>
          </a:xfrm>
        </p:spPr>
        <p:txBody>
          <a:bodyPr/>
          <a:lstStyle/>
          <a:p>
            <a:pPr>
              <a:defRPr/>
            </a:pPr>
            <a:fld id="{715B3D31-D8E9-456C-87C1-162C265025DB}" type="slidenum">
              <a:rPr lang="en-US" smtClean="0"/>
              <a:pPr>
                <a:defRPr/>
              </a:pPr>
              <a:t>27</a:t>
            </a:fld>
            <a:endParaRPr lang="en-US" dirty="0"/>
          </a:p>
        </p:txBody>
      </p:sp>
      <p:sp>
        <p:nvSpPr>
          <p:cNvPr id="5" name="Footer Placeholder 4"/>
          <p:cNvSpPr>
            <a:spLocks noGrp="1"/>
          </p:cNvSpPr>
          <p:nvPr>
            <p:ph type="ftr" sz="quarter" idx="4294967295"/>
          </p:nvPr>
        </p:nvSpPr>
        <p:spPr>
          <a:xfrm>
            <a:off x="3124200" y="6356350"/>
            <a:ext cx="2895600" cy="365125"/>
          </a:xfrm>
        </p:spPr>
        <p:txBody>
          <a:bodyPr/>
          <a:lstStyle/>
          <a:p>
            <a:pPr>
              <a:defRPr/>
            </a:pPr>
            <a:r>
              <a:rPr lang="en-US" dirty="0"/>
              <a:t>GSFC Past Performance Training </a:t>
            </a:r>
          </a:p>
          <a:p>
            <a:pPr>
              <a:defRPr/>
            </a:pPr>
            <a:r>
              <a:rPr lang="en-US" dirty="0"/>
              <a:t>March 20, 2014</a:t>
            </a:r>
          </a:p>
          <a:p>
            <a:pPr>
              <a:defRPr/>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1143000"/>
          </a:xfrm>
        </p:spPr>
        <p:txBody>
          <a:bodyPr/>
          <a:lstStyle/>
          <a:p>
            <a:r>
              <a:rPr lang="en-US" altLang="en-US" sz="3600" dirty="0" smtClean="0"/>
              <a:t>Past Performance Confidence Definitions</a:t>
            </a:r>
          </a:p>
        </p:txBody>
      </p:sp>
      <p:sp>
        <p:nvSpPr>
          <p:cNvPr id="3" name="Content Placeholder 2"/>
          <p:cNvSpPr>
            <a:spLocks noGrp="1"/>
          </p:cNvSpPr>
          <p:nvPr>
            <p:ph idx="1"/>
          </p:nvPr>
        </p:nvSpPr>
        <p:spPr>
          <a:xfrm>
            <a:off x="457200" y="1676400"/>
            <a:ext cx="8229600" cy="4525963"/>
          </a:xfrm>
        </p:spPr>
        <p:txBody>
          <a:bodyPr/>
          <a:lstStyle/>
          <a:p>
            <a:pPr marL="0" indent="0">
              <a:buFont typeface="Arial" charset="0"/>
              <a:buNone/>
              <a:defRPr/>
            </a:pPr>
            <a:r>
              <a:rPr lang="en-US" sz="1400" u="sng" dirty="0" smtClean="0"/>
              <a:t>Low </a:t>
            </a:r>
            <a:r>
              <a:rPr lang="en-US" sz="1400" u="sng" dirty="0"/>
              <a:t>Level of Confidence </a:t>
            </a:r>
            <a:r>
              <a:rPr lang="en-US" sz="1400" dirty="0"/>
              <a:t> </a:t>
            </a:r>
            <a:r>
              <a:rPr lang="en-US" sz="1400" dirty="0" smtClean="0"/>
              <a:t>--The </a:t>
            </a:r>
            <a:r>
              <a:rPr lang="en-US" sz="1400" dirty="0"/>
              <a:t>offeror’s relevant past performance is at least </a:t>
            </a:r>
            <a:r>
              <a:rPr lang="en-US" sz="1400" b="1" dirty="0"/>
              <a:t>somewhat pertinent </a:t>
            </a:r>
            <a:r>
              <a:rPr lang="en-US" sz="1400" dirty="0"/>
              <a:t>to this acquisition, and  it </a:t>
            </a:r>
            <a:r>
              <a:rPr lang="en-US" sz="1400" b="1" dirty="0"/>
              <a:t>meets or slightly exceeds minimum acceptable </a:t>
            </a:r>
            <a:r>
              <a:rPr lang="en-US" sz="1400" dirty="0"/>
              <a:t>standards.  Offeror achieved adequate results; there may have been reportable problems with identifiable, but not substantial, effects on overall performance.  Based on the offeror’s performance record, there is a low level of confidence that the offeror will successfully perform the required effort.  Changes to the offeror’s existing processes may be necessary in order to achieve contract requirements.  (One or more weaknesses exist.  Weaknesses outbalance strengths.)  </a:t>
            </a:r>
            <a:endParaRPr lang="en-US" sz="1400" dirty="0" smtClean="0"/>
          </a:p>
          <a:p>
            <a:pPr marL="0" indent="0">
              <a:buFont typeface="Arial" charset="0"/>
              <a:buNone/>
              <a:defRPr/>
            </a:pPr>
            <a:endParaRPr lang="en-US" sz="1400" dirty="0"/>
          </a:p>
          <a:p>
            <a:pPr marL="0" indent="0">
              <a:buFont typeface="Arial" charset="0"/>
              <a:buNone/>
              <a:defRPr/>
            </a:pPr>
            <a:r>
              <a:rPr lang="en-US" sz="1400" u="sng" dirty="0"/>
              <a:t>Very Low Level of Confidence</a:t>
            </a:r>
            <a:r>
              <a:rPr lang="en-US" sz="1400" dirty="0"/>
              <a:t> </a:t>
            </a:r>
            <a:r>
              <a:rPr lang="en-US" sz="1400" dirty="0" smtClean="0"/>
              <a:t>--The </a:t>
            </a:r>
            <a:r>
              <a:rPr lang="en-US" sz="1400" dirty="0"/>
              <a:t>offeror’s relevant past </a:t>
            </a:r>
            <a:r>
              <a:rPr lang="en-US" sz="1400" b="1" dirty="0"/>
              <a:t>performance does not meet minimum acceptable standards</a:t>
            </a:r>
            <a:r>
              <a:rPr lang="en-US" sz="1400" dirty="0"/>
              <a:t> in one or more areas; remedial action was required in one or more areas.  Performance problems occurred in one or more areas which, adversely affected overall performance.  Based on the offeror’s performance record, there is a very low level of confidence that the offeror will successfully perform the required effort.  (One or more deficiencies or significant weaknesses exist.)</a:t>
            </a:r>
          </a:p>
          <a:p>
            <a:pPr marL="0" indent="0">
              <a:buFont typeface="Arial" charset="0"/>
              <a:buNone/>
              <a:defRPr/>
            </a:pPr>
            <a:r>
              <a:rPr lang="en-US" sz="1400" dirty="0"/>
              <a:t> </a:t>
            </a:r>
          </a:p>
          <a:p>
            <a:pPr marL="0" indent="0">
              <a:buFont typeface="Arial" charset="0"/>
              <a:buNone/>
              <a:defRPr/>
            </a:pPr>
            <a:r>
              <a:rPr lang="en-US" sz="1400" u="sng" dirty="0"/>
              <a:t>Neutral</a:t>
            </a:r>
            <a:r>
              <a:rPr lang="en-US" sz="1400" dirty="0"/>
              <a:t>  </a:t>
            </a:r>
          </a:p>
          <a:p>
            <a:pPr marL="0" indent="0">
              <a:buFont typeface="Arial" charset="0"/>
              <a:buNone/>
              <a:defRPr/>
            </a:pPr>
            <a:r>
              <a:rPr lang="en-US" sz="1400" dirty="0"/>
              <a:t>In the case of an offeror without a record of relevant past performance or for whom information on past performance is not available, the offeror may not be evaluated favorably or unfavorably on past performance [see FAR 15.305(a) (2) (ii) and (iv)].</a:t>
            </a:r>
          </a:p>
          <a:p>
            <a:pPr marL="0" indent="0">
              <a:buFont typeface="Arial" charset="0"/>
              <a:buNone/>
              <a:defRPr/>
            </a:pPr>
            <a:r>
              <a:rPr lang="en-US" sz="800" dirty="0"/>
              <a:t> </a:t>
            </a:r>
          </a:p>
          <a:p>
            <a:pPr>
              <a:defRPr/>
            </a:pPr>
            <a:endParaRPr lang="en-US" sz="1100" dirty="0"/>
          </a:p>
        </p:txBody>
      </p:sp>
      <p:sp>
        <p:nvSpPr>
          <p:cNvPr id="4" name="Slide Number Placeholder 3"/>
          <p:cNvSpPr>
            <a:spLocks noGrp="1"/>
          </p:cNvSpPr>
          <p:nvPr>
            <p:ph type="sldNum" sz="quarter" idx="4294967295"/>
          </p:nvPr>
        </p:nvSpPr>
        <p:spPr>
          <a:xfrm>
            <a:off x="6553200" y="6356350"/>
            <a:ext cx="2133600" cy="365125"/>
          </a:xfrm>
        </p:spPr>
        <p:txBody>
          <a:bodyPr/>
          <a:lstStyle/>
          <a:p>
            <a:pPr>
              <a:defRPr/>
            </a:pPr>
            <a:fld id="{121CFB5B-47DF-4D83-AF91-8CA9347CA8EA}" type="slidenum">
              <a:rPr lang="en-US" smtClean="0"/>
              <a:pPr>
                <a:defRPr/>
              </a:pPr>
              <a:t>28</a:t>
            </a:fld>
            <a:endParaRPr lang="en-US" dirty="0"/>
          </a:p>
        </p:txBody>
      </p:sp>
      <p:sp>
        <p:nvSpPr>
          <p:cNvPr id="5" name="Footer Placeholder 4"/>
          <p:cNvSpPr>
            <a:spLocks noGrp="1"/>
          </p:cNvSpPr>
          <p:nvPr>
            <p:ph type="ftr" sz="quarter" idx="4294967295"/>
          </p:nvPr>
        </p:nvSpPr>
        <p:spPr>
          <a:xfrm>
            <a:off x="3124200" y="6356350"/>
            <a:ext cx="2895600" cy="365125"/>
          </a:xfrm>
        </p:spPr>
        <p:txBody>
          <a:bodyPr/>
          <a:lstStyle/>
          <a:p>
            <a:pPr>
              <a:defRPr/>
            </a:pPr>
            <a:r>
              <a:rPr lang="en-US" dirty="0"/>
              <a:t>GSFC Past Performance Training </a:t>
            </a:r>
          </a:p>
          <a:p>
            <a:pPr>
              <a:defRPr/>
            </a:pPr>
            <a:r>
              <a:rPr lang="en-US" dirty="0"/>
              <a:t>March 20, 2014</a:t>
            </a:r>
          </a:p>
          <a:p>
            <a:pPr>
              <a:defRPr/>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1143000"/>
          </a:xfrm>
        </p:spPr>
        <p:txBody>
          <a:bodyPr/>
          <a:lstStyle/>
          <a:p>
            <a:r>
              <a:rPr lang="en-US" altLang="en-US" dirty="0" smtClean="0"/>
              <a:t>Bringing Performance and Relevance Together</a:t>
            </a:r>
          </a:p>
        </p:txBody>
      </p:sp>
      <p:sp>
        <p:nvSpPr>
          <p:cNvPr id="14339" name="Content Placeholder 2"/>
          <p:cNvSpPr>
            <a:spLocks noGrp="1"/>
          </p:cNvSpPr>
          <p:nvPr>
            <p:ph idx="1"/>
          </p:nvPr>
        </p:nvSpPr>
        <p:spPr/>
        <p:txBody>
          <a:bodyPr/>
          <a:lstStyle/>
          <a:p>
            <a:pPr eaLnBrk="1" hangingPunct="1"/>
            <a:r>
              <a:rPr lang="en-US" altLang="en-US" sz="2000" dirty="0"/>
              <a:t>Starting with Very High Level of Confidence and going down, each definition has language that describes lowering Relevance (Pertinence) and Performance.  </a:t>
            </a:r>
          </a:p>
          <a:p>
            <a:pPr lvl="1" eaLnBrk="1" hangingPunct="1"/>
            <a:r>
              <a:rPr lang="en-US" altLang="en-US" sz="1600" dirty="0"/>
              <a:t>Example: An Offeror has demonstrated Moderate Overall Relevance and Very High Overall Performance.  This would result in a Moderate Level of Confidence rating, since the High and Very High Level of Confidence ratings require “highly pertinent” and “very highly pertinent” relevance ratings. </a:t>
            </a:r>
          </a:p>
          <a:p>
            <a:pPr eaLnBrk="1" hangingPunct="1"/>
            <a:r>
              <a:rPr lang="en-US" altLang="en-US" sz="2000" dirty="0"/>
              <a:t>The “Level of Confidence” rating assigned depends upon the Performance and Pertinence ratings for each offeror, both of which establish a ceiling on how high the overall  Level of Confidence rating can be.  In other words, a confidence rating can only be as high as the lowest rating of either pertinence or performance.</a:t>
            </a:r>
          </a:p>
          <a:p>
            <a:pPr lvl="1" eaLnBrk="1" hangingPunct="1"/>
            <a:r>
              <a:rPr lang="en-US" altLang="en-US" sz="1400" dirty="0" smtClean="0"/>
              <a:t>“</a:t>
            </a:r>
            <a:r>
              <a:rPr lang="en-US" altLang="en-US" sz="1400" dirty="0"/>
              <a:t>Exemplary” performance + a “Somewhat Pertinent” </a:t>
            </a:r>
            <a:r>
              <a:rPr lang="en-US" altLang="en-US" sz="1400" dirty="0" smtClean="0"/>
              <a:t>relevance = Low </a:t>
            </a:r>
            <a:r>
              <a:rPr lang="en-US" altLang="en-US" sz="1400" dirty="0"/>
              <a:t>Level of Confidence</a:t>
            </a:r>
          </a:p>
          <a:p>
            <a:pPr lvl="1" eaLnBrk="1" hangingPunct="1"/>
            <a:r>
              <a:rPr lang="en-US" altLang="en-US" sz="1400" dirty="0"/>
              <a:t>“Very effective” performance + a “Very Highly Pertinent” </a:t>
            </a:r>
            <a:r>
              <a:rPr lang="en-US" altLang="en-US" sz="1400" dirty="0" smtClean="0"/>
              <a:t>relevance = High </a:t>
            </a:r>
            <a:r>
              <a:rPr lang="en-US" altLang="en-US" sz="1400" dirty="0"/>
              <a:t>Level of Confidence</a:t>
            </a:r>
          </a:p>
          <a:p>
            <a:pPr lvl="1" eaLnBrk="1" hangingPunct="1"/>
            <a:r>
              <a:rPr lang="en-US" altLang="en-US" sz="1400" dirty="0"/>
              <a:t>“Exemplary” performance + a “Very Highly Pertinent” </a:t>
            </a:r>
            <a:r>
              <a:rPr lang="en-US" altLang="en-US" sz="1400" dirty="0" smtClean="0"/>
              <a:t>relevance = Very </a:t>
            </a:r>
            <a:r>
              <a:rPr lang="en-US" altLang="en-US" sz="1400" dirty="0"/>
              <a:t>High Level of Confidence</a:t>
            </a:r>
          </a:p>
          <a:p>
            <a:pPr eaLnBrk="1" hangingPunct="1"/>
            <a:endParaRPr lang="en-US" altLang="en-US" sz="1600" dirty="0"/>
          </a:p>
          <a:p>
            <a:endParaRPr lang="en-US" altLang="en-US" dirty="0" smtClean="0"/>
          </a:p>
        </p:txBody>
      </p:sp>
      <p:sp>
        <p:nvSpPr>
          <p:cNvPr id="5" name="Footer Placeholder 4"/>
          <p:cNvSpPr>
            <a:spLocks noGrp="1"/>
          </p:cNvSpPr>
          <p:nvPr>
            <p:ph type="ftr" sz="quarter" idx="4294967295"/>
          </p:nvPr>
        </p:nvSpPr>
        <p:spPr>
          <a:xfrm>
            <a:off x="3124200" y="6356350"/>
            <a:ext cx="2895600" cy="365125"/>
          </a:xfrm>
        </p:spPr>
        <p:txBody>
          <a:bodyPr/>
          <a:lstStyle/>
          <a:p>
            <a:pPr>
              <a:defRPr/>
            </a:pPr>
            <a:r>
              <a:rPr lang="en-US" dirty="0"/>
              <a:t>GSFC Past Performance Training </a:t>
            </a:r>
          </a:p>
          <a:p>
            <a:pPr>
              <a:defRPr/>
            </a:pPr>
            <a:r>
              <a:rPr lang="en-US" dirty="0"/>
              <a:t>March 20, 2014</a:t>
            </a:r>
          </a:p>
          <a:p>
            <a:pPr>
              <a:defRPr/>
            </a:pPr>
            <a:endParaRPr lang="en-US" dirty="0"/>
          </a:p>
        </p:txBody>
      </p:sp>
      <p:sp>
        <p:nvSpPr>
          <p:cNvPr id="6" name="Slide Number Placeholder 5"/>
          <p:cNvSpPr>
            <a:spLocks noGrp="1"/>
          </p:cNvSpPr>
          <p:nvPr>
            <p:ph type="sldNum" sz="quarter" idx="4294967295"/>
          </p:nvPr>
        </p:nvSpPr>
        <p:spPr>
          <a:xfrm>
            <a:off x="6553200" y="6356350"/>
            <a:ext cx="2133600" cy="365125"/>
          </a:xfrm>
        </p:spPr>
        <p:txBody>
          <a:bodyPr/>
          <a:lstStyle/>
          <a:p>
            <a:pPr>
              <a:defRPr/>
            </a:pPr>
            <a:fld id="{92C575EC-31D2-4730-A396-94A1D4467A28}" type="slidenum">
              <a:rPr lang="en-US" smtClean="0"/>
              <a:pPr>
                <a:defRPr/>
              </a:pPr>
              <a:t>29</a:t>
            </a:fld>
            <a:endParaRPr lang="en-US" dirty="0"/>
          </a:p>
        </p:txBody>
      </p:sp>
    </p:spTree>
    <p:extLst>
      <p:ext uri="{BB962C8B-B14F-4D97-AF65-F5344CB8AC3E}">
        <p14:creationId xmlns:p14="http://schemas.microsoft.com/office/powerpoint/2010/main" val="3093040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152400"/>
            <a:ext cx="8229600" cy="990600"/>
          </a:xfrm>
        </p:spPr>
        <p:txBody>
          <a:bodyPr/>
          <a:lstStyle/>
          <a:p>
            <a:pPr eaLnBrk="1" hangingPunct="1"/>
            <a:r>
              <a:rPr lang="en-US" altLang="en-US" dirty="0" smtClean="0"/>
              <a:t>Past Performance Overview</a:t>
            </a:r>
          </a:p>
        </p:txBody>
      </p:sp>
      <p:sp>
        <p:nvSpPr>
          <p:cNvPr id="3075" name="Content Placeholder 2"/>
          <p:cNvSpPr>
            <a:spLocks noGrp="1"/>
          </p:cNvSpPr>
          <p:nvPr>
            <p:ph idx="1"/>
          </p:nvPr>
        </p:nvSpPr>
        <p:spPr>
          <a:xfrm>
            <a:off x="457200" y="1143000"/>
            <a:ext cx="8229600" cy="4953000"/>
          </a:xfrm>
        </p:spPr>
        <p:txBody>
          <a:bodyPr/>
          <a:lstStyle/>
          <a:p>
            <a:pPr eaLnBrk="1" hangingPunct="1"/>
            <a:r>
              <a:rPr lang="en-US" altLang="en-US" sz="2000" dirty="0" smtClean="0"/>
              <a:t>The Past Performance evaluation may be based on any/all of the following  sources of information:</a:t>
            </a:r>
          </a:p>
          <a:p>
            <a:pPr lvl="1" eaLnBrk="1" hangingPunct="1"/>
            <a:r>
              <a:rPr lang="en-US" altLang="en-US" sz="2000" dirty="0" smtClean="0"/>
              <a:t>The offeror’s proposal explanation of relevance/pertinence of experience to the current procurement, performance success, and potential lessons learned and corrective actions.</a:t>
            </a:r>
          </a:p>
          <a:p>
            <a:pPr lvl="1" eaLnBrk="1" hangingPunct="1"/>
            <a:r>
              <a:rPr lang="en-US" altLang="en-US" sz="2000" dirty="0" smtClean="0"/>
              <a:t>Past Performance Questionnaires (if used) from customers to evaluate the offerors’ performance and to corroborate claimed experience.</a:t>
            </a:r>
          </a:p>
          <a:p>
            <a:pPr lvl="1" eaLnBrk="1" hangingPunct="1"/>
            <a:r>
              <a:rPr lang="en-US" altLang="en-US" sz="2000" dirty="0" smtClean="0"/>
              <a:t>Annual Past Performance Evaluations (e.g. CPARS, NASA Form 1680, Award Fee Documentation, or other Agency equivalent) to evaluate performance.</a:t>
            </a:r>
          </a:p>
          <a:p>
            <a:pPr lvl="1" eaLnBrk="1" hangingPunct="1"/>
            <a:r>
              <a:rPr lang="en-US" altLang="en-US" sz="2000" dirty="0" smtClean="0"/>
              <a:t>Other information available – (e.g., evaluator knowledge to supplement other information, customer interviews (if needed), etc.)</a:t>
            </a:r>
          </a:p>
          <a:p>
            <a:pPr lvl="1" eaLnBrk="1" hangingPunct="1"/>
            <a:r>
              <a:rPr lang="en-US" altLang="en-US" sz="2000" dirty="0" smtClean="0"/>
              <a:t>Clarifications and/or Discussions (if utilized)</a:t>
            </a:r>
          </a:p>
        </p:txBody>
      </p:sp>
      <p:sp>
        <p:nvSpPr>
          <p:cNvPr id="5" name="Footer Placeholder 4"/>
          <p:cNvSpPr>
            <a:spLocks noGrp="1"/>
          </p:cNvSpPr>
          <p:nvPr>
            <p:ph type="ftr" sz="quarter" idx="4294967295"/>
          </p:nvPr>
        </p:nvSpPr>
        <p:spPr>
          <a:xfrm>
            <a:off x="3124200" y="6356350"/>
            <a:ext cx="2895600" cy="365125"/>
          </a:xfrm>
        </p:spPr>
        <p:txBody>
          <a:bodyPr/>
          <a:lstStyle/>
          <a:p>
            <a:pPr>
              <a:defRPr/>
            </a:pPr>
            <a:r>
              <a:rPr lang="en-US" dirty="0"/>
              <a:t>GSFC Past Performance Training </a:t>
            </a:r>
          </a:p>
          <a:p>
            <a:pPr>
              <a:defRPr/>
            </a:pPr>
            <a:r>
              <a:rPr lang="en-US" dirty="0"/>
              <a:t>March 20, 2014</a:t>
            </a:r>
          </a:p>
          <a:p>
            <a:pPr>
              <a:defRPr/>
            </a:pPr>
            <a:endParaRPr lang="en-US" dirty="0"/>
          </a:p>
        </p:txBody>
      </p:sp>
      <p:sp>
        <p:nvSpPr>
          <p:cNvPr id="6" name="Slide Number Placeholder 5"/>
          <p:cNvSpPr>
            <a:spLocks noGrp="1"/>
          </p:cNvSpPr>
          <p:nvPr>
            <p:ph type="sldNum" sz="quarter" idx="4294967295"/>
          </p:nvPr>
        </p:nvSpPr>
        <p:spPr>
          <a:xfrm>
            <a:off x="6553200" y="6356350"/>
            <a:ext cx="2133600" cy="365125"/>
          </a:xfrm>
        </p:spPr>
        <p:txBody>
          <a:bodyPr/>
          <a:lstStyle/>
          <a:p>
            <a:pPr>
              <a:defRPr/>
            </a:pPr>
            <a:fld id="{7DDE5CBD-3FE8-4406-AFAD-F6BED283EF1B}" type="slidenum">
              <a:rPr lang="en-US"/>
              <a:pPr>
                <a:defRPr/>
              </a:pPr>
              <a:t>3</a:t>
            </a:fld>
            <a:endParaRPr lang="en-US" dirty="0"/>
          </a:p>
        </p:txBody>
      </p:sp>
    </p:spTree>
    <p:extLst>
      <p:ext uri="{BB962C8B-B14F-4D97-AF65-F5344CB8AC3E}">
        <p14:creationId xmlns:p14="http://schemas.microsoft.com/office/powerpoint/2010/main" val="23715058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762000"/>
            <a:ext cx="8229600" cy="1143000"/>
          </a:xfrm>
        </p:spPr>
        <p:txBody>
          <a:bodyPr/>
          <a:lstStyle/>
          <a:p>
            <a:r>
              <a:rPr lang="en-US" altLang="en-US" dirty="0" smtClean="0"/>
              <a:t>Bringing Performance and Relevance Together</a:t>
            </a:r>
            <a:br>
              <a:rPr lang="en-US" altLang="en-US" dirty="0" smtClean="0"/>
            </a:br>
            <a:r>
              <a:rPr lang="en-US" altLang="en-US" sz="4000" dirty="0" smtClean="0"/>
              <a:t>Guidelines </a:t>
            </a:r>
            <a:r>
              <a:rPr lang="en-US" altLang="en-US" sz="4000" dirty="0"/>
              <a:t>for rating process:</a:t>
            </a:r>
            <a:r>
              <a:rPr lang="en-US" altLang="en-US" dirty="0"/>
              <a:t/>
            </a:r>
            <a:br>
              <a:rPr lang="en-US" altLang="en-US" dirty="0"/>
            </a:br>
            <a:endParaRPr lang="en-US" altLang="en-US" dirty="0" smtClean="0"/>
          </a:p>
        </p:txBody>
      </p:sp>
      <p:sp>
        <p:nvSpPr>
          <p:cNvPr id="14339" name="Content Placeholder 2"/>
          <p:cNvSpPr>
            <a:spLocks noGrp="1"/>
          </p:cNvSpPr>
          <p:nvPr>
            <p:ph idx="1"/>
          </p:nvPr>
        </p:nvSpPr>
        <p:spPr>
          <a:xfrm>
            <a:off x="457200" y="1828800"/>
            <a:ext cx="8229600" cy="4525963"/>
          </a:xfrm>
        </p:spPr>
        <p:txBody>
          <a:bodyPr/>
          <a:lstStyle/>
          <a:p>
            <a:pPr eaLnBrk="1" hangingPunct="1"/>
            <a:endParaRPr lang="en-US" altLang="en-US" sz="1700" dirty="0" smtClean="0"/>
          </a:p>
          <a:p>
            <a:pPr eaLnBrk="1" hangingPunct="1"/>
            <a:r>
              <a:rPr lang="en-US" altLang="en-US" sz="1700" dirty="0" smtClean="0"/>
              <a:t>Summary data about the Past Performance reference contracts, such as a summary description, period of performance (dates), contract type, customer organization, and contract number may be prepared by one Board member to get the process started.</a:t>
            </a:r>
          </a:p>
          <a:p>
            <a:pPr eaLnBrk="1" hangingPunct="1"/>
            <a:r>
              <a:rPr lang="en-US" altLang="en-US" sz="1700" dirty="0" smtClean="0"/>
              <a:t>All voting members </a:t>
            </a:r>
            <a:r>
              <a:rPr lang="en-US" altLang="en-US" sz="1700" dirty="0"/>
              <a:t>should review offeror’s past performance information </a:t>
            </a:r>
            <a:r>
              <a:rPr lang="en-US" altLang="en-US" sz="1700" dirty="0" smtClean="0"/>
              <a:t>individually.</a:t>
            </a:r>
          </a:p>
          <a:p>
            <a:pPr eaLnBrk="1" hangingPunct="1"/>
            <a:r>
              <a:rPr lang="en-US" altLang="en-US" sz="1700" dirty="0" smtClean="0"/>
              <a:t>The voting members should </a:t>
            </a:r>
            <a:r>
              <a:rPr lang="en-US" altLang="en-US" sz="1700" dirty="0"/>
              <a:t>meet as a group and decide whether any additional information is needed</a:t>
            </a:r>
            <a:r>
              <a:rPr lang="en-US" altLang="en-US" sz="1700" dirty="0" smtClean="0"/>
              <a:t>.</a:t>
            </a:r>
          </a:p>
          <a:p>
            <a:pPr eaLnBrk="1" hangingPunct="1"/>
            <a:r>
              <a:rPr lang="en-US" altLang="en-US" sz="1700" dirty="0" smtClean="0"/>
              <a:t>All voting members should assess the relevance and performance criteria of the offeror’s past performance references.  The voting members meet and reach consensus on the relevance and performance aspects of an offeror’s past performance and then assigns the overall Level of Confidence rating.</a:t>
            </a:r>
          </a:p>
          <a:p>
            <a:pPr eaLnBrk="1" hangingPunct="1"/>
            <a:r>
              <a:rPr lang="en-US" altLang="en-US" sz="1700" dirty="0" smtClean="0"/>
              <a:t>The voting members document the consensus ratings and underlying rationale. </a:t>
            </a:r>
          </a:p>
          <a:p>
            <a:pPr eaLnBrk="1" hangingPunct="1"/>
            <a:endParaRPr lang="en-US" altLang="en-US" sz="1400" dirty="0" smtClean="0"/>
          </a:p>
          <a:p>
            <a:pPr eaLnBrk="1" hangingPunct="1"/>
            <a:endParaRPr lang="en-US" altLang="en-US" sz="2400" dirty="0" smtClean="0"/>
          </a:p>
          <a:p>
            <a:pPr eaLnBrk="1" hangingPunct="1"/>
            <a:endParaRPr lang="en-US" altLang="en-US" sz="2400" dirty="0" smtClean="0"/>
          </a:p>
          <a:p>
            <a:endParaRPr lang="en-US" altLang="en-US" dirty="0" smtClean="0"/>
          </a:p>
        </p:txBody>
      </p:sp>
      <p:sp>
        <p:nvSpPr>
          <p:cNvPr id="5" name="Footer Placeholder 4"/>
          <p:cNvSpPr>
            <a:spLocks noGrp="1"/>
          </p:cNvSpPr>
          <p:nvPr>
            <p:ph type="ftr" sz="quarter" idx="4294967295"/>
          </p:nvPr>
        </p:nvSpPr>
        <p:spPr>
          <a:xfrm>
            <a:off x="3124200" y="6356350"/>
            <a:ext cx="2895600" cy="365125"/>
          </a:xfrm>
        </p:spPr>
        <p:txBody>
          <a:bodyPr/>
          <a:lstStyle/>
          <a:p>
            <a:pPr>
              <a:defRPr/>
            </a:pPr>
            <a:r>
              <a:rPr lang="en-US" dirty="0"/>
              <a:t>GSFC Past Performance Training </a:t>
            </a:r>
          </a:p>
          <a:p>
            <a:pPr>
              <a:defRPr/>
            </a:pPr>
            <a:r>
              <a:rPr lang="en-US" dirty="0"/>
              <a:t>March 20, 2014</a:t>
            </a:r>
          </a:p>
          <a:p>
            <a:pPr>
              <a:defRPr/>
            </a:pPr>
            <a:endParaRPr lang="en-US" dirty="0"/>
          </a:p>
        </p:txBody>
      </p:sp>
      <p:sp>
        <p:nvSpPr>
          <p:cNvPr id="6" name="Slide Number Placeholder 5"/>
          <p:cNvSpPr>
            <a:spLocks noGrp="1"/>
          </p:cNvSpPr>
          <p:nvPr>
            <p:ph type="sldNum" sz="quarter" idx="4294967295"/>
          </p:nvPr>
        </p:nvSpPr>
        <p:spPr>
          <a:xfrm>
            <a:off x="6553200" y="6356350"/>
            <a:ext cx="2133600" cy="365125"/>
          </a:xfrm>
        </p:spPr>
        <p:txBody>
          <a:bodyPr/>
          <a:lstStyle/>
          <a:p>
            <a:pPr>
              <a:defRPr/>
            </a:pPr>
            <a:fld id="{92C575EC-31D2-4730-A396-94A1D4467A28}" type="slidenum">
              <a:rPr lang="en-US" smtClean="0"/>
              <a:pPr>
                <a:defRPr/>
              </a:pPr>
              <a:t>30</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152400"/>
            <a:ext cx="8229600" cy="990600"/>
          </a:xfrm>
        </p:spPr>
        <p:txBody>
          <a:bodyPr/>
          <a:lstStyle/>
          <a:p>
            <a:pPr eaLnBrk="1" hangingPunct="1"/>
            <a:r>
              <a:rPr lang="en-US" altLang="en-US" dirty="0" smtClean="0"/>
              <a:t>Getting Started</a:t>
            </a:r>
          </a:p>
        </p:txBody>
      </p:sp>
      <p:sp>
        <p:nvSpPr>
          <p:cNvPr id="3075" name="Content Placeholder 2"/>
          <p:cNvSpPr>
            <a:spLocks noGrp="1"/>
          </p:cNvSpPr>
          <p:nvPr>
            <p:ph idx="1"/>
          </p:nvPr>
        </p:nvSpPr>
        <p:spPr>
          <a:xfrm>
            <a:off x="533400" y="1447800"/>
            <a:ext cx="8229600" cy="4525963"/>
          </a:xfrm>
        </p:spPr>
        <p:txBody>
          <a:bodyPr/>
          <a:lstStyle/>
          <a:p>
            <a:pPr eaLnBrk="1" hangingPunct="1"/>
            <a:endParaRPr lang="en-US" altLang="en-US" sz="1400" dirty="0" smtClean="0"/>
          </a:p>
          <a:p>
            <a:pPr eaLnBrk="1" hangingPunct="1"/>
            <a:r>
              <a:rPr lang="en-US" altLang="en-US" sz="2000" dirty="0"/>
              <a:t>The ultimate objective of the </a:t>
            </a:r>
            <a:r>
              <a:rPr lang="en-US" altLang="en-US" sz="2000" dirty="0" smtClean="0"/>
              <a:t>SEB* </a:t>
            </a:r>
            <a:r>
              <a:rPr lang="en-US" altLang="en-US" sz="2000" dirty="0"/>
              <a:t>is to arrive at a consensus Level of Confidence rating with a documented supporting rationale</a:t>
            </a:r>
            <a:r>
              <a:rPr lang="en-US" altLang="en-US" sz="2000" dirty="0" smtClean="0"/>
              <a:t>.</a:t>
            </a:r>
          </a:p>
          <a:p>
            <a:pPr marL="0" indent="0" eaLnBrk="1" hangingPunct="1">
              <a:buNone/>
            </a:pPr>
            <a:endParaRPr lang="en-US" altLang="en-US" sz="2000" dirty="0"/>
          </a:p>
          <a:p>
            <a:pPr eaLnBrk="1" hangingPunct="1"/>
            <a:r>
              <a:rPr lang="en-US" altLang="en-US" sz="2000" dirty="0" smtClean="0"/>
              <a:t>This </a:t>
            </a:r>
            <a:r>
              <a:rPr lang="en-US" altLang="en-US" sz="2000" dirty="0"/>
              <a:t>training </a:t>
            </a:r>
            <a:r>
              <a:rPr lang="en-US" altLang="en-US" sz="2000" dirty="0" smtClean="0"/>
              <a:t>provides practical </a:t>
            </a:r>
            <a:r>
              <a:rPr lang="en-US" altLang="en-US" sz="2000" dirty="0"/>
              <a:t>guidance </a:t>
            </a:r>
            <a:r>
              <a:rPr lang="en-US" altLang="en-US" sz="2000" dirty="0" smtClean="0"/>
              <a:t>to the SEB on </a:t>
            </a:r>
            <a:r>
              <a:rPr lang="en-US" altLang="en-US" sz="2000" dirty="0"/>
              <a:t>the process of evaluating past performance within NASA Goddard Space Flight Center (GSFC) competitive procurements</a:t>
            </a:r>
            <a:r>
              <a:rPr lang="en-US" altLang="en-US" sz="2000" dirty="0" smtClean="0"/>
              <a:t>.</a:t>
            </a:r>
          </a:p>
          <a:p>
            <a:pPr marL="0" indent="0" eaLnBrk="1" hangingPunct="1">
              <a:buNone/>
            </a:pPr>
            <a:r>
              <a:rPr lang="en-US" altLang="en-US" sz="2000" dirty="0" smtClean="0"/>
              <a:t>  </a:t>
            </a:r>
          </a:p>
          <a:p>
            <a:pPr eaLnBrk="1" hangingPunct="1"/>
            <a:r>
              <a:rPr lang="en-US" altLang="en-US" sz="2000" dirty="0" smtClean="0"/>
              <a:t>These slides address a process that is consistent with GSFC procurement templates for the Past Performance Factor (Provision GSFC 52.215-330 (Services) or 331 (Hardware)).  </a:t>
            </a:r>
            <a:r>
              <a:rPr lang="en-US" altLang="en-US" sz="2000" b="1" u="sng" dirty="0" smtClean="0"/>
              <a:t>If these templates are not used, or if they are modified, the Contracting Officer needs to make sure the evaluation is consistent with your specific RFP evaluation criteria. </a:t>
            </a:r>
          </a:p>
          <a:p>
            <a:pPr marL="0" indent="0" eaLnBrk="1" hangingPunct="1">
              <a:buNone/>
            </a:pPr>
            <a:endParaRPr lang="en-US" altLang="en-US" sz="2000" b="1" u="sng" dirty="0"/>
          </a:p>
          <a:p>
            <a:pPr marL="0" indent="0" eaLnBrk="1" hangingPunct="1">
              <a:buNone/>
            </a:pPr>
            <a:r>
              <a:rPr lang="en-US" altLang="en-US" sz="1200" dirty="0" smtClean="0"/>
              <a:t>*This guidance provided herein is also applicable for Integrated Evaluation Teams (IETs) below the SEB level.</a:t>
            </a:r>
          </a:p>
        </p:txBody>
      </p:sp>
      <p:sp>
        <p:nvSpPr>
          <p:cNvPr id="6" name="Slide Number Placeholder 5"/>
          <p:cNvSpPr>
            <a:spLocks noGrp="1"/>
          </p:cNvSpPr>
          <p:nvPr>
            <p:ph type="sldNum" sz="quarter" idx="4294967295"/>
          </p:nvPr>
        </p:nvSpPr>
        <p:spPr>
          <a:xfrm>
            <a:off x="6553200" y="6356350"/>
            <a:ext cx="2133600" cy="365125"/>
          </a:xfrm>
        </p:spPr>
        <p:txBody>
          <a:bodyPr/>
          <a:lstStyle/>
          <a:p>
            <a:pPr>
              <a:defRPr/>
            </a:pPr>
            <a:fld id="{7DDE5CBD-3FE8-4406-AFAD-F6BED283EF1B}" type="slidenum">
              <a:rPr lang="en-US"/>
              <a:pPr>
                <a:defRPr/>
              </a:pPr>
              <a:t>4</a:t>
            </a:fld>
            <a:endParaRPr lang="en-US" dirty="0"/>
          </a:p>
        </p:txBody>
      </p:sp>
      <p:sp>
        <p:nvSpPr>
          <p:cNvPr id="7" name="Footer Placeholder 4"/>
          <p:cNvSpPr txBox="1">
            <a:spLocks/>
          </p:cNvSpPr>
          <p:nvPr/>
        </p:nvSpPr>
        <p:spPr>
          <a:xfrm>
            <a:off x="3124200" y="6356350"/>
            <a:ext cx="2895600" cy="365125"/>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dirty="0" smtClean="0"/>
              <a:t>GSFC Past Performance Training </a:t>
            </a:r>
            <a:endParaRPr lang="en-US" dirty="0"/>
          </a:p>
          <a:p>
            <a:pPr>
              <a:defRPr/>
            </a:pPr>
            <a:r>
              <a:rPr lang="en-US" dirty="0" smtClean="0"/>
              <a:t>March 20, 2014</a:t>
            </a:r>
            <a:endParaRPr lang="en-US" dirty="0"/>
          </a:p>
        </p:txBody>
      </p:sp>
    </p:spTree>
    <p:extLst>
      <p:ext uri="{BB962C8B-B14F-4D97-AF65-F5344CB8AC3E}">
        <p14:creationId xmlns:p14="http://schemas.microsoft.com/office/powerpoint/2010/main" val="2001736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1143000"/>
          </a:xfrm>
        </p:spPr>
        <p:txBody>
          <a:bodyPr/>
          <a:lstStyle/>
          <a:p>
            <a:r>
              <a:rPr lang="en-US" altLang="en-US" sz="3600" dirty="0" smtClean="0"/>
              <a:t>Evaluation of Past Performance - Recency</a:t>
            </a:r>
          </a:p>
        </p:txBody>
      </p:sp>
      <p:sp>
        <p:nvSpPr>
          <p:cNvPr id="4099" name="Content Placeholder 2"/>
          <p:cNvSpPr>
            <a:spLocks noGrp="1"/>
          </p:cNvSpPr>
          <p:nvPr>
            <p:ph idx="1"/>
          </p:nvPr>
        </p:nvSpPr>
        <p:spPr>
          <a:xfrm>
            <a:off x="457200" y="1600200"/>
            <a:ext cx="8229600" cy="4724400"/>
          </a:xfrm>
        </p:spPr>
        <p:txBody>
          <a:bodyPr/>
          <a:lstStyle/>
          <a:p>
            <a:r>
              <a:rPr lang="en-US" altLang="en-US" sz="2000" dirty="0" smtClean="0"/>
              <a:t>As provided in the FAR and NFS, the SEB must consider the currency/recency of the offeror’s past performance.  This includes prime offerors and significant subcontractor references, if applicable.  </a:t>
            </a:r>
          </a:p>
          <a:p>
            <a:endParaRPr lang="en-US" altLang="en-US" sz="2000" dirty="0" smtClean="0"/>
          </a:p>
          <a:p>
            <a:pPr lvl="1"/>
            <a:r>
              <a:rPr lang="en-US" altLang="en-US" sz="1600" dirty="0" smtClean="0"/>
              <a:t>Typically</a:t>
            </a:r>
            <a:r>
              <a:rPr lang="en-US" altLang="en-US" sz="1600" dirty="0"/>
              <a:t>, the solicitation will specify the time period during which past performance is considered recent. </a:t>
            </a:r>
            <a:endParaRPr lang="en-US" altLang="en-US" sz="1600" dirty="0" smtClean="0"/>
          </a:p>
          <a:p>
            <a:endParaRPr lang="en-US" altLang="en-US" sz="2000" dirty="0" smtClean="0"/>
          </a:p>
          <a:p>
            <a:pPr lvl="1"/>
            <a:r>
              <a:rPr lang="en-US" altLang="en-US" sz="1600" dirty="0" smtClean="0"/>
              <a:t>Recency is generally a threshold matter: if the past performance is within the timeframe defined in the RFP as recent, it will be considered.  If it occurred outside of this timeframe, it is not relevant and should not be evaluated.</a:t>
            </a:r>
          </a:p>
        </p:txBody>
      </p:sp>
      <p:sp>
        <p:nvSpPr>
          <p:cNvPr id="4"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7DDE5CBD-3FE8-4406-AFAD-F6BED283EF1B}" type="slidenum">
              <a:rPr lang="en-US" smtClean="0"/>
              <a:pPr>
                <a:defRPr/>
              </a:pPr>
              <a:t>5</a:t>
            </a:fld>
            <a:endParaRPr lang="en-US" dirty="0"/>
          </a:p>
        </p:txBody>
      </p:sp>
      <p:sp>
        <p:nvSpPr>
          <p:cNvPr id="5" name="Footer Placeholder 4"/>
          <p:cNvSpPr txBox="1">
            <a:spLocks/>
          </p:cNvSpPr>
          <p:nvPr/>
        </p:nvSpPr>
        <p:spPr>
          <a:xfrm>
            <a:off x="3124200" y="6356350"/>
            <a:ext cx="2895600" cy="365125"/>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dirty="0" smtClean="0"/>
              <a:t>GSFC Past Performance Training </a:t>
            </a:r>
            <a:endParaRPr lang="en-US" dirty="0"/>
          </a:p>
          <a:p>
            <a:pPr>
              <a:defRPr/>
            </a:pPr>
            <a:r>
              <a:rPr lang="en-US" dirty="0" smtClean="0"/>
              <a:t>March 20, 2014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1143000"/>
          </a:xfrm>
        </p:spPr>
        <p:txBody>
          <a:bodyPr/>
          <a:lstStyle/>
          <a:p>
            <a:r>
              <a:rPr lang="en-US" altLang="en-US" sz="3600" dirty="0" smtClean="0"/>
              <a:t>Evaluation of Past Performance</a:t>
            </a:r>
          </a:p>
        </p:txBody>
      </p:sp>
      <p:sp>
        <p:nvSpPr>
          <p:cNvPr id="4099" name="Content Placeholder 2"/>
          <p:cNvSpPr>
            <a:spLocks noGrp="1"/>
          </p:cNvSpPr>
          <p:nvPr>
            <p:ph idx="1"/>
          </p:nvPr>
        </p:nvSpPr>
        <p:spPr>
          <a:xfrm>
            <a:off x="457200" y="1600200"/>
            <a:ext cx="8229600" cy="4724400"/>
          </a:xfrm>
        </p:spPr>
        <p:txBody>
          <a:bodyPr/>
          <a:lstStyle/>
          <a:p>
            <a:r>
              <a:rPr lang="en-US" altLang="en-US" sz="2000" dirty="0" smtClean="0"/>
              <a:t>The NASA Past Performance Level of Confidence definitions in NFS Part 1815.305 have two components: Relevance and Performance.  </a:t>
            </a:r>
          </a:p>
          <a:p>
            <a:pPr lvl="1"/>
            <a:r>
              <a:rPr lang="en-US" altLang="en-US" sz="2000" dirty="0" smtClean="0"/>
              <a:t>In the definitions, the term “Pertinent” is consistent with relevance.  </a:t>
            </a:r>
          </a:p>
          <a:p>
            <a:r>
              <a:rPr lang="en-US" altLang="en-US" sz="2000" dirty="0" smtClean="0"/>
              <a:t>Both relevance and performance must be evaluated for each offeror’s past performance references (prime offeror and significant subcontractors, if applicable), and ultimately summarized, before the SEB assigns an overall Level of Confidence rating.</a:t>
            </a:r>
          </a:p>
          <a:p>
            <a:pPr lvl="1"/>
            <a:r>
              <a:rPr lang="en-US" altLang="en-US" sz="2000" dirty="0" smtClean="0"/>
              <a:t>“Relevance” considers the similarity between the work performed under previous contracts and the work being procured in terms of size and content.</a:t>
            </a:r>
          </a:p>
          <a:p>
            <a:pPr lvl="2"/>
            <a:r>
              <a:rPr lang="en-US" altLang="en-US" sz="1600" dirty="0" smtClean="0"/>
              <a:t>Content is </a:t>
            </a:r>
            <a:r>
              <a:rPr lang="en-US" altLang="en-US" sz="1600" dirty="0"/>
              <a:t>defined in the solicitation </a:t>
            </a:r>
            <a:r>
              <a:rPr lang="en-US" altLang="en-US" sz="1600" dirty="0" smtClean="0"/>
              <a:t>(template) as </a:t>
            </a:r>
            <a:r>
              <a:rPr lang="en-US" altLang="en-US" sz="1600" dirty="0"/>
              <a:t>follows: the type and complexity of services, work, or supplies, in comparison to the requirements of this solicitation. </a:t>
            </a:r>
            <a:endParaRPr lang="en-US" altLang="en-US" sz="1600" dirty="0" smtClean="0"/>
          </a:p>
          <a:p>
            <a:pPr lvl="1"/>
            <a:r>
              <a:rPr lang="en-US" altLang="en-US" sz="2000" dirty="0" smtClean="0"/>
              <a:t>“Performance” considers how well an offeror has performed relevant contractual obligations. </a:t>
            </a:r>
          </a:p>
        </p:txBody>
      </p:sp>
      <p:sp>
        <p:nvSpPr>
          <p:cNvPr id="4"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7DDE5CBD-3FE8-4406-AFAD-F6BED283EF1B}" type="slidenum">
              <a:rPr lang="en-US" smtClean="0"/>
              <a:pPr>
                <a:defRPr/>
              </a:pPr>
              <a:t>6</a:t>
            </a:fld>
            <a:endParaRPr lang="en-US" dirty="0"/>
          </a:p>
        </p:txBody>
      </p:sp>
      <p:sp>
        <p:nvSpPr>
          <p:cNvPr id="5" name="Footer Placeholder 4"/>
          <p:cNvSpPr txBox="1">
            <a:spLocks/>
          </p:cNvSpPr>
          <p:nvPr/>
        </p:nvSpPr>
        <p:spPr>
          <a:xfrm>
            <a:off x="3124200" y="6356350"/>
            <a:ext cx="2895600" cy="365125"/>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dirty="0" smtClean="0"/>
              <a:t>GSFC Past Performance Training</a:t>
            </a:r>
          </a:p>
          <a:p>
            <a:pPr>
              <a:defRPr/>
            </a:pPr>
            <a:r>
              <a:rPr lang="en-US" dirty="0" smtClean="0"/>
              <a:t> March 20, 2014</a:t>
            </a:r>
            <a:endParaRPr lang="en-US" dirty="0"/>
          </a:p>
        </p:txBody>
      </p:sp>
    </p:spTree>
    <p:extLst>
      <p:ext uri="{BB962C8B-B14F-4D97-AF65-F5344CB8AC3E}">
        <p14:creationId xmlns:p14="http://schemas.microsoft.com/office/powerpoint/2010/main" val="2450297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8229600" cy="1143000"/>
          </a:xfrm>
        </p:spPr>
        <p:txBody>
          <a:bodyPr/>
          <a:lstStyle/>
          <a:p>
            <a:r>
              <a:rPr lang="en-US" altLang="en-US" sz="3600" dirty="0" smtClean="0"/>
              <a:t>Evaluation of Relevance</a:t>
            </a:r>
          </a:p>
        </p:txBody>
      </p:sp>
      <p:sp>
        <p:nvSpPr>
          <p:cNvPr id="3" name="Content Placeholder 2"/>
          <p:cNvSpPr>
            <a:spLocks noGrp="1"/>
          </p:cNvSpPr>
          <p:nvPr>
            <p:ph idx="1"/>
          </p:nvPr>
        </p:nvSpPr>
        <p:spPr>
          <a:xfrm>
            <a:off x="457200" y="1295400"/>
            <a:ext cx="8305800" cy="4525963"/>
          </a:xfrm>
        </p:spPr>
        <p:txBody>
          <a:bodyPr>
            <a:noAutofit/>
          </a:bodyPr>
          <a:lstStyle/>
          <a:p>
            <a:pPr>
              <a:defRPr/>
            </a:pPr>
            <a:r>
              <a:rPr lang="en-US" sz="2000" dirty="0" smtClean="0"/>
              <a:t>Evaluating Relevance:  The relevance evaluation includes two components:  </a:t>
            </a:r>
            <a:r>
              <a:rPr lang="en-US" sz="2000" dirty="0"/>
              <a:t>S</a:t>
            </a:r>
            <a:r>
              <a:rPr lang="en-US" sz="2000" dirty="0" smtClean="0"/>
              <a:t>ize and Content.  </a:t>
            </a:r>
            <a:endParaRPr lang="en-US" sz="2000" u="sng" dirty="0" smtClean="0"/>
          </a:p>
          <a:p>
            <a:pPr>
              <a:defRPr/>
            </a:pPr>
            <a:r>
              <a:rPr lang="en-US" sz="2000" dirty="0" smtClean="0"/>
              <a:t>GSFC evaluations for relevance use the same rating labels as the Level of Confidence definitions (Very High, High, Moderate, Low).  The “Very Low” rating is not included for relevance since the Very Low Confidence definition only includes Performance related language.  </a:t>
            </a:r>
          </a:p>
          <a:p>
            <a:pPr>
              <a:defRPr/>
            </a:pPr>
            <a:r>
              <a:rPr lang="en-US" sz="2000" dirty="0"/>
              <a:t>Size is a comparison of each of the offeror’s past performance reference’s average annual cost/fee to the estimated annual cost/fee associated with your specific solicitation.  This is typically based on the Government </a:t>
            </a:r>
            <a:r>
              <a:rPr lang="en-US" sz="2000" dirty="0" smtClean="0"/>
              <a:t>Estimate.</a:t>
            </a:r>
            <a:r>
              <a:rPr lang="en-US" sz="2000" b="1" dirty="0" smtClean="0"/>
              <a:t>  </a:t>
            </a:r>
          </a:p>
          <a:p>
            <a:pPr lvl="1">
              <a:defRPr/>
            </a:pPr>
            <a:r>
              <a:rPr lang="en-US" sz="1600" dirty="0" smtClean="0"/>
              <a:t>For </a:t>
            </a:r>
            <a:r>
              <a:rPr lang="en-US" sz="1600" dirty="0"/>
              <a:t>IDIQ contracts, the Government Estimate should be used instead of the maximum IDIQ ordering value, which typically includes additional contingency. </a:t>
            </a:r>
            <a:endParaRPr lang="en-US" sz="1600" dirty="0" smtClean="0"/>
          </a:p>
        </p:txBody>
      </p:sp>
      <p:sp>
        <p:nvSpPr>
          <p:cNvPr id="4"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7DDE5CBD-3FE8-4406-AFAD-F6BED283EF1B}" type="slidenum">
              <a:rPr lang="en-US" smtClean="0"/>
              <a:pPr>
                <a:defRPr/>
              </a:pPr>
              <a:t>7</a:t>
            </a:fld>
            <a:endParaRPr lang="en-US" dirty="0"/>
          </a:p>
        </p:txBody>
      </p:sp>
      <p:sp>
        <p:nvSpPr>
          <p:cNvPr id="5" name="Footer Placeholder 4"/>
          <p:cNvSpPr txBox="1">
            <a:spLocks/>
          </p:cNvSpPr>
          <p:nvPr/>
        </p:nvSpPr>
        <p:spPr>
          <a:xfrm>
            <a:off x="3124200" y="6356350"/>
            <a:ext cx="2895600" cy="365125"/>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dirty="0" smtClean="0"/>
              <a:t>GSFC Past Performance Training </a:t>
            </a:r>
          </a:p>
          <a:p>
            <a:pPr>
              <a:defRPr/>
            </a:pPr>
            <a:r>
              <a:rPr lang="en-US" dirty="0" smtClean="0"/>
              <a:t>March 20, 2014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563562"/>
          </a:xfrm>
        </p:spPr>
        <p:txBody>
          <a:bodyPr/>
          <a:lstStyle/>
          <a:p>
            <a:pPr eaLnBrk="1" hangingPunct="1"/>
            <a:r>
              <a:rPr lang="en-US" altLang="en-US" dirty="0" smtClean="0"/>
              <a:t> Evaluation of Relevance - Size</a:t>
            </a:r>
          </a:p>
        </p:txBody>
      </p:sp>
      <p:sp>
        <p:nvSpPr>
          <p:cNvPr id="7171" name="Content Placeholder 2"/>
          <p:cNvSpPr>
            <a:spLocks noGrp="1"/>
          </p:cNvSpPr>
          <p:nvPr>
            <p:ph idx="1"/>
          </p:nvPr>
        </p:nvSpPr>
        <p:spPr>
          <a:xfrm>
            <a:off x="457200" y="1219200"/>
            <a:ext cx="8229600" cy="4830763"/>
          </a:xfrm>
        </p:spPr>
        <p:txBody>
          <a:bodyPr/>
          <a:lstStyle/>
          <a:p>
            <a:pPr eaLnBrk="1" hangingPunct="1"/>
            <a:r>
              <a:rPr lang="en-US" altLang="en-US" sz="1700" dirty="0" smtClean="0"/>
              <a:t>Size relevance is rated on the scale from very highly pertinent down to not pertinent.  </a:t>
            </a:r>
          </a:p>
          <a:p>
            <a:pPr marL="342900" lvl="1" indent="-342900" eaLnBrk="1" hangingPunct="1">
              <a:buFont typeface="Arial" charset="0"/>
              <a:buChar char="•"/>
            </a:pPr>
            <a:r>
              <a:rPr lang="en-US" altLang="en-US" sz="1700" dirty="0"/>
              <a:t>GSFC solicitations generally include a minimally relevant dollar threshold that must be achieved in order for a past reference to be considered for the evaluation</a:t>
            </a:r>
            <a:r>
              <a:rPr lang="en-US" altLang="en-US" sz="1700" dirty="0" smtClean="0"/>
              <a:t>.  If </a:t>
            </a:r>
            <a:r>
              <a:rPr lang="en-US" altLang="en-US" sz="1700" dirty="0"/>
              <a:t>the </a:t>
            </a:r>
            <a:r>
              <a:rPr lang="en-US" altLang="en-US" sz="1700" dirty="0" smtClean="0"/>
              <a:t>size </a:t>
            </a:r>
            <a:r>
              <a:rPr lang="en-US" altLang="en-US" sz="1700" dirty="0"/>
              <a:t>of a particular reference contract does not meet the minimum, that contract is not pertinent, and </a:t>
            </a:r>
            <a:r>
              <a:rPr lang="en-US" altLang="en-US" sz="1700" dirty="0" smtClean="0"/>
              <a:t>should </a:t>
            </a:r>
            <a:r>
              <a:rPr lang="en-US" altLang="en-US" sz="1700" dirty="0"/>
              <a:t>not be evaluated any further for relevance or performance.</a:t>
            </a:r>
          </a:p>
          <a:p>
            <a:pPr eaLnBrk="1" hangingPunct="1"/>
            <a:r>
              <a:rPr lang="en-US" altLang="en-US" sz="1700" dirty="0" smtClean="0"/>
              <a:t>For references meeting the minimum threshold, size </a:t>
            </a:r>
            <a:r>
              <a:rPr lang="en-US" altLang="en-US" sz="1700" dirty="0"/>
              <a:t>relevance is </a:t>
            </a:r>
            <a:r>
              <a:rPr lang="en-US" altLang="en-US" sz="1700" dirty="0" smtClean="0"/>
              <a:t>determined by making a </a:t>
            </a:r>
            <a:r>
              <a:rPr lang="en-US" altLang="en-US" sz="1700" dirty="0"/>
              <a:t>numerical comparison of each of the offeror’s past performance reference’s average annual cost/fee to the estimated annual cost/fee associated with your specific solicitation. </a:t>
            </a:r>
            <a:endParaRPr lang="en-US" altLang="en-US" sz="1700" dirty="0" smtClean="0"/>
          </a:p>
          <a:p>
            <a:pPr eaLnBrk="1" hangingPunct="1"/>
            <a:r>
              <a:rPr lang="en-US" altLang="en-US" sz="1700" dirty="0" smtClean="0"/>
              <a:t>SEBs are expected to use their judgment in determining how relevant past references are in terms of size, but the evaluation must be fair and consistent for all </a:t>
            </a:r>
            <a:r>
              <a:rPr lang="en-US" altLang="en-US" sz="1700" dirty="0"/>
              <a:t>o</a:t>
            </a:r>
            <a:r>
              <a:rPr lang="en-US" altLang="en-US" sz="1700" dirty="0" smtClean="0"/>
              <a:t>fferors.  </a:t>
            </a:r>
            <a:endParaRPr lang="en-US" altLang="en-US" sz="1700" dirty="0"/>
          </a:p>
          <a:p>
            <a:pPr lvl="1" eaLnBrk="1" hangingPunct="1"/>
            <a:r>
              <a:rPr lang="en-US" altLang="en-US" sz="1400" dirty="0"/>
              <a:t>Example 1: If the average annual cost/fee for a specific solicitation is $10M, and an offeror’s referenced contract has an average annual cost/fee of $9.5M, most </a:t>
            </a:r>
            <a:r>
              <a:rPr lang="en-US" altLang="en-US" sz="1400" dirty="0" smtClean="0"/>
              <a:t>SEBs </a:t>
            </a:r>
            <a:r>
              <a:rPr lang="en-US" altLang="en-US" sz="1400" dirty="0"/>
              <a:t>would consider that to be “Very High” for size relevance, since it is very close to the value of the solicitation.  </a:t>
            </a:r>
          </a:p>
          <a:p>
            <a:pPr lvl="1" eaLnBrk="1" hangingPunct="1"/>
            <a:r>
              <a:rPr lang="en-US" altLang="en-US" sz="1400" dirty="0"/>
              <a:t>Example 2: If an offeror’s referenced contract has an average annual cost/fee of $5M, an </a:t>
            </a:r>
            <a:r>
              <a:rPr lang="en-US" altLang="en-US" sz="1400" dirty="0" smtClean="0"/>
              <a:t>SEB </a:t>
            </a:r>
            <a:r>
              <a:rPr lang="en-US" altLang="en-US" sz="1400" dirty="0"/>
              <a:t>might consider that as “Moderate” for size relevance, since it is only half of the value of the solicitation</a:t>
            </a:r>
            <a:r>
              <a:rPr lang="en-US" altLang="en-US" sz="1400" dirty="0" smtClean="0"/>
              <a:t>.</a:t>
            </a:r>
          </a:p>
          <a:p>
            <a:pPr lvl="1" eaLnBrk="1" hangingPunct="1"/>
            <a:r>
              <a:rPr lang="en-US" altLang="en-US" sz="1400" dirty="0" smtClean="0"/>
              <a:t>The </a:t>
            </a:r>
            <a:r>
              <a:rPr lang="en-US" altLang="en-US" sz="1400" dirty="0"/>
              <a:t>most important thing is to be fair and consistent for each offeror and each contract reference. </a:t>
            </a:r>
            <a:endParaRPr lang="en-US" altLang="en-US" sz="1400" dirty="0" smtClean="0"/>
          </a:p>
          <a:p>
            <a:pPr eaLnBrk="1" hangingPunct="1"/>
            <a:endParaRPr lang="en-US" altLang="en-US" sz="1800" dirty="0" smtClean="0"/>
          </a:p>
          <a:p>
            <a:pPr marL="914400" lvl="2" indent="0" eaLnBrk="1" hangingPunct="1">
              <a:buFont typeface="Arial" charset="0"/>
              <a:buNone/>
            </a:pPr>
            <a:endParaRPr lang="en-US" altLang="en-US" sz="1800" dirty="0" smtClean="0"/>
          </a:p>
        </p:txBody>
      </p:sp>
      <p:sp>
        <p:nvSpPr>
          <p:cNvPr id="6" name="Slide Number Placeholder 5"/>
          <p:cNvSpPr>
            <a:spLocks noGrp="1"/>
          </p:cNvSpPr>
          <p:nvPr>
            <p:ph type="sldNum" sz="quarter" idx="4294967295"/>
          </p:nvPr>
        </p:nvSpPr>
        <p:spPr>
          <a:xfrm>
            <a:off x="6553200" y="6356350"/>
            <a:ext cx="2133600" cy="365125"/>
          </a:xfrm>
        </p:spPr>
        <p:txBody>
          <a:bodyPr/>
          <a:lstStyle/>
          <a:p>
            <a:pPr>
              <a:defRPr/>
            </a:pPr>
            <a:fld id="{51AB9CD6-66D6-4DB4-8FA8-7A8F09F6742B}" type="slidenum">
              <a:rPr lang="en-US"/>
              <a:pPr>
                <a:defRPr/>
              </a:pPr>
              <a:t>8</a:t>
            </a:fld>
            <a:endParaRPr lang="en-US" dirty="0"/>
          </a:p>
        </p:txBody>
      </p:sp>
      <p:sp>
        <p:nvSpPr>
          <p:cNvPr id="5" name="Footer Placeholder 4"/>
          <p:cNvSpPr txBox="1">
            <a:spLocks/>
          </p:cNvSpPr>
          <p:nvPr/>
        </p:nvSpPr>
        <p:spPr>
          <a:xfrm>
            <a:off x="3124200" y="6356350"/>
            <a:ext cx="2895600" cy="365125"/>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dirty="0" smtClean="0"/>
              <a:t>GSFC Past Performance Training </a:t>
            </a:r>
          </a:p>
          <a:p>
            <a:pPr>
              <a:defRPr/>
            </a:pPr>
            <a:r>
              <a:rPr lang="en-US" dirty="0" smtClean="0"/>
              <a:t>March 20, 2014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274638"/>
            <a:ext cx="8686800" cy="1143000"/>
          </a:xfrm>
        </p:spPr>
        <p:txBody>
          <a:bodyPr/>
          <a:lstStyle/>
          <a:p>
            <a:r>
              <a:rPr lang="en-US" altLang="en-US" sz="2800" dirty="0" smtClean="0"/>
              <a:t>Evaluation of Relevance – Content (including complexity)</a:t>
            </a:r>
          </a:p>
        </p:txBody>
      </p:sp>
      <p:sp>
        <p:nvSpPr>
          <p:cNvPr id="3" name="Content Placeholder 2"/>
          <p:cNvSpPr>
            <a:spLocks noGrp="1"/>
          </p:cNvSpPr>
          <p:nvPr>
            <p:ph idx="1"/>
          </p:nvPr>
        </p:nvSpPr>
        <p:spPr/>
        <p:txBody>
          <a:bodyPr>
            <a:normAutofit/>
          </a:bodyPr>
          <a:lstStyle/>
          <a:p>
            <a:pPr>
              <a:defRPr/>
            </a:pPr>
            <a:r>
              <a:rPr lang="en-US" sz="2000" dirty="0" smtClean="0"/>
              <a:t>Content evaluation </a:t>
            </a:r>
            <a:r>
              <a:rPr lang="en-US" sz="2000" dirty="0"/>
              <a:t>involves comparing the type </a:t>
            </a:r>
            <a:r>
              <a:rPr lang="en-US" sz="2000" dirty="0" smtClean="0"/>
              <a:t>and complexity of </a:t>
            </a:r>
            <a:r>
              <a:rPr lang="en-US" sz="2000" dirty="0"/>
              <a:t>work performed </a:t>
            </a:r>
            <a:r>
              <a:rPr lang="en-US" sz="2000" dirty="0" smtClean="0"/>
              <a:t>on </a:t>
            </a:r>
            <a:r>
              <a:rPr lang="en-US" sz="2000" dirty="0"/>
              <a:t>past contracts to the type of work to be performed on the instant procurement. </a:t>
            </a:r>
            <a:r>
              <a:rPr lang="en-US" sz="2000" dirty="0" smtClean="0"/>
              <a:t> </a:t>
            </a:r>
          </a:p>
          <a:p>
            <a:pPr>
              <a:defRPr/>
            </a:pPr>
            <a:r>
              <a:rPr lang="en-US" sz="2000" dirty="0"/>
              <a:t>Potential sources of information include the offeror’s proposal, past performance questionnaires (if used), Government past performance databases, customer telephone or e-mail interviews (if needed), or any other sources of valid data.</a:t>
            </a:r>
          </a:p>
          <a:p>
            <a:pPr>
              <a:defRPr/>
            </a:pPr>
            <a:r>
              <a:rPr lang="en-US" sz="2000" dirty="0" smtClean="0"/>
              <a:t>Typically</a:t>
            </a:r>
            <a:r>
              <a:rPr lang="en-US" sz="2000" dirty="0"/>
              <a:t>, key SOW areas </a:t>
            </a:r>
            <a:r>
              <a:rPr lang="en-US" sz="2000" dirty="0" smtClean="0"/>
              <a:t>are </a:t>
            </a:r>
            <a:r>
              <a:rPr lang="en-US" sz="2000" dirty="0"/>
              <a:t>compared to questionnaire responses, Government database reports, and/or interview responses as a primary aspect of the relevance evaluation.  This SOW comparison is a key portion of the </a:t>
            </a:r>
            <a:r>
              <a:rPr lang="en-US" sz="2000" dirty="0" smtClean="0"/>
              <a:t>content </a:t>
            </a:r>
            <a:r>
              <a:rPr lang="en-US" sz="2000" dirty="0"/>
              <a:t>evaluation. </a:t>
            </a:r>
            <a:endParaRPr lang="en-US" sz="2000" dirty="0" smtClean="0"/>
          </a:p>
          <a:p>
            <a:pPr>
              <a:defRPr/>
            </a:pPr>
            <a:endParaRPr lang="en-US" sz="1600" dirty="0"/>
          </a:p>
          <a:p>
            <a:pPr>
              <a:defRPr/>
            </a:pPr>
            <a:endParaRPr lang="en-US" sz="1600" dirty="0"/>
          </a:p>
        </p:txBody>
      </p:sp>
      <p:sp>
        <p:nvSpPr>
          <p:cNvPr id="4"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7DDE5CBD-3FE8-4406-AFAD-F6BED283EF1B}" type="slidenum">
              <a:rPr lang="en-US" smtClean="0"/>
              <a:pPr>
                <a:defRPr/>
              </a:pPr>
              <a:t>9</a:t>
            </a:fld>
            <a:endParaRPr lang="en-US" dirty="0"/>
          </a:p>
        </p:txBody>
      </p:sp>
      <p:sp>
        <p:nvSpPr>
          <p:cNvPr id="5" name="Footer Placeholder 4"/>
          <p:cNvSpPr txBox="1">
            <a:spLocks/>
          </p:cNvSpPr>
          <p:nvPr/>
        </p:nvSpPr>
        <p:spPr>
          <a:xfrm>
            <a:off x="3124200" y="6356350"/>
            <a:ext cx="2895600" cy="365125"/>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dirty="0" smtClean="0"/>
              <a:t>GSFC Past Performance Training</a:t>
            </a:r>
          </a:p>
          <a:p>
            <a:pPr>
              <a:defRPr/>
            </a:pPr>
            <a:r>
              <a:rPr lang="en-US" dirty="0" smtClean="0"/>
              <a:t> March 20, 2014</a:t>
            </a:r>
            <a:endParaRPr lang="en-US" dirty="0"/>
          </a:p>
        </p:txBody>
      </p:sp>
    </p:spTree>
    <p:extLst>
      <p:ext uri="{BB962C8B-B14F-4D97-AF65-F5344CB8AC3E}">
        <p14:creationId xmlns:p14="http://schemas.microsoft.com/office/powerpoint/2010/main" val="3396317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4695</Words>
  <Application>Microsoft Office PowerPoint</Application>
  <PresentationFormat>On-screen Show (4:3)</PresentationFormat>
  <Paragraphs>408</Paragraphs>
  <Slides>30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Times New Roman</vt:lpstr>
      <vt:lpstr>Office Theme</vt:lpstr>
      <vt:lpstr>Evaluating Past Performance</vt:lpstr>
      <vt:lpstr>Past Performance Overview</vt:lpstr>
      <vt:lpstr>Past Performance Overview</vt:lpstr>
      <vt:lpstr>Getting Started</vt:lpstr>
      <vt:lpstr>Evaluation of Past Performance - Recency</vt:lpstr>
      <vt:lpstr>Evaluation of Past Performance</vt:lpstr>
      <vt:lpstr>Evaluation of Relevance</vt:lpstr>
      <vt:lpstr> Evaluation of Relevance - Size</vt:lpstr>
      <vt:lpstr>Evaluation of Relevance – Content (including complexity)</vt:lpstr>
      <vt:lpstr>Evaluation of Relevance – Content</vt:lpstr>
      <vt:lpstr>Evaluation of Relevance – Content</vt:lpstr>
      <vt:lpstr>Evaluation of Relevance - Content</vt:lpstr>
      <vt:lpstr>Evaluation of Relevance – Content General Guidelines </vt:lpstr>
      <vt:lpstr>Evaluation of Relevance - Subcontractors  </vt:lpstr>
      <vt:lpstr>Evaluation of Relevance </vt:lpstr>
      <vt:lpstr>Evaluation of Relevance</vt:lpstr>
      <vt:lpstr>Examples Continued</vt:lpstr>
      <vt:lpstr>Evaluation of Relevance </vt:lpstr>
      <vt:lpstr>Evaluation of Relevance </vt:lpstr>
      <vt:lpstr>Evaluation of Performance </vt:lpstr>
      <vt:lpstr>Evaluation of Performance </vt:lpstr>
      <vt:lpstr>Evaluation of Performance </vt:lpstr>
      <vt:lpstr>Evaluation of Performance</vt:lpstr>
      <vt:lpstr>Evaluation of Performance</vt:lpstr>
      <vt:lpstr>Evaluation of Performance - Subcontractors</vt:lpstr>
      <vt:lpstr>Bringing Performance and Relevance Together</vt:lpstr>
      <vt:lpstr>Past Performance Confidence Definitions NFS 1815.305(a)(2)</vt:lpstr>
      <vt:lpstr>Past Performance Confidence Definitions</vt:lpstr>
      <vt:lpstr>Bringing Performance and Relevance Together</vt:lpstr>
      <vt:lpstr>Bringing Performance and Relevance Together Guidelines for rating process: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2014-02-19T16:02:22Z</dcterms:created>
  <dcterms:modified xsi:type="dcterms:W3CDTF">2016-08-02T16:16:50Z</dcterms:modified>
</cp:coreProperties>
</file>