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8"/>
  </p:notesMasterIdLst>
  <p:sldIdLst>
    <p:sldId id="256" r:id="rId2"/>
    <p:sldId id="257" r:id="rId3"/>
    <p:sldId id="258" r:id="rId4"/>
    <p:sldId id="272" r:id="rId5"/>
    <p:sldId id="259" r:id="rId6"/>
    <p:sldId id="273" r:id="rId7"/>
    <p:sldId id="260" r:id="rId8"/>
    <p:sldId id="261" r:id="rId9"/>
    <p:sldId id="262" r:id="rId10"/>
    <p:sldId id="263" r:id="rId11"/>
    <p:sldId id="264" r:id="rId12"/>
    <p:sldId id="267" r:id="rId13"/>
    <p:sldId id="265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3D46ED-BF6C-45E8-B9D4-65977F0DA02F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0EBBB42F-719C-4DDC-B1BE-C3689E0900E1}">
      <dgm:prSet phldrT="[Text]"/>
      <dgm:spPr/>
      <dgm:t>
        <a:bodyPr/>
        <a:lstStyle/>
        <a:p>
          <a:r>
            <a:rPr lang="en-US" b="1" dirty="0"/>
            <a:t>Review </a:t>
          </a:r>
          <a:r>
            <a:rPr lang="en-US" dirty="0"/>
            <a:t>with Supervisor/Mentor</a:t>
          </a:r>
        </a:p>
      </dgm:t>
    </dgm:pt>
    <dgm:pt modelId="{C5EF6270-4D00-408D-8EA8-7E4F5F52965E}" type="parTrans" cxnId="{1AB293D7-2355-467B-9368-404AC3B846B4}">
      <dgm:prSet/>
      <dgm:spPr/>
      <dgm:t>
        <a:bodyPr/>
        <a:lstStyle/>
        <a:p>
          <a:endParaRPr lang="en-US"/>
        </a:p>
      </dgm:t>
    </dgm:pt>
    <dgm:pt modelId="{FC4AEFFF-1A5C-490E-BDBD-27AE66405D20}" type="sibTrans" cxnId="{1AB293D7-2355-467B-9368-404AC3B846B4}">
      <dgm:prSet/>
      <dgm:spPr/>
      <dgm:t>
        <a:bodyPr/>
        <a:lstStyle/>
        <a:p>
          <a:endParaRPr lang="en-US"/>
        </a:p>
      </dgm:t>
    </dgm:pt>
    <dgm:pt modelId="{4E91BC7E-8481-46E2-8C4C-6BA84EA2BE14}">
      <dgm:prSet phldrT="[Text]"/>
      <dgm:spPr/>
      <dgm:t>
        <a:bodyPr/>
        <a:lstStyle/>
        <a:p>
          <a:r>
            <a:rPr lang="en-US" b="1" dirty="0"/>
            <a:t>Submit</a:t>
          </a:r>
          <a:r>
            <a:rPr lang="en-US" dirty="0"/>
            <a:t> in SATERN</a:t>
          </a:r>
        </a:p>
      </dgm:t>
    </dgm:pt>
    <dgm:pt modelId="{1FCF2B09-B472-44FB-9D63-E36526CBBE5F}" type="parTrans" cxnId="{1E6C2E93-3051-48EE-9F6D-EF0F7A29DD38}">
      <dgm:prSet/>
      <dgm:spPr/>
      <dgm:t>
        <a:bodyPr/>
        <a:lstStyle/>
        <a:p>
          <a:endParaRPr lang="en-US"/>
        </a:p>
      </dgm:t>
    </dgm:pt>
    <dgm:pt modelId="{EF0FADFD-9216-4D87-BC66-9126D2D05BAA}" type="sibTrans" cxnId="{1E6C2E93-3051-48EE-9F6D-EF0F7A29DD38}">
      <dgm:prSet/>
      <dgm:spPr/>
      <dgm:t>
        <a:bodyPr/>
        <a:lstStyle/>
        <a:p>
          <a:endParaRPr lang="en-US"/>
        </a:p>
      </dgm:t>
    </dgm:pt>
    <dgm:pt modelId="{786701AD-D4A6-4F3F-80D6-C44B8A3E1536}">
      <dgm:prSet phldrT="[Text]"/>
      <dgm:spPr/>
      <dgm:t>
        <a:bodyPr/>
        <a:lstStyle/>
        <a:p>
          <a:r>
            <a:rPr lang="en-US" b="1" dirty="0"/>
            <a:t>Revise</a:t>
          </a:r>
          <a:r>
            <a:rPr lang="en-US" dirty="0"/>
            <a:t> any changes requested from Supervisor</a:t>
          </a:r>
        </a:p>
      </dgm:t>
    </dgm:pt>
    <dgm:pt modelId="{BCCBAD30-F9A0-4D4D-B167-120D4370776E}" type="parTrans" cxnId="{D25DE559-58E1-45BF-AADF-59AD9C11194E}">
      <dgm:prSet/>
      <dgm:spPr/>
      <dgm:t>
        <a:bodyPr/>
        <a:lstStyle/>
        <a:p>
          <a:endParaRPr lang="en-US"/>
        </a:p>
      </dgm:t>
    </dgm:pt>
    <dgm:pt modelId="{5DC4B3CA-7A0B-4AC0-8DD4-198BD449245C}" type="sibTrans" cxnId="{D25DE559-58E1-45BF-AADF-59AD9C11194E}">
      <dgm:prSet/>
      <dgm:spPr/>
      <dgm:t>
        <a:bodyPr/>
        <a:lstStyle/>
        <a:p>
          <a:endParaRPr lang="en-US"/>
        </a:p>
      </dgm:t>
    </dgm:pt>
    <dgm:pt modelId="{F01FF939-99BB-4744-8FC9-A7CD6E42B1D3}">
      <dgm:prSet/>
      <dgm:spPr/>
      <dgm:t>
        <a:bodyPr/>
        <a:lstStyle/>
        <a:p>
          <a:r>
            <a:rPr lang="en-US" b="1" dirty="0"/>
            <a:t>Approve</a:t>
          </a:r>
          <a:r>
            <a:rPr lang="en-US" dirty="0"/>
            <a:t>(d) by Supervisor</a:t>
          </a:r>
        </a:p>
      </dgm:t>
    </dgm:pt>
    <dgm:pt modelId="{50093EBF-A270-4236-9355-A6237E7BE840}" type="parTrans" cxnId="{23163625-AC2A-4117-A916-4306BF186995}">
      <dgm:prSet/>
      <dgm:spPr/>
      <dgm:t>
        <a:bodyPr/>
        <a:lstStyle/>
        <a:p>
          <a:endParaRPr lang="en-US"/>
        </a:p>
      </dgm:t>
    </dgm:pt>
    <dgm:pt modelId="{0DF3C8D0-60C9-4811-B3B0-ABEE853439AC}" type="sibTrans" cxnId="{23163625-AC2A-4117-A916-4306BF186995}">
      <dgm:prSet/>
      <dgm:spPr/>
      <dgm:t>
        <a:bodyPr/>
        <a:lstStyle/>
        <a:p>
          <a:endParaRPr lang="en-US"/>
        </a:p>
      </dgm:t>
    </dgm:pt>
    <dgm:pt modelId="{D0839136-4BF3-462F-A456-D5BDFE3D88A5}" type="pres">
      <dgm:prSet presAssocID="{653D46ED-BF6C-45E8-B9D4-65977F0DA02F}" presName="CompostProcess" presStyleCnt="0">
        <dgm:presLayoutVars>
          <dgm:dir/>
          <dgm:resizeHandles val="exact"/>
        </dgm:presLayoutVars>
      </dgm:prSet>
      <dgm:spPr/>
    </dgm:pt>
    <dgm:pt modelId="{13546B89-F6BC-4FBC-A2E2-115C4104BF82}" type="pres">
      <dgm:prSet presAssocID="{653D46ED-BF6C-45E8-B9D4-65977F0DA02F}" presName="arrow" presStyleLbl="bgShp" presStyleIdx="0" presStyleCnt="1"/>
      <dgm:spPr/>
    </dgm:pt>
    <dgm:pt modelId="{B0DAE9CE-06D8-4BF9-87F3-E129EBFA574F}" type="pres">
      <dgm:prSet presAssocID="{653D46ED-BF6C-45E8-B9D4-65977F0DA02F}" presName="linearProcess" presStyleCnt="0"/>
      <dgm:spPr/>
    </dgm:pt>
    <dgm:pt modelId="{156B0023-E9A6-4069-8D9B-4E62C0879D54}" type="pres">
      <dgm:prSet presAssocID="{0EBBB42F-719C-4DDC-B1BE-C3689E0900E1}" presName="textNode" presStyleLbl="node1" presStyleIdx="0" presStyleCnt="4">
        <dgm:presLayoutVars>
          <dgm:bulletEnabled val="1"/>
        </dgm:presLayoutVars>
      </dgm:prSet>
      <dgm:spPr/>
    </dgm:pt>
    <dgm:pt modelId="{5407333F-E691-4B50-977C-88910F9D2B97}" type="pres">
      <dgm:prSet presAssocID="{FC4AEFFF-1A5C-490E-BDBD-27AE66405D20}" presName="sibTrans" presStyleCnt="0"/>
      <dgm:spPr/>
    </dgm:pt>
    <dgm:pt modelId="{29C5BD37-7633-401A-863F-FC242709187D}" type="pres">
      <dgm:prSet presAssocID="{4E91BC7E-8481-46E2-8C4C-6BA84EA2BE14}" presName="textNode" presStyleLbl="node1" presStyleIdx="1" presStyleCnt="4">
        <dgm:presLayoutVars>
          <dgm:bulletEnabled val="1"/>
        </dgm:presLayoutVars>
      </dgm:prSet>
      <dgm:spPr/>
    </dgm:pt>
    <dgm:pt modelId="{6B9E9C08-68ED-43C0-9F5E-37B7CDFC706A}" type="pres">
      <dgm:prSet presAssocID="{EF0FADFD-9216-4D87-BC66-9126D2D05BAA}" presName="sibTrans" presStyleCnt="0"/>
      <dgm:spPr/>
    </dgm:pt>
    <dgm:pt modelId="{92F4FAC0-CDE5-4C30-BFB3-53C1BA663D33}" type="pres">
      <dgm:prSet presAssocID="{786701AD-D4A6-4F3F-80D6-C44B8A3E1536}" presName="textNode" presStyleLbl="node1" presStyleIdx="2" presStyleCnt="4">
        <dgm:presLayoutVars>
          <dgm:bulletEnabled val="1"/>
        </dgm:presLayoutVars>
      </dgm:prSet>
      <dgm:spPr/>
    </dgm:pt>
    <dgm:pt modelId="{54D9BBD8-AA30-43D6-87C2-7BBA70368088}" type="pres">
      <dgm:prSet presAssocID="{5DC4B3CA-7A0B-4AC0-8DD4-198BD449245C}" presName="sibTrans" presStyleCnt="0"/>
      <dgm:spPr/>
    </dgm:pt>
    <dgm:pt modelId="{E5ECB688-2C0D-46BB-A345-4A935480AABB}" type="pres">
      <dgm:prSet presAssocID="{F01FF939-99BB-4744-8FC9-A7CD6E42B1D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BCB7B108-FC66-4758-A45F-E5F39F00F944}" type="presOf" srcId="{0EBBB42F-719C-4DDC-B1BE-C3689E0900E1}" destId="{156B0023-E9A6-4069-8D9B-4E62C0879D54}" srcOrd="0" destOrd="0" presId="urn:microsoft.com/office/officeart/2005/8/layout/hProcess9"/>
    <dgm:cxn modelId="{23163625-AC2A-4117-A916-4306BF186995}" srcId="{653D46ED-BF6C-45E8-B9D4-65977F0DA02F}" destId="{F01FF939-99BB-4744-8FC9-A7CD6E42B1D3}" srcOrd="3" destOrd="0" parTransId="{50093EBF-A270-4236-9355-A6237E7BE840}" sibTransId="{0DF3C8D0-60C9-4811-B3B0-ABEE853439AC}"/>
    <dgm:cxn modelId="{E9DFC62A-0390-480D-B8C0-67CD2B9D97A8}" type="presOf" srcId="{4E91BC7E-8481-46E2-8C4C-6BA84EA2BE14}" destId="{29C5BD37-7633-401A-863F-FC242709187D}" srcOrd="0" destOrd="0" presId="urn:microsoft.com/office/officeart/2005/8/layout/hProcess9"/>
    <dgm:cxn modelId="{4BB91D70-D65A-4B62-B916-46E3C4C65097}" type="presOf" srcId="{653D46ED-BF6C-45E8-B9D4-65977F0DA02F}" destId="{D0839136-4BF3-462F-A456-D5BDFE3D88A5}" srcOrd="0" destOrd="0" presId="urn:microsoft.com/office/officeart/2005/8/layout/hProcess9"/>
    <dgm:cxn modelId="{D25DE559-58E1-45BF-AADF-59AD9C11194E}" srcId="{653D46ED-BF6C-45E8-B9D4-65977F0DA02F}" destId="{786701AD-D4A6-4F3F-80D6-C44B8A3E1536}" srcOrd="2" destOrd="0" parTransId="{BCCBAD30-F9A0-4D4D-B167-120D4370776E}" sibTransId="{5DC4B3CA-7A0B-4AC0-8DD4-198BD449245C}"/>
    <dgm:cxn modelId="{1E6C2E93-3051-48EE-9F6D-EF0F7A29DD38}" srcId="{653D46ED-BF6C-45E8-B9D4-65977F0DA02F}" destId="{4E91BC7E-8481-46E2-8C4C-6BA84EA2BE14}" srcOrd="1" destOrd="0" parTransId="{1FCF2B09-B472-44FB-9D63-E36526CBBE5F}" sibTransId="{EF0FADFD-9216-4D87-BC66-9126D2D05BAA}"/>
    <dgm:cxn modelId="{F235FEA7-67DB-46C6-A5EB-A02684EBF092}" type="presOf" srcId="{F01FF939-99BB-4744-8FC9-A7CD6E42B1D3}" destId="{E5ECB688-2C0D-46BB-A345-4A935480AABB}" srcOrd="0" destOrd="0" presId="urn:microsoft.com/office/officeart/2005/8/layout/hProcess9"/>
    <dgm:cxn modelId="{1AB293D7-2355-467B-9368-404AC3B846B4}" srcId="{653D46ED-BF6C-45E8-B9D4-65977F0DA02F}" destId="{0EBBB42F-719C-4DDC-B1BE-C3689E0900E1}" srcOrd="0" destOrd="0" parTransId="{C5EF6270-4D00-408D-8EA8-7E4F5F52965E}" sibTransId="{FC4AEFFF-1A5C-490E-BDBD-27AE66405D20}"/>
    <dgm:cxn modelId="{675379D9-7769-41B5-9B4F-BA42AEA008BA}" type="presOf" srcId="{786701AD-D4A6-4F3F-80D6-C44B8A3E1536}" destId="{92F4FAC0-CDE5-4C30-BFB3-53C1BA663D33}" srcOrd="0" destOrd="0" presId="urn:microsoft.com/office/officeart/2005/8/layout/hProcess9"/>
    <dgm:cxn modelId="{D938DE0F-A336-4D84-B919-5FED4D53AEFF}" type="presParOf" srcId="{D0839136-4BF3-462F-A456-D5BDFE3D88A5}" destId="{13546B89-F6BC-4FBC-A2E2-115C4104BF82}" srcOrd="0" destOrd="0" presId="urn:microsoft.com/office/officeart/2005/8/layout/hProcess9"/>
    <dgm:cxn modelId="{3D2EC303-6919-4C5F-82FE-87A41BD29C7F}" type="presParOf" srcId="{D0839136-4BF3-462F-A456-D5BDFE3D88A5}" destId="{B0DAE9CE-06D8-4BF9-87F3-E129EBFA574F}" srcOrd="1" destOrd="0" presId="urn:microsoft.com/office/officeart/2005/8/layout/hProcess9"/>
    <dgm:cxn modelId="{37F2262B-60AF-4869-A6EF-AA42A1B517CB}" type="presParOf" srcId="{B0DAE9CE-06D8-4BF9-87F3-E129EBFA574F}" destId="{156B0023-E9A6-4069-8D9B-4E62C0879D54}" srcOrd="0" destOrd="0" presId="urn:microsoft.com/office/officeart/2005/8/layout/hProcess9"/>
    <dgm:cxn modelId="{F0948F3D-1607-4D77-94E0-EFFEF563A49D}" type="presParOf" srcId="{B0DAE9CE-06D8-4BF9-87F3-E129EBFA574F}" destId="{5407333F-E691-4B50-977C-88910F9D2B97}" srcOrd="1" destOrd="0" presId="urn:microsoft.com/office/officeart/2005/8/layout/hProcess9"/>
    <dgm:cxn modelId="{0A9D9D33-896E-4A23-A73B-E16E1F789856}" type="presParOf" srcId="{B0DAE9CE-06D8-4BF9-87F3-E129EBFA574F}" destId="{29C5BD37-7633-401A-863F-FC242709187D}" srcOrd="2" destOrd="0" presId="urn:microsoft.com/office/officeart/2005/8/layout/hProcess9"/>
    <dgm:cxn modelId="{33D4E7A7-540A-41C4-8514-D541261AB324}" type="presParOf" srcId="{B0DAE9CE-06D8-4BF9-87F3-E129EBFA574F}" destId="{6B9E9C08-68ED-43C0-9F5E-37B7CDFC706A}" srcOrd="3" destOrd="0" presId="urn:microsoft.com/office/officeart/2005/8/layout/hProcess9"/>
    <dgm:cxn modelId="{8FB17B46-1697-4774-85C8-178B0029F063}" type="presParOf" srcId="{B0DAE9CE-06D8-4BF9-87F3-E129EBFA574F}" destId="{92F4FAC0-CDE5-4C30-BFB3-53C1BA663D33}" srcOrd="4" destOrd="0" presId="urn:microsoft.com/office/officeart/2005/8/layout/hProcess9"/>
    <dgm:cxn modelId="{6AB42CEE-15C4-4444-B68B-5EBA5EB60193}" type="presParOf" srcId="{B0DAE9CE-06D8-4BF9-87F3-E129EBFA574F}" destId="{54D9BBD8-AA30-43D6-87C2-7BBA70368088}" srcOrd="5" destOrd="0" presId="urn:microsoft.com/office/officeart/2005/8/layout/hProcess9"/>
    <dgm:cxn modelId="{60E9639F-EE2A-4442-8BFE-F5FF5F1E173D}" type="presParOf" srcId="{B0DAE9CE-06D8-4BF9-87F3-E129EBFA574F}" destId="{E5ECB688-2C0D-46BB-A345-4A935480AAB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46B89-F6BC-4FBC-A2E2-115C4104BF82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B0023-E9A6-4069-8D9B-4E62C0879D54}">
      <dsp:nvSpPr>
        <dsp:cNvPr id="0" name=""/>
        <dsp:cNvSpPr/>
      </dsp:nvSpPr>
      <dsp:spPr>
        <a:xfrm>
          <a:off x="3050" y="1219199"/>
          <a:ext cx="1467445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Review </a:t>
          </a:r>
          <a:r>
            <a:rPr lang="en-US" sz="1100" kern="1200" dirty="0"/>
            <a:t>with Supervisor/Mentor</a:t>
          </a:r>
        </a:p>
      </dsp:txBody>
      <dsp:txXfrm>
        <a:off x="74685" y="1290834"/>
        <a:ext cx="1324175" cy="1482330"/>
      </dsp:txXfrm>
    </dsp:sp>
    <dsp:sp modelId="{29C5BD37-7633-401A-863F-FC242709187D}">
      <dsp:nvSpPr>
        <dsp:cNvPr id="0" name=""/>
        <dsp:cNvSpPr/>
      </dsp:nvSpPr>
      <dsp:spPr>
        <a:xfrm>
          <a:off x="1543868" y="1219199"/>
          <a:ext cx="1467445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Submit</a:t>
          </a:r>
          <a:r>
            <a:rPr lang="en-US" sz="1100" kern="1200" dirty="0"/>
            <a:t> in SATERN</a:t>
          </a:r>
        </a:p>
      </dsp:txBody>
      <dsp:txXfrm>
        <a:off x="1615503" y="1290834"/>
        <a:ext cx="1324175" cy="1482330"/>
      </dsp:txXfrm>
    </dsp:sp>
    <dsp:sp modelId="{92F4FAC0-CDE5-4C30-BFB3-53C1BA663D33}">
      <dsp:nvSpPr>
        <dsp:cNvPr id="0" name=""/>
        <dsp:cNvSpPr/>
      </dsp:nvSpPr>
      <dsp:spPr>
        <a:xfrm>
          <a:off x="3084686" y="1219199"/>
          <a:ext cx="1467445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Revise</a:t>
          </a:r>
          <a:r>
            <a:rPr lang="en-US" sz="1100" kern="1200" dirty="0"/>
            <a:t> any changes requested from Supervisor</a:t>
          </a:r>
        </a:p>
      </dsp:txBody>
      <dsp:txXfrm>
        <a:off x="3156321" y="1290834"/>
        <a:ext cx="1324175" cy="1482330"/>
      </dsp:txXfrm>
    </dsp:sp>
    <dsp:sp modelId="{E5ECB688-2C0D-46BB-A345-4A935480AABB}">
      <dsp:nvSpPr>
        <dsp:cNvPr id="0" name=""/>
        <dsp:cNvSpPr/>
      </dsp:nvSpPr>
      <dsp:spPr>
        <a:xfrm>
          <a:off x="4625503" y="1219199"/>
          <a:ext cx="1467445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Approve</a:t>
          </a:r>
          <a:r>
            <a:rPr lang="en-US" sz="1100" kern="1200" dirty="0"/>
            <a:t>(d) by Supervisor</a:t>
          </a:r>
        </a:p>
      </dsp:txBody>
      <dsp:txXfrm>
        <a:off x="4697138" y="1290834"/>
        <a:ext cx="1324175" cy="1482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2BCD5-C4E9-425D-8532-4EE1A4B875CC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0393C-05BF-41B2-A8D4-B24DBE49E3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78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8EAB2E-5A61-461C-A364-086CAF5FC123}" type="datetime1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1867-0867-47C2-B27D-273B574CD8F8}" type="datetime1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E32A-7C55-47EE-ACE1-3FA9D5265B63}" type="datetime1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6C67-CD04-499E-B83F-66C66643B39D}" type="datetime1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A6AE-949C-4534-9BBA-5424FF5D0691}" type="datetime1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7CC8-711A-4868-8B07-39094BC91D05}" type="datetime1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4513CB-74F9-4F47-826B-BF6AF085D710}" type="datetime1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71EE043-D723-42E3-9CEC-2CD336064F1D}" type="datetime1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D385-B7CB-42DA-B63D-3B45D9598702}" type="datetime1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A9F8-68A8-42DE-9FF9-D245D970893E}" type="datetime1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0911-B0E4-4CCD-9DFB-2FECEDC38152}" type="datetime1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CD63721-1967-40CC-BE02-C14C14175886}" type="datetime1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61D912-8CCE-40DD-93BF-9FECBA0620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asa.sharepoint.com/sites/procurement/SitePages/CDTC.aspx" TargetMode="External"/><Relationship Id="rId2" Type="http://schemas.openxmlformats.org/officeDocument/2006/relationships/hyperlink" Target="https://code200-external.gsfc.nasa.gov/210/content/employee-training-develop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terninfo.nasa.gov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tern.nasa.gov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IDP Development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6096000" cy="1461538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/>
              <a:t>May 2024</a:t>
            </a:r>
          </a:p>
          <a:p>
            <a:endParaRPr lang="en-US" cap="none" dirty="0"/>
          </a:p>
          <a:p>
            <a:r>
              <a:rPr lang="en-US" dirty="0"/>
              <a:t>Makara Nevils</a:t>
            </a:r>
          </a:p>
          <a:p>
            <a:r>
              <a:rPr lang="en-US" cap="none" dirty="0"/>
              <a:t>Training and Employee Development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2 - Formulate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Be SMART:  Specific, Measurable, Action-Oriented, Realistic, and Time-Bound</a:t>
            </a: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For each goal determine if:</a:t>
            </a:r>
          </a:p>
          <a:p>
            <a:pPr marL="992124" lvl="1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charset="0"/>
              </a:rPr>
              <a:t>Short-Range - Goal you plan to achieve within the next year</a:t>
            </a:r>
          </a:p>
          <a:p>
            <a:pPr marL="1257300" lvl="2" indent="-342900">
              <a:buFont typeface="Wingdings" pitchFamily="2" charset="2"/>
              <a:buChar char="§"/>
              <a:defRPr/>
            </a:pPr>
            <a:r>
              <a:rPr lang="en-US" sz="1800" dirty="0">
                <a:latin typeface="Arial" charset="0"/>
              </a:rPr>
              <a:t>Often focus on development related to your current job assignment or technical/job specific skills needed now</a:t>
            </a:r>
          </a:p>
          <a:p>
            <a:pPr marL="992124" lvl="1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charset="0"/>
              </a:rPr>
              <a:t>Mid-Range – Goal you intend to achieve in 2-4 years </a:t>
            </a:r>
          </a:p>
          <a:p>
            <a:pPr marL="1257300" lvl="2" indent="-342900">
              <a:buFont typeface="Wingdings" pitchFamily="2" charset="2"/>
              <a:buChar char="§"/>
              <a:defRPr/>
            </a:pPr>
            <a:r>
              <a:rPr lang="en-US" sz="1800" dirty="0">
                <a:latin typeface="Arial" charset="0"/>
              </a:rPr>
              <a:t>Usually are development objectives important for growth within your present position or for developing a new skill or area of knowledge</a:t>
            </a:r>
          </a:p>
          <a:p>
            <a:pPr marL="992124" lvl="1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charset="0"/>
              </a:rPr>
              <a:t>Long-Range – Goal you wish to achieve in 5 years or more</a:t>
            </a:r>
          </a:p>
          <a:p>
            <a:pPr marL="1257300" lvl="2" indent="-342900">
              <a:buFont typeface="Wingdings" pitchFamily="2" charset="2"/>
              <a:buChar char="§"/>
              <a:defRPr/>
            </a:pPr>
            <a:r>
              <a:rPr lang="en-US" sz="1800" dirty="0">
                <a:latin typeface="Arial" charset="0"/>
              </a:rPr>
              <a:t>Often development goals that reflect career aspirations, taking on greater responsibility, or moving to a new area of work</a:t>
            </a:r>
          </a:p>
          <a:p>
            <a:pPr marL="649224" lvl="1" indent="0">
              <a:buNone/>
              <a:defRPr/>
            </a:pPr>
            <a:endParaRPr lang="en-US" sz="2000" u="sng" dirty="0">
              <a:latin typeface="Arial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Step 3 – Identify Development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Opportunities for development can take on many forms</a:t>
            </a: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None/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For each of your development objectives, determine what strategies would best meet your needs</a:t>
            </a: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Consider your learning style and timeframe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80465"/>
              </p:ext>
            </p:extLst>
          </p:nvPr>
        </p:nvGraphicFramePr>
        <p:xfrm>
          <a:off x="533400" y="503238"/>
          <a:ext cx="8077200" cy="60339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7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95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Examples of Development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b="1" dirty="0"/>
                        <a:t>Formal Training</a:t>
                      </a:r>
                      <a:r>
                        <a:rPr lang="en-US" sz="1400" b="1" baseline="0" dirty="0"/>
                        <a:t> </a:t>
                      </a:r>
                      <a:endParaRPr lang="en-US" sz="14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00">
                <a:tc>
                  <a:txBody>
                    <a:bodyPr/>
                    <a:lstStyle/>
                    <a:p>
                      <a:r>
                        <a:rPr lang="en-US" sz="1400" dirty="0"/>
                        <a:t>On-site classes</a:t>
                      </a:r>
                      <a:r>
                        <a:rPr lang="en-US" sz="1400" baseline="0" dirty="0"/>
                        <a:t> (internal)</a:t>
                      </a:r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700">
                <a:tc>
                  <a:txBody>
                    <a:bodyPr/>
                    <a:lstStyle/>
                    <a:p>
                      <a:r>
                        <a:rPr lang="en-US" sz="1400" dirty="0"/>
                        <a:t>Off-site</a:t>
                      </a:r>
                      <a:r>
                        <a:rPr lang="en-US" sz="1400" baseline="0" dirty="0"/>
                        <a:t> classes (external)</a:t>
                      </a:r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700">
                <a:tc>
                  <a:txBody>
                    <a:bodyPr/>
                    <a:lstStyle/>
                    <a:p>
                      <a:r>
                        <a:rPr lang="en-US" sz="1400" dirty="0"/>
                        <a:t>Academic Courses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700">
                <a:tc>
                  <a:txBody>
                    <a:bodyPr/>
                    <a:lstStyle/>
                    <a:p>
                      <a:r>
                        <a:rPr lang="en-US" sz="1400" dirty="0"/>
                        <a:t>Conferences/Seminars/Workshops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340">
                <a:tc>
                  <a:txBody>
                    <a:bodyPr/>
                    <a:lstStyle/>
                    <a:p>
                      <a:r>
                        <a:rPr lang="en-US" sz="1400" dirty="0"/>
                        <a:t>Specialized Training (courses brought</a:t>
                      </a:r>
                      <a:r>
                        <a:rPr lang="en-US" sz="1400" baseline="0" dirty="0"/>
                        <a:t> on-site)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Development</a:t>
                      </a:r>
                      <a:r>
                        <a:rPr lang="en-US" sz="1400" b="0" i="0" baseline="0" dirty="0"/>
                        <a:t> Programs</a:t>
                      </a:r>
                      <a:endParaRPr lang="en-US" sz="1400" b="0" i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1" i="0" dirty="0"/>
                        <a:t>Self</a:t>
                      </a:r>
                      <a:r>
                        <a:rPr lang="en-US" sz="1400" b="1" i="0" baseline="0" dirty="0"/>
                        <a:t> Study</a:t>
                      </a:r>
                      <a:endParaRPr lang="en-US" sz="1400" b="1" i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Books,</a:t>
                      </a:r>
                      <a:r>
                        <a:rPr lang="en-US" sz="1400" b="0" i="0" baseline="0" dirty="0"/>
                        <a:t> videos, articles, &amp; websites</a:t>
                      </a:r>
                      <a:endParaRPr lang="en-US" sz="1400" b="0" i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E-learning (Online courses through FAI, SATERN, DAU, etc.)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1" i="0" dirty="0"/>
                        <a:t>One-on-One Development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Mentoring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Coaching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1" i="0" dirty="0"/>
                        <a:t>On-the-Job</a:t>
                      </a:r>
                      <a:r>
                        <a:rPr lang="en-US" sz="1400" b="1" i="0" baseline="0" dirty="0"/>
                        <a:t> Training</a:t>
                      </a:r>
                      <a:endParaRPr lang="en-US" sz="1400" b="1" i="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Rotations</a:t>
                      </a:r>
                      <a:endParaRPr lang="en-US" sz="1400" b="1" i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Special Projects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New Work Assignments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Shadowing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839200" cy="838200"/>
          </a:xfrm>
        </p:spPr>
        <p:txBody>
          <a:bodyPr>
            <a:normAutofit/>
          </a:bodyPr>
          <a:lstStyle/>
          <a:p>
            <a:pPr algn="ctr"/>
            <a:r>
              <a:rPr lang="en-US" sz="3300" dirty="0"/>
              <a:t>Resources Available to Help Formulate IDPs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091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GSFC OP Training &amp; Development Webpage:</a:t>
            </a:r>
          </a:p>
          <a:p>
            <a:pPr marL="109728" indent="0">
              <a:buNone/>
              <a:defRPr/>
            </a:pPr>
            <a:r>
              <a:rPr lang="en-US" sz="1600" dirty="0">
                <a:hlinkClick r:id="rId2"/>
              </a:rPr>
              <a:t>Employee Training &amp; Development | National Aeronautics and Space Administration (nasa.gov)</a:t>
            </a:r>
            <a:endParaRPr lang="en-US" sz="1600" dirty="0"/>
          </a:p>
          <a:p>
            <a:pPr marL="109728" indent="0">
              <a:buNone/>
              <a:defRPr/>
            </a:pPr>
            <a:endParaRPr lang="en-US" sz="2400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NASA OP Webpage:</a:t>
            </a:r>
          </a:p>
          <a:p>
            <a:pPr marL="109728" indent="0">
              <a:buNone/>
              <a:defRPr/>
            </a:pP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​​​​​​​​​​​Career Development and Training - Contracting​ (sharepoint.com)</a:t>
            </a:r>
            <a:endParaRPr lang="en-US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buNone/>
              <a:defRPr/>
            </a:pPr>
            <a:endParaRPr lang="en-US" dirty="0"/>
          </a:p>
          <a:p>
            <a:r>
              <a:rPr lang="en-US" dirty="0"/>
              <a:t>SATERN:</a:t>
            </a:r>
            <a:r>
              <a:rPr lang="en-US" sz="2400" dirty="0"/>
              <a:t>  </a:t>
            </a:r>
            <a:r>
              <a:rPr lang="en-US" sz="2400" dirty="0">
                <a:hlinkClick r:id="rId4"/>
              </a:rPr>
              <a:t>https://saterninfo.nasa.gov</a:t>
            </a:r>
            <a:endParaRPr lang="en-US" sz="2400" dirty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4" y="935416"/>
            <a:ext cx="8229600" cy="1066800"/>
          </a:xfrm>
        </p:spPr>
        <p:txBody>
          <a:bodyPr/>
          <a:lstStyle/>
          <a:p>
            <a:r>
              <a:rPr lang="en-US" dirty="0"/>
              <a:t>Phase 2 - Create</a:t>
            </a:r>
          </a:p>
        </p:txBody>
      </p:sp>
      <p:sp>
        <p:nvSpPr>
          <p:cNvPr id="5" name="Text Placeholder 8"/>
          <p:cNvSpPr txBox="1">
            <a:spLocks/>
          </p:cNvSpPr>
          <p:nvPr/>
        </p:nvSpPr>
        <p:spPr>
          <a:xfrm>
            <a:off x="457200" y="1874838"/>
            <a:ext cx="4040188" cy="63976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draft IDP</a:t>
            </a:r>
          </a:p>
        </p:txBody>
      </p:sp>
      <p:sp>
        <p:nvSpPr>
          <p:cNvPr id="6" name="Text Placeholder 10"/>
          <p:cNvSpPr txBox="1">
            <a:spLocks/>
          </p:cNvSpPr>
          <p:nvPr/>
        </p:nvSpPr>
        <p:spPr>
          <a:xfrm>
            <a:off x="4568825" y="2133600"/>
            <a:ext cx="4041775" cy="533400"/>
          </a:xfrm>
          <a:prstGeom prst="rect">
            <a:avLst/>
          </a:prstGeom>
        </p:spPr>
        <p:txBody>
          <a:bodyPr/>
          <a:lstStyle/>
          <a:p>
            <a:pPr marL="109728" marR="0" lvl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Content Placeholder 1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11" y="2628900"/>
            <a:ext cx="2364766" cy="3043238"/>
          </a:xfrm>
          <a:prstGeom prst="rect">
            <a:avLst/>
          </a:prstGeom>
          <a:solidFill>
            <a:srgbClr val="7A0000">
              <a:alpha val="0"/>
            </a:srgbClr>
          </a:solidFill>
          <a:ln>
            <a:solidFill>
              <a:schemeClr val="tx1"/>
            </a:solidFill>
          </a:ln>
        </p:spPr>
      </p:pic>
      <p:pic>
        <p:nvPicPr>
          <p:cNvPr id="8" name="Content Placeholder 1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03122"/>
            <a:ext cx="4041775" cy="3209094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41670" y="5943600"/>
            <a:ext cx="232307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SATERN IDP Instructions:</a:t>
            </a:r>
          </a:p>
          <a:p>
            <a:pPr algn="ctr"/>
            <a:r>
              <a:rPr lang="en-US" sz="1400" dirty="0">
                <a:hlinkClick r:id="rId4"/>
              </a:rPr>
              <a:t>https://satern.nasa.gov/</a:t>
            </a:r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09600" y="5943600"/>
            <a:ext cx="3581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IDP Template: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3 - Finalize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791605254"/>
              </p:ext>
            </p:extLst>
          </p:nvPr>
        </p:nvGraphicFramePr>
        <p:xfrm>
          <a:off x="1524000" y="2108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4 - Manage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/>
          <a:lstStyle/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Begin Development Activities</a:t>
            </a: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Track Progress</a:t>
            </a: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Follow-up and discuss with Supervisor at least each 6 months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What is an Individual Development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written process of needs and goals assessment of an individual in collaboration with a supervisor or manager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Creating an IDP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Gives employees, supervisors, and mentors an opportunity to establish objectives that support both the organization’s and the employee’s goals</a:t>
            </a:r>
          </a:p>
          <a:p>
            <a:r>
              <a:rPr lang="en-US" dirty="0"/>
              <a:t>Provides a guide for working towards short &amp; long-term career goals</a:t>
            </a:r>
          </a:p>
          <a:p>
            <a:r>
              <a:rPr lang="en-US" dirty="0"/>
              <a:t>Serves as the basis for the divisions' training needs assessment and training plans</a:t>
            </a:r>
          </a:p>
          <a:p>
            <a:r>
              <a:rPr lang="en-US" dirty="0"/>
              <a:t>Ability to track training progress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Reflect development needs for an employee’s current position and future potential positions</a:t>
            </a:r>
          </a:p>
          <a:p>
            <a:pPr>
              <a:defRPr/>
            </a:pPr>
            <a:r>
              <a:rPr lang="en-US" dirty="0"/>
              <a:t>It can help:</a:t>
            </a:r>
          </a:p>
          <a:p>
            <a:pPr lvl="1">
              <a:defRPr/>
            </a:pPr>
            <a:r>
              <a:rPr lang="en-US" dirty="0"/>
              <a:t>Identify training and other developmental experiences needed to achieve goals</a:t>
            </a:r>
          </a:p>
          <a:p>
            <a:pPr lvl="1">
              <a:defRPr/>
            </a:pPr>
            <a:r>
              <a:rPr lang="en-US" dirty="0"/>
              <a:t>Improve performance in their current assignment</a:t>
            </a:r>
          </a:p>
          <a:p>
            <a:pPr lvl="1">
              <a:defRPr/>
            </a:pPr>
            <a:r>
              <a:rPr lang="en-US" dirty="0"/>
              <a:t>Prepare for other assignments</a:t>
            </a:r>
          </a:p>
          <a:p>
            <a:pPr lvl="1">
              <a:defRPr/>
            </a:pPr>
            <a:r>
              <a:rPr lang="en-US" dirty="0"/>
              <a:t>Prepare for increased responsibility</a:t>
            </a:r>
          </a:p>
          <a:p>
            <a:pPr>
              <a:defRPr/>
            </a:pPr>
            <a:r>
              <a:rPr lang="en-US" dirty="0"/>
              <a:t>Review it at least annually for:</a:t>
            </a:r>
          </a:p>
          <a:p>
            <a:pPr lvl="1">
              <a:defRPr/>
            </a:pPr>
            <a:r>
              <a:rPr lang="en-US" dirty="0"/>
              <a:t>Assessment of skill needs</a:t>
            </a:r>
          </a:p>
          <a:p>
            <a:pPr lvl="1">
              <a:defRPr/>
            </a:pPr>
            <a:r>
              <a:rPr lang="en-US" dirty="0"/>
              <a:t>Reassessment of goals</a:t>
            </a:r>
          </a:p>
          <a:p>
            <a:pPr>
              <a:defRPr/>
            </a:pPr>
            <a:r>
              <a:rPr lang="en-US" dirty="0"/>
              <a:t>It is important to reassess IDP when job function changes</a:t>
            </a:r>
          </a:p>
          <a:p>
            <a:pPr lvl="1">
              <a:defRPr/>
            </a:pPr>
            <a:r>
              <a:rPr lang="en-US" dirty="0"/>
              <a:t>What skills are needed to succeed in the new job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Involved?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1313" indent="-341313" fontAlgn="auto">
              <a:spcAft>
                <a:spcPts val="0"/>
              </a:spcAft>
              <a:defRPr/>
            </a:pPr>
            <a:r>
              <a:rPr lang="en-US" b="1" dirty="0"/>
              <a:t>Employees </a:t>
            </a:r>
            <a:r>
              <a:rPr lang="en-US" dirty="0"/>
              <a:t>will determine goals and activities, create IDPs in SATERN, and update progress on activities.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900" dirty="0"/>
          </a:p>
          <a:p>
            <a:pPr marL="341313" indent="-341313" fontAlgn="auto">
              <a:spcAft>
                <a:spcPct val="50000"/>
              </a:spcAft>
              <a:defRPr/>
            </a:pPr>
            <a:r>
              <a:rPr lang="en-US" b="1" dirty="0"/>
              <a:t>Supervisors </a:t>
            </a:r>
            <a:r>
              <a:rPr lang="en-US" dirty="0"/>
              <a:t>will work with employees to evaluate skill gaps, development needs, and resources, and will review and approve the IDP.</a:t>
            </a:r>
          </a:p>
          <a:p>
            <a:pPr marL="341313" indent="-341313" fontAlgn="auto">
              <a:spcAft>
                <a:spcPct val="50000"/>
              </a:spcAft>
              <a:defRPr/>
            </a:pPr>
            <a:r>
              <a:rPr lang="en-US" b="1" dirty="0"/>
              <a:t>Mentors</a:t>
            </a:r>
            <a:r>
              <a:rPr lang="en-US" dirty="0"/>
              <a:t>  can be a good resource that can help with recommendations, insight, and comments on your development and IDP.</a:t>
            </a:r>
          </a:p>
          <a:p>
            <a:pPr marL="341313" indent="-341313" fontAlgn="auto">
              <a:spcAft>
                <a:spcPct val="50000"/>
              </a:spcAft>
              <a:defRPr/>
            </a:pPr>
            <a:r>
              <a:rPr lang="en-US" b="1" dirty="0"/>
              <a:t>Training Coordinator </a:t>
            </a:r>
            <a:r>
              <a:rPr lang="en-US" dirty="0"/>
              <a:t>can be a resource to help provide you with guidance on completing your IDP and with development opportunities and options.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Development Roles </a:t>
            </a: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609600" y="609600"/>
            <a:ext cx="8001000" cy="6082038"/>
            <a:chOff x="1828800" y="76200"/>
            <a:chExt cx="7391400" cy="6400800"/>
          </a:xfrm>
        </p:grpSpPr>
        <p:sp>
          <p:nvSpPr>
            <p:cNvPr id="13" name="Oval 1027"/>
            <p:cNvSpPr>
              <a:spLocks noChangeArrowheads="1"/>
            </p:cNvSpPr>
            <p:nvPr/>
          </p:nvSpPr>
          <p:spPr bwMode="auto">
            <a:xfrm>
              <a:off x="5219700" y="3444334"/>
              <a:ext cx="3771900" cy="3032666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" name="Oval 1040"/>
            <p:cNvSpPr>
              <a:spLocks noChangeArrowheads="1"/>
            </p:cNvSpPr>
            <p:nvPr/>
          </p:nvSpPr>
          <p:spPr bwMode="auto">
            <a:xfrm>
              <a:off x="2768600" y="990600"/>
              <a:ext cx="5486400" cy="3111500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" name="Oval 1028"/>
            <p:cNvSpPr>
              <a:spLocks noChangeArrowheads="1"/>
            </p:cNvSpPr>
            <p:nvPr/>
          </p:nvSpPr>
          <p:spPr bwMode="auto">
            <a:xfrm>
              <a:off x="1905000" y="3444334"/>
              <a:ext cx="3911600" cy="3032666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6" name="Rectangle 1032"/>
            <p:cNvSpPr>
              <a:spLocks noChangeArrowheads="1"/>
            </p:cNvSpPr>
            <p:nvPr/>
          </p:nvSpPr>
          <p:spPr bwMode="auto">
            <a:xfrm>
              <a:off x="2273300" y="4075113"/>
              <a:ext cx="3276600" cy="1490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sng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Training Coordinator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Division Development Support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Training Needs Analysis</a:t>
              </a:r>
            </a:p>
            <a:p>
              <a:pPr marL="57150" marR="0" lvl="0" indent="-5715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Individual Development Tools and Programs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Training &amp; Developmental Opportunities</a:t>
              </a:r>
            </a:p>
          </p:txBody>
        </p:sp>
        <p:sp>
          <p:nvSpPr>
            <p:cNvPr id="17" name="Rectangle 1033"/>
            <p:cNvSpPr>
              <a:spLocks noChangeArrowheads="1"/>
            </p:cNvSpPr>
            <p:nvPr/>
          </p:nvSpPr>
          <p:spPr bwMode="auto">
            <a:xfrm>
              <a:off x="5969000" y="3998913"/>
              <a:ext cx="2895600" cy="2073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             </a:t>
              </a:r>
              <a:r>
                <a:rPr kumimoji="0" lang="en-US" sz="1400" b="1" i="0" u="sng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Employee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Perform Self-Evaluation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Learn About GSFC Opportunities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Define T&amp;D Goals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Discuss Goals with Supervisor</a:t>
              </a:r>
            </a:p>
            <a:p>
              <a:pPr marL="57150" marR="0" lvl="0" indent="-5715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Develop Individual Development Plans 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Develop Required Skills</a:t>
              </a:r>
            </a:p>
          </p:txBody>
        </p:sp>
        <p:sp>
          <p:nvSpPr>
            <p:cNvPr id="18" name="Rectangle 1042"/>
            <p:cNvSpPr>
              <a:spLocks noChangeArrowheads="1"/>
            </p:cNvSpPr>
            <p:nvPr/>
          </p:nvSpPr>
          <p:spPr bwMode="auto">
            <a:xfrm>
              <a:off x="1828800" y="76200"/>
              <a:ext cx="73914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9" name="Rectangle 1031"/>
            <p:cNvSpPr>
              <a:spLocks noChangeArrowheads="1"/>
            </p:cNvSpPr>
            <p:nvPr/>
          </p:nvSpPr>
          <p:spPr bwMode="auto">
            <a:xfrm>
              <a:off x="3251200" y="1268413"/>
              <a:ext cx="5130800" cy="2019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                                             </a:t>
              </a:r>
              <a:r>
                <a:rPr kumimoji="0" lang="en-US" sz="1400" b="1" i="0" u="sng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Supervisor/Mentor</a:t>
              </a: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 - Create organization’s vision	  - Set organizational goals </a:t>
              </a: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</a:t>
              </a: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Define org-level Training &amp; 	  - Define objectives for T&amp;D</a:t>
              </a: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  Development (T&amp;D) needs  	    </a:t>
              </a: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Learn employee’s goals	 - Coach/Counsel Employees</a:t>
              </a: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Encourage T&amp;D	 - Establish appropriate timing for T&amp;D</a:t>
              </a:r>
            </a:p>
            <a:p>
              <a:pPr marL="0" marR="0" lvl="0" indent="0" defTabSz="914400" eaLnBrk="0" fontAlgn="auto" latinLnBrk="0" hangingPunct="0">
                <a:lnSpc>
                  <a:spcPts val="13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22500" algn="l"/>
                </a:tabLst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- Follow up after T&amp;D	 - Provide feedback on progress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/>
              <a:t>IDP Process</a:t>
            </a:r>
          </a:p>
        </p:txBody>
      </p: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1069975" y="1574800"/>
            <a:ext cx="7038975" cy="4673600"/>
            <a:chOff x="674" y="992"/>
            <a:chExt cx="4434" cy="2944"/>
          </a:xfrm>
        </p:grpSpPr>
        <p:sp>
          <p:nvSpPr>
            <p:cNvPr id="5" name="Freeform 38"/>
            <p:cNvSpPr>
              <a:spLocks/>
            </p:cNvSpPr>
            <p:nvPr/>
          </p:nvSpPr>
          <p:spPr bwMode="invGray">
            <a:xfrm>
              <a:off x="674" y="1123"/>
              <a:ext cx="2772" cy="1470"/>
            </a:xfrm>
            <a:custGeom>
              <a:avLst/>
              <a:gdLst>
                <a:gd name="T0" fmla="*/ 4164 w 1732"/>
                <a:gd name="T1" fmla="*/ 0 h 939"/>
                <a:gd name="T2" fmla="*/ 3993 w 1732"/>
                <a:gd name="T3" fmla="*/ 0 h 939"/>
                <a:gd name="T4" fmla="*/ 3721 w 1732"/>
                <a:gd name="T5" fmla="*/ 27 h 939"/>
                <a:gd name="T6" fmla="*/ 3379 w 1732"/>
                <a:gd name="T7" fmla="*/ 53 h 939"/>
                <a:gd name="T8" fmla="*/ 3140 w 1732"/>
                <a:gd name="T9" fmla="*/ 138 h 939"/>
                <a:gd name="T10" fmla="*/ 2902 w 1732"/>
                <a:gd name="T11" fmla="*/ 218 h 939"/>
                <a:gd name="T12" fmla="*/ 2697 w 1732"/>
                <a:gd name="T13" fmla="*/ 330 h 939"/>
                <a:gd name="T14" fmla="*/ 2559 w 1732"/>
                <a:gd name="T15" fmla="*/ 415 h 939"/>
                <a:gd name="T16" fmla="*/ 2321 w 1732"/>
                <a:gd name="T17" fmla="*/ 551 h 939"/>
                <a:gd name="T18" fmla="*/ 2151 w 1732"/>
                <a:gd name="T19" fmla="*/ 719 h 939"/>
                <a:gd name="T20" fmla="*/ 1980 w 1732"/>
                <a:gd name="T21" fmla="*/ 859 h 939"/>
                <a:gd name="T22" fmla="*/ 1809 w 1732"/>
                <a:gd name="T23" fmla="*/ 1052 h 939"/>
                <a:gd name="T24" fmla="*/ 1639 w 1732"/>
                <a:gd name="T25" fmla="*/ 1274 h 939"/>
                <a:gd name="T26" fmla="*/ 1501 w 1732"/>
                <a:gd name="T27" fmla="*/ 1439 h 939"/>
                <a:gd name="T28" fmla="*/ 1434 w 1732"/>
                <a:gd name="T29" fmla="*/ 1576 h 939"/>
                <a:gd name="T30" fmla="*/ 1332 w 1732"/>
                <a:gd name="T31" fmla="*/ 1746 h 939"/>
                <a:gd name="T32" fmla="*/ 1263 w 1732"/>
                <a:gd name="T33" fmla="*/ 1885 h 939"/>
                <a:gd name="T34" fmla="*/ 1229 w 1732"/>
                <a:gd name="T35" fmla="*/ 1994 h 939"/>
                <a:gd name="T36" fmla="*/ 1194 w 1732"/>
                <a:gd name="T37" fmla="*/ 2132 h 939"/>
                <a:gd name="T38" fmla="*/ 1127 w 1732"/>
                <a:gd name="T39" fmla="*/ 2272 h 939"/>
                <a:gd name="T40" fmla="*/ 1092 w 1732"/>
                <a:gd name="T41" fmla="*/ 2467 h 939"/>
                <a:gd name="T42" fmla="*/ 1024 w 1732"/>
                <a:gd name="T43" fmla="*/ 2688 h 939"/>
                <a:gd name="T44" fmla="*/ 0 w 1732"/>
                <a:gd name="T45" fmla="*/ 2688 h 939"/>
                <a:gd name="T46" fmla="*/ 2458 w 1732"/>
                <a:gd name="T47" fmla="*/ 3602 h 939"/>
                <a:gd name="T48" fmla="*/ 5427 w 1732"/>
                <a:gd name="T49" fmla="*/ 2688 h 939"/>
                <a:gd name="T50" fmla="*/ 4267 w 1732"/>
                <a:gd name="T51" fmla="*/ 2688 h 939"/>
                <a:gd name="T52" fmla="*/ 4300 w 1732"/>
                <a:gd name="T53" fmla="*/ 2547 h 939"/>
                <a:gd name="T54" fmla="*/ 4369 w 1732"/>
                <a:gd name="T55" fmla="*/ 2383 h 939"/>
                <a:gd name="T56" fmla="*/ 4403 w 1732"/>
                <a:gd name="T57" fmla="*/ 2185 h 939"/>
                <a:gd name="T58" fmla="*/ 4472 w 1732"/>
                <a:gd name="T59" fmla="*/ 1994 h 939"/>
                <a:gd name="T60" fmla="*/ 4539 w 1732"/>
                <a:gd name="T61" fmla="*/ 1858 h 939"/>
                <a:gd name="T62" fmla="*/ 4608 w 1732"/>
                <a:gd name="T63" fmla="*/ 1689 h 939"/>
                <a:gd name="T64" fmla="*/ 4744 w 1732"/>
                <a:gd name="T65" fmla="*/ 1439 h 939"/>
                <a:gd name="T66" fmla="*/ 4881 w 1732"/>
                <a:gd name="T67" fmla="*/ 1248 h 939"/>
                <a:gd name="T68" fmla="*/ 5017 w 1732"/>
                <a:gd name="T69" fmla="*/ 1079 h 939"/>
                <a:gd name="T70" fmla="*/ 5120 w 1732"/>
                <a:gd name="T71" fmla="*/ 967 h 939"/>
                <a:gd name="T72" fmla="*/ 5222 w 1732"/>
                <a:gd name="T73" fmla="*/ 828 h 939"/>
                <a:gd name="T74" fmla="*/ 5325 w 1732"/>
                <a:gd name="T75" fmla="*/ 747 h 939"/>
                <a:gd name="T76" fmla="*/ 5461 w 1732"/>
                <a:gd name="T77" fmla="*/ 637 h 939"/>
                <a:gd name="T78" fmla="*/ 5563 w 1732"/>
                <a:gd name="T79" fmla="*/ 551 h 939"/>
                <a:gd name="T80" fmla="*/ 5666 w 1732"/>
                <a:gd name="T81" fmla="*/ 499 h 939"/>
                <a:gd name="T82" fmla="*/ 5768 w 1732"/>
                <a:gd name="T83" fmla="*/ 415 h 939"/>
                <a:gd name="T84" fmla="*/ 5907 w 1732"/>
                <a:gd name="T85" fmla="*/ 330 h 939"/>
                <a:gd name="T86" fmla="*/ 6042 w 1732"/>
                <a:gd name="T87" fmla="*/ 277 h 939"/>
                <a:gd name="T88" fmla="*/ 6178 w 1732"/>
                <a:gd name="T89" fmla="*/ 218 h 939"/>
                <a:gd name="T90" fmla="*/ 6314 w 1732"/>
                <a:gd name="T91" fmla="*/ 164 h 939"/>
                <a:gd name="T92" fmla="*/ 6453 w 1732"/>
                <a:gd name="T93" fmla="*/ 108 h 939"/>
                <a:gd name="T94" fmla="*/ 6555 w 1732"/>
                <a:gd name="T95" fmla="*/ 81 h 939"/>
                <a:gd name="T96" fmla="*/ 6724 w 1732"/>
                <a:gd name="T97" fmla="*/ 53 h 939"/>
                <a:gd name="T98" fmla="*/ 6826 w 1732"/>
                <a:gd name="T99" fmla="*/ 27 h 939"/>
                <a:gd name="T100" fmla="*/ 6928 w 1732"/>
                <a:gd name="T101" fmla="*/ 27 h 939"/>
                <a:gd name="T102" fmla="*/ 7100 w 1732"/>
                <a:gd name="T103" fmla="*/ 0 h 939"/>
                <a:gd name="T104" fmla="*/ 4164 w 1732"/>
                <a:gd name="T105" fmla="*/ 0 h 9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32"/>
                <a:gd name="T160" fmla="*/ 0 h 939"/>
                <a:gd name="T161" fmla="*/ 1732 w 1732"/>
                <a:gd name="T162" fmla="*/ 939 h 9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32" h="939">
                  <a:moveTo>
                    <a:pt x="1016" y="0"/>
                  </a:moveTo>
                  <a:lnTo>
                    <a:pt x="974" y="0"/>
                  </a:lnTo>
                  <a:lnTo>
                    <a:pt x="908" y="7"/>
                  </a:lnTo>
                  <a:lnTo>
                    <a:pt x="824" y="14"/>
                  </a:lnTo>
                  <a:lnTo>
                    <a:pt x="766" y="36"/>
                  </a:lnTo>
                  <a:lnTo>
                    <a:pt x="708" y="57"/>
                  </a:lnTo>
                  <a:lnTo>
                    <a:pt x="658" y="86"/>
                  </a:lnTo>
                  <a:lnTo>
                    <a:pt x="624" y="108"/>
                  </a:lnTo>
                  <a:lnTo>
                    <a:pt x="566" y="144"/>
                  </a:lnTo>
                  <a:lnTo>
                    <a:pt x="525" y="187"/>
                  </a:lnTo>
                  <a:lnTo>
                    <a:pt x="483" y="224"/>
                  </a:lnTo>
                  <a:lnTo>
                    <a:pt x="441" y="274"/>
                  </a:lnTo>
                  <a:lnTo>
                    <a:pt x="400" y="332"/>
                  </a:lnTo>
                  <a:lnTo>
                    <a:pt x="366" y="375"/>
                  </a:lnTo>
                  <a:lnTo>
                    <a:pt x="350" y="411"/>
                  </a:lnTo>
                  <a:lnTo>
                    <a:pt x="325" y="455"/>
                  </a:lnTo>
                  <a:lnTo>
                    <a:pt x="308" y="491"/>
                  </a:lnTo>
                  <a:lnTo>
                    <a:pt x="300" y="520"/>
                  </a:lnTo>
                  <a:lnTo>
                    <a:pt x="291" y="556"/>
                  </a:lnTo>
                  <a:lnTo>
                    <a:pt x="275" y="592"/>
                  </a:lnTo>
                  <a:lnTo>
                    <a:pt x="266" y="643"/>
                  </a:lnTo>
                  <a:lnTo>
                    <a:pt x="250" y="701"/>
                  </a:lnTo>
                  <a:lnTo>
                    <a:pt x="0" y="701"/>
                  </a:lnTo>
                  <a:lnTo>
                    <a:pt x="600" y="939"/>
                  </a:lnTo>
                  <a:lnTo>
                    <a:pt x="1324" y="701"/>
                  </a:lnTo>
                  <a:lnTo>
                    <a:pt x="1041" y="701"/>
                  </a:lnTo>
                  <a:lnTo>
                    <a:pt x="1049" y="664"/>
                  </a:lnTo>
                  <a:lnTo>
                    <a:pt x="1066" y="621"/>
                  </a:lnTo>
                  <a:lnTo>
                    <a:pt x="1074" y="570"/>
                  </a:lnTo>
                  <a:lnTo>
                    <a:pt x="1091" y="520"/>
                  </a:lnTo>
                  <a:lnTo>
                    <a:pt x="1107" y="484"/>
                  </a:lnTo>
                  <a:lnTo>
                    <a:pt x="1124" y="440"/>
                  </a:lnTo>
                  <a:lnTo>
                    <a:pt x="1157" y="375"/>
                  </a:lnTo>
                  <a:lnTo>
                    <a:pt x="1191" y="325"/>
                  </a:lnTo>
                  <a:lnTo>
                    <a:pt x="1224" y="281"/>
                  </a:lnTo>
                  <a:lnTo>
                    <a:pt x="1249" y="252"/>
                  </a:lnTo>
                  <a:lnTo>
                    <a:pt x="1274" y="216"/>
                  </a:lnTo>
                  <a:lnTo>
                    <a:pt x="1299" y="195"/>
                  </a:lnTo>
                  <a:lnTo>
                    <a:pt x="1332" y="166"/>
                  </a:lnTo>
                  <a:lnTo>
                    <a:pt x="1357" y="144"/>
                  </a:lnTo>
                  <a:lnTo>
                    <a:pt x="1382" y="130"/>
                  </a:lnTo>
                  <a:lnTo>
                    <a:pt x="1407" y="108"/>
                  </a:lnTo>
                  <a:lnTo>
                    <a:pt x="1441" y="86"/>
                  </a:lnTo>
                  <a:lnTo>
                    <a:pt x="1474" y="72"/>
                  </a:lnTo>
                  <a:lnTo>
                    <a:pt x="1507" y="57"/>
                  </a:lnTo>
                  <a:lnTo>
                    <a:pt x="1540" y="43"/>
                  </a:lnTo>
                  <a:lnTo>
                    <a:pt x="1574" y="28"/>
                  </a:lnTo>
                  <a:lnTo>
                    <a:pt x="1599" y="21"/>
                  </a:lnTo>
                  <a:lnTo>
                    <a:pt x="1640" y="14"/>
                  </a:lnTo>
                  <a:lnTo>
                    <a:pt x="1665" y="7"/>
                  </a:lnTo>
                  <a:lnTo>
                    <a:pt x="1690" y="7"/>
                  </a:lnTo>
                  <a:lnTo>
                    <a:pt x="1732" y="0"/>
                  </a:lnTo>
                  <a:lnTo>
                    <a:pt x="1016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6" name="Freeform 39"/>
            <p:cNvSpPr>
              <a:spLocks/>
            </p:cNvSpPr>
            <p:nvPr/>
          </p:nvSpPr>
          <p:spPr bwMode="invGray">
            <a:xfrm>
              <a:off x="1076" y="2600"/>
              <a:ext cx="2354" cy="1237"/>
            </a:xfrm>
            <a:custGeom>
              <a:avLst/>
              <a:gdLst>
                <a:gd name="T0" fmla="*/ 8345 w 1457"/>
                <a:gd name="T1" fmla="*/ 11994 h 701"/>
                <a:gd name="T2" fmla="*/ 16039 w 1457"/>
                <a:gd name="T3" fmla="*/ 11994 h 701"/>
                <a:gd name="T4" fmla="*/ 14938 w 1457"/>
                <a:gd name="T5" fmla="*/ 11615 h 701"/>
                <a:gd name="T6" fmla="*/ 13838 w 1457"/>
                <a:gd name="T7" fmla="*/ 11122 h 701"/>
                <a:gd name="T8" fmla="*/ 13016 w 1457"/>
                <a:gd name="T9" fmla="*/ 10500 h 701"/>
                <a:gd name="T10" fmla="*/ 12195 w 1457"/>
                <a:gd name="T11" fmla="*/ 9651 h 701"/>
                <a:gd name="T12" fmla="*/ 11373 w 1457"/>
                <a:gd name="T13" fmla="*/ 8544 h 701"/>
                <a:gd name="T14" fmla="*/ 10637 w 1457"/>
                <a:gd name="T15" fmla="*/ 7293 h 701"/>
                <a:gd name="T16" fmla="*/ 9994 w 1457"/>
                <a:gd name="T17" fmla="*/ 5934 h 701"/>
                <a:gd name="T18" fmla="*/ 9442 w 1457"/>
                <a:gd name="T19" fmla="*/ 4210 h 701"/>
                <a:gd name="T20" fmla="*/ 9069 w 1457"/>
                <a:gd name="T21" fmla="*/ 2725 h 701"/>
                <a:gd name="T22" fmla="*/ 8797 w 1457"/>
                <a:gd name="T23" fmla="*/ 1230 h 701"/>
                <a:gd name="T24" fmla="*/ 8619 w 1457"/>
                <a:gd name="T25" fmla="*/ 0 h 701"/>
                <a:gd name="T26" fmla="*/ 0 w 1457"/>
                <a:gd name="T27" fmla="*/ 0 h 701"/>
                <a:gd name="T28" fmla="*/ 186 w 1457"/>
                <a:gd name="T29" fmla="*/ 1115 h 701"/>
                <a:gd name="T30" fmla="*/ 364 w 1457"/>
                <a:gd name="T31" fmla="*/ 2105 h 701"/>
                <a:gd name="T32" fmla="*/ 554 w 1457"/>
                <a:gd name="T33" fmla="*/ 3092 h 701"/>
                <a:gd name="T34" fmla="*/ 734 w 1457"/>
                <a:gd name="T35" fmla="*/ 3829 h 701"/>
                <a:gd name="T36" fmla="*/ 1015 w 1457"/>
                <a:gd name="T37" fmla="*/ 4830 h 701"/>
                <a:gd name="T38" fmla="*/ 1464 w 1457"/>
                <a:gd name="T39" fmla="*/ 5934 h 701"/>
                <a:gd name="T40" fmla="*/ 1837 w 1457"/>
                <a:gd name="T41" fmla="*/ 6797 h 701"/>
                <a:gd name="T42" fmla="*/ 2201 w 1457"/>
                <a:gd name="T43" fmla="*/ 7546 h 701"/>
                <a:gd name="T44" fmla="*/ 2480 w 1457"/>
                <a:gd name="T45" fmla="*/ 8040 h 701"/>
                <a:gd name="T46" fmla="*/ 2842 w 1457"/>
                <a:gd name="T47" fmla="*/ 8659 h 701"/>
                <a:gd name="T48" fmla="*/ 3112 w 1457"/>
                <a:gd name="T49" fmla="*/ 9155 h 701"/>
                <a:gd name="T50" fmla="*/ 3664 w 1457"/>
                <a:gd name="T51" fmla="*/ 9774 h 701"/>
                <a:gd name="T52" fmla="*/ 4028 w 1457"/>
                <a:gd name="T53" fmla="*/ 10132 h 701"/>
                <a:gd name="T54" fmla="*/ 4404 w 1457"/>
                <a:gd name="T55" fmla="*/ 10500 h 701"/>
                <a:gd name="T56" fmla="*/ 4769 w 1457"/>
                <a:gd name="T57" fmla="*/ 10764 h 701"/>
                <a:gd name="T58" fmla="*/ 5227 w 1457"/>
                <a:gd name="T59" fmla="*/ 11122 h 701"/>
                <a:gd name="T60" fmla="*/ 5592 w 1457"/>
                <a:gd name="T61" fmla="*/ 11375 h 701"/>
                <a:gd name="T62" fmla="*/ 6144 w 1457"/>
                <a:gd name="T63" fmla="*/ 11615 h 701"/>
                <a:gd name="T64" fmla="*/ 6781 w 1457"/>
                <a:gd name="T65" fmla="*/ 11879 h 701"/>
                <a:gd name="T66" fmla="*/ 7241 w 1457"/>
                <a:gd name="T67" fmla="*/ 11994 h 701"/>
                <a:gd name="T68" fmla="*/ 7705 w 1457"/>
                <a:gd name="T69" fmla="*/ 11994 h 701"/>
                <a:gd name="T70" fmla="*/ 8345 w 1457"/>
                <a:gd name="T71" fmla="*/ 11994 h 70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57"/>
                <a:gd name="T109" fmla="*/ 0 h 701"/>
                <a:gd name="T110" fmla="*/ 1457 w 1457"/>
                <a:gd name="T111" fmla="*/ 701 h 70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57" h="701">
                  <a:moveTo>
                    <a:pt x="758" y="701"/>
                  </a:moveTo>
                  <a:lnTo>
                    <a:pt x="1457" y="701"/>
                  </a:lnTo>
                  <a:lnTo>
                    <a:pt x="1357" y="679"/>
                  </a:lnTo>
                  <a:lnTo>
                    <a:pt x="1257" y="650"/>
                  </a:lnTo>
                  <a:lnTo>
                    <a:pt x="1182" y="614"/>
                  </a:lnTo>
                  <a:lnTo>
                    <a:pt x="1108" y="564"/>
                  </a:lnTo>
                  <a:lnTo>
                    <a:pt x="1033" y="499"/>
                  </a:lnTo>
                  <a:lnTo>
                    <a:pt x="966" y="426"/>
                  </a:lnTo>
                  <a:lnTo>
                    <a:pt x="908" y="347"/>
                  </a:lnTo>
                  <a:lnTo>
                    <a:pt x="858" y="246"/>
                  </a:lnTo>
                  <a:lnTo>
                    <a:pt x="824" y="159"/>
                  </a:lnTo>
                  <a:lnTo>
                    <a:pt x="799" y="72"/>
                  </a:lnTo>
                  <a:lnTo>
                    <a:pt x="783" y="0"/>
                  </a:lnTo>
                  <a:lnTo>
                    <a:pt x="0" y="0"/>
                  </a:lnTo>
                  <a:lnTo>
                    <a:pt x="17" y="65"/>
                  </a:lnTo>
                  <a:lnTo>
                    <a:pt x="33" y="123"/>
                  </a:lnTo>
                  <a:lnTo>
                    <a:pt x="50" y="181"/>
                  </a:lnTo>
                  <a:lnTo>
                    <a:pt x="67" y="224"/>
                  </a:lnTo>
                  <a:lnTo>
                    <a:pt x="92" y="282"/>
                  </a:lnTo>
                  <a:lnTo>
                    <a:pt x="133" y="347"/>
                  </a:lnTo>
                  <a:lnTo>
                    <a:pt x="167" y="397"/>
                  </a:lnTo>
                  <a:lnTo>
                    <a:pt x="200" y="441"/>
                  </a:lnTo>
                  <a:lnTo>
                    <a:pt x="225" y="470"/>
                  </a:lnTo>
                  <a:lnTo>
                    <a:pt x="258" y="506"/>
                  </a:lnTo>
                  <a:lnTo>
                    <a:pt x="283" y="535"/>
                  </a:lnTo>
                  <a:lnTo>
                    <a:pt x="333" y="571"/>
                  </a:lnTo>
                  <a:lnTo>
                    <a:pt x="366" y="592"/>
                  </a:lnTo>
                  <a:lnTo>
                    <a:pt x="400" y="614"/>
                  </a:lnTo>
                  <a:lnTo>
                    <a:pt x="433" y="629"/>
                  </a:lnTo>
                  <a:lnTo>
                    <a:pt x="475" y="650"/>
                  </a:lnTo>
                  <a:lnTo>
                    <a:pt x="508" y="665"/>
                  </a:lnTo>
                  <a:lnTo>
                    <a:pt x="558" y="679"/>
                  </a:lnTo>
                  <a:lnTo>
                    <a:pt x="616" y="694"/>
                  </a:lnTo>
                  <a:lnTo>
                    <a:pt x="658" y="701"/>
                  </a:lnTo>
                  <a:lnTo>
                    <a:pt x="700" y="701"/>
                  </a:lnTo>
                  <a:lnTo>
                    <a:pt x="758" y="701"/>
                  </a:lnTo>
                  <a:close/>
                </a:path>
              </a:pathLst>
            </a:custGeom>
            <a:solidFill>
              <a:srgbClr val="3B7C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Rectangle 40"/>
            <p:cNvSpPr>
              <a:spLocks noChangeArrowheads="1"/>
            </p:cNvSpPr>
            <p:nvPr/>
          </p:nvSpPr>
          <p:spPr bwMode="auto">
            <a:xfrm>
              <a:off x="858" y="2016"/>
              <a:ext cx="146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" name="Freeform 41"/>
            <p:cNvSpPr>
              <a:spLocks/>
            </p:cNvSpPr>
            <p:nvPr/>
          </p:nvSpPr>
          <p:spPr bwMode="auto">
            <a:xfrm>
              <a:off x="2388" y="2320"/>
              <a:ext cx="2720" cy="1525"/>
            </a:xfrm>
            <a:custGeom>
              <a:avLst/>
              <a:gdLst>
                <a:gd name="T0" fmla="*/ 6849 w 1732"/>
                <a:gd name="T1" fmla="*/ 10565 h 940"/>
                <a:gd name="T2" fmla="*/ 7238 w 1732"/>
                <a:gd name="T3" fmla="*/ 10565 h 940"/>
                <a:gd name="T4" fmla="*/ 7956 w 1732"/>
                <a:gd name="T5" fmla="*/ 10565 h 940"/>
                <a:gd name="T6" fmla="*/ 8672 w 1732"/>
                <a:gd name="T7" fmla="*/ 10396 h 940"/>
                <a:gd name="T8" fmla="*/ 9226 w 1732"/>
                <a:gd name="T9" fmla="*/ 10162 h 940"/>
                <a:gd name="T10" fmla="*/ 9792 w 1732"/>
                <a:gd name="T11" fmla="*/ 9914 h 940"/>
                <a:gd name="T12" fmla="*/ 10268 w 1732"/>
                <a:gd name="T13" fmla="*/ 9663 h 940"/>
                <a:gd name="T14" fmla="*/ 10585 w 1732"/>
                <a:gd name="T15" fmla="*/ 9338 h 940"/>
                <a:gd name="T16" fmla="*/ 11136 w 1732"/>
                <a:gd name="T17" fmla="*/ 8937 h 940"/>
                <a:gd name="T18" fmla="*/ 11538 w 1732"/>
                <a:gd name="T19" fmla="*/ 8527 h 940"/>
                <a:gd name="T20" fmla="*/ 11942 w 1732"/>
                <a:gd name="T21" fmla="*/ 8048 h 940"/>
                <a:gd name="T22" fmla="*/ 12410 w 1732"/>
                <a:gd name="T23" fmla="*/ 7477 h 940"/>
                <a:gd name="T24" fmla="*/ 12807 w 1732"/>
                <a:gd name="T25" fmla="*/ 6825 h 940"/>
                <a:gd name="T26" fmla="*/ 13049 w 1732"/>
                <a:gd name="T27" fmla="*/ 6415 h 940"/>
                <a:gd name="T28" fmla="*/ 13286 w 1732"/>
                <a:gd name="T29" fmla="*/ 5935 h 940"/>
                <a:gd name="T30" fmla="*/ 13449 w 1732"/>
                <a:gd name="T31" fmla="*/ 5453 h 940"/>
                <a:gd name="T32" fmla="*/ 13602 w 1732"/>
                <a:gd name="T33" fmla="*/ 5036 h 940"/>
                <a:gd name="T34" fmla="*/ 13683 w 1732"/>
                <a:gd name="T35" fmla="*/ 4719 h 940"/>
                <a:gd name="T36" fmla="*/ 13765 w 1732"/>
                <a:gd name="T37" fmla="*/ 4301 h 940"/>
                <a:gd name="T38" fmla="*/ 13927 w 1732"/>
                <a:gd name="T39" fmla="*/ 3898 h 940"/>
                <a:gd name="T40" fmla="*/ 14000 w 1732"/>
                <a:gd name="T41" fmla="*/ 3340 h 940"/>
                <a:gd name="T42" fmla="*/ 14169 w 1732"/>
                <a:gd name="T43" fmla="*/ 2763 h 940"/>
                <a:gd name="T44" fmla="*/ 16546 w 1732"/>
                <a:gd name="T45" fmla="*/ 2763 h 940"/>
                <a:gd name="T46" fmla="*/ 10822 w 1732"/>
                <a:gd name="T47" fmla="*/ 0 h 940"/>
                <a:gd name="T48" fmla="*/ 3904 w 1732"/>
                <a:gd name="T49" fmla="*/ 2763 h 940"/>
                <a:gd name="T50" fmla="*/ 6612 w 1732"/>
                <a:gd name="T51" fmla="*/ 2763 h 940"/>
                <a:gd name="T52" fmla="*/ 6525 w 1732"/>
                <a:gd name="T53" fmla="*/ 3172 h 940"/>
                <a:gd name="T54" fmla="*/ 6450 w 1732"/>
                <a:gd name="T55" fmla="*/ 3663 h 940"/>
                <a:gd name="T56" fmla="*/ 6282 w 1732"/>
                <a:gd name="T57" fmla="*/ 4150 h 940"/>
                <a:gd name="T58" fmla="*/ 6131 w 1732"/>
                <a:gd name="T59" fmla="*/ 4719 h 940"/>
                <a:gd name="T60" fmla="*/ 5974 w 1732"/>
                <a:gd name="T61" fmla="*/ 5201 h 940"/>
                <a:gd name="T62" fmla="*/ 5811 w 1732"/>
                <a:gd name="T63" fmla="*/ 5612 h 940"/>
                <a:gd name="T64" fmla="*/ 5492 w 1732"/>
                <a:gd name="T65" fmla="*/ 6338 h 940"/>
                <a:gd name="T66" fmla="*/ 5175 w 1732"/>
                <a:gd name="T67" fmla="*/ 6991 h 940"/>
                <a:gd name="T68" fmla="*/ 4854 w 1732"/>
                <a:gd name="T69" fmla="*/ 7401 h 940"/>
                <a:gd name="T70" fmla="*/ 4617 w 1732"/>
                <a:gd name="T71" fmla="*/ 7802 h 940"/>
                <a:gd name="T72" fmla="*/ 4372 w 1732"/>
                <a:gd name="T73" fmla="*/ 8125 h 940"/>
                <a:gd name="T74" fmla="*/ 4137 w 1732"/>
                <a:gd name="T75" fmla="*/ 8373 h 940"/>
                <a:gd name="T76" fmla="*/ 3818 w 1732"/>
                <a:gd name="T77" fmla="*/ 8701 h 940"/>
                <a:gd name="T78" fmla="*/ 3667 w 1732"/>
                <a:gd name="T79" fmla="*/ 8937 h 940"/>
                <a:gd name="T80" fmla="*/ 3347 w 1732"/>
                <a:gd name="T81" fmla="*/ 9181 h 940"/>
                <a:gd name="T82" fmla="*/ 3103 w 1732"/>
                <a:gd name="T83" fmla="*/ 9338 h 940"/>
                <a:gd name="T84" fmla="*/ 2792 w 1732"/>
                <a:gd name="T85" fmla="*/ 9586 h 940"/>
                <a:gd name="T86" fmla="*/ 2477 w 1732"/>
                <a:gd name="T87" fmla="*/ 9752 h 940"/>
                <a:gd name="T88" fmla="*/ 2145 w 1732"/>
                <a:gd name="T89" fmla="*/ 9914 h 940"/>
                <a:gd name="T90" fmla="*/ 1910 w 1732"/>
                <a:gd name="T91" fmla="*/ 10081 h 940"/>
                <a:gd name="T92" fmla="*/ 1591 w 1732"/>
                <a:gd name="T93" fmla="*/ 10239 h 940"/>
                <a:gd name="T94" fmla="*/ 1277 w 1732"/>
                <a:gd name="T95" fmla="*/ 10318 h 940"/>
                <a:gd name="T96" fmla="*/ 956 w 1732"/>
                <a:gd name="T97" fmla="*/ 10396 h 940"/>
                <a:gd name="T98" fmla="*/ 639 w 1732"/>
                <a:gd name="T99" fmla="*/ 10485 h 940"/>
                <a:gd name="T100" fmla="*/ 402 w 1732"/>
                <a:gd name="T101" fmla="*/ 10565 h 940"/>
                <a:gd name="T102" fmla="*/ 0 w 1732"/>
                <a:gd name="T103" fmla="*/ 10565 h 940"/>
                <a:gd name="T104" fmla="*/ 6849 w 1732"/>
                <a:gd name="T105" fmla="*/ 10565 h 9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32"/>
                <a:gd name="T160" fmla="*/ 0 h 940"/>
                <a:gd name="T161" fmla="*/ 1732 w 1732"/>
                <a:gd name="T162" fmla="*/ 940 h 9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32" h="940">
                  <a:moveTo>
                    <a:pt x="717" y="940"/>
                  </a:moveTo>
                  <a:lnTo>
                    <a:pt x="758" y="940"/>
                  </a:lnTo>
                  <a:lnTo>
                    <a:pt x="833" y="940"/>
                  </a:lnTo>
                  <a:lnTo>
                    <a:pt x="908" y="925"/>
                  </a:lnTo>
                  <a:lnTo>
                    <a:pt x="966" y="904"/>
                  </a:lnTo>
                  <a:lnTo>
                    <a:pt x="1025" y="882"/>
                  </a:lnTo>
                  <a:lnTo>
                    <a:pt x="1075" y="860"/>
                  </a:lnTo>
                  <a:lnTo>
                    <a:pt x="1108" y="831"/>
                  </a:lnTo>
                  <a:lnTo>
                    <a:pt x="1166" y="795"/>
                  </a:lnTo>
                  <a:lnTo>
                    <a:pt x="1208" y="759"/>
                  </a:lnTo>
                  <a:lnTo>
                    <a:pt x="1250" y="716"/>
                  </a:lnTo>
                  <a:lnTo>
                    <a:pt x="1299" y="665"/>
                  </a:lnTo>
                  <a:lnTo>
                    <a:pt x="1341" y="607"/>
                  </a:lnTo>
                  <a:lnTo>
                    <a:pt x="1366" y="571"/>
                  </a:lnTo>
                  <a:lnTo>
                    <a:pt x="1391" y="528"/>
                  </a:lnTo>
                  <a:lnTo>
                    <a:pt x="1408" y="485"/>
                  </a:lnTo>
                  <a:lnTo>
                    <a:pt x="1424" y="448"/>
                  </a:lnTo>
                  <a:lnTo>
                    <a:pt x="1433" y="420"/>
                  </a:lnTo>
                  <a:lnTo>
                    <a:pt x="1441" y="383"/>
                  </a:lnTo>
                  <a:lnTo>
                    <a:pt x="1458" y="347"/>
                  </a:lnTo>
                  <a:lnTo>
                    <a:pt x="1466" y="297"/>
                  </a:lnTo>
                  <a:lnTo>
                    <a:pt x="1483" y="246"/>
                  </a:lnTo>
                  <a:lnTo>
                    <a:pt x="1732" y="246"/>
                  </a:lnTo>
                  <a:lnTo>
                    <a:pt x="1133" y="0"/>
                  </a:lnTo>
                  <a:lnTo>
                    <a:pt x="409" y="246"/>
                  </a:lnTo>
                  <a:lnTo>
                    <a:pt x="692" y="246"/>
                  </a:lnTo>
                  <a:lnTo>
                    <a:pt x="683" y="282"/>
                  </a:lnTo>
                  <a:lnTo>
                    <a:pt x="675" y="326"/>
                  </a:lnTo>
                  <a:lnTo>
                    <a:pt x="658" y="369"/>
                  </a:lnTo>
                  <a:lnTo>
                    <a:pt x="642" y="420"/>
                  </a:lnTo>
                  <a:lnTo>
                    <a:pt x="625" y="463"/>
                  </a:lnTo>
                  <a:lnTo>
                    <a:pt x="608" y="499"/>
                  </a:lnTo>
                  <a:lnTo>
                    <a:pt x="575" y="564"/>
                  </a:lnTo>
                  <a:lnTo>
                    <a:pt x="542" y="622"/>
                  </a:lnTo>
                  <a:lnTo>
                    <a:pt x="508" y="658"/>
                  </a:lnTo>
                  <a:lnTo>
                    <a:pt x="483" y="694"/>
                  </a:lnTo>
                  <a:lnTo>
                    <a:pt x="458" y="723"/>
                  </a:lnTo>
                  <a:lnTo>
                    <a:pt x="433" y="745"/>
                  </a:lnTo>
                  <a:lnTo>
                    <a:pt x="400" y="774"/>
                  </a:lnTo>
                  <a:lnTo>
                    <a:pt x="384" y="795"/>
                  </a:lnTo>
                  <a:lnTo>
                    <a:pt x="350" y="817"/>
                  </a:lnTo>
                  <a:lnTo>
                    <a:pt x="325" y="831"/>
                  </a:lnTo>
                  <a:lnTo>
                    <a:pt x="292" y="853"/>
                  </a:lnTo>
                  <a:lnTo>
                    <a:pt x="259" y="868"/>
                  </a:lnTo>
                  <a:lnTo>
                    <a:pt x="225" y="882"/>
                  </a:lnTo>
                  <a:lnTo>
                    <a:pt x="200" y="897"/>
                  </a:lnTo>
                  <a:lnTo>
                    <a:pt x="167" y="911"/>
                  </a:lnTo>
                  <a:lnTo>
                    <a:pt x="134" y="918"/>
                  </a:lnTo>
                  <a:lnTo>
                    <a:pt x="100" y="925"/>
                  </a:lnTo>
                  <a:lnTo>
                    <a:pt x="67" y="933"/>
                  </a:lnTo>
                  <a:lnTo>
                    <a:pt x="42" y="940"/>
                  </a:lnTo>
                  <a:lnTo>
                    <a:pt x="0" y="940"/>
                  </a:lnTo>
                  <a:lnTo>
                    <a:pt x="717" y="940"/>
                  </a:lnTo>
                  <a:close/>
                </a:path>
              </a:pathLst>
            </a:custGeom>
            <a:solidFill>
              <a:srgbClr val="C6C6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Rectangle 42"/>
            <p:cNvSpPr>
              <a:spLocks noChangeArrowheads="1"/>
            </p:cNvSpPr>
            <p:nvPr/>
          </p:nvSpPr>
          <p:spPr bwMode="auto">
            <a:xfrm>
              <a:off x="1445" y="2909"/>
              <a:ext cx="1199" cy="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" name="Rectangle 43"/>
            <p:cNvSpPr>
              <a:spLocks noChangeArrowheads="1"/>
            </p:cNvSpPr>
            <p:nvPr/>
          </p:nvSpPr>
          <p:spPr bwMode="auto">
            <a:xfrm>
              <a:off x="2036" y="2072"/>
              <a:ext cx="1600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" name="Freeform 44"/>
            <p:cNvSpPr>
              <a:spLocks/>
            </p:cNvSpPr>
            <p:nvPr/>
          </p:nvSpPr>
          <p:spPr bwMode="auto">
            <a:xfrm>
              <a:off x="2391" y="1115"/>
              <a:ext cx="2333" cy="1189"/>
            </a:xfrm>
            <a:custGeom>
              <a:avLst/>
              <a:gdLst>
                <a:gd name="T0" fmla="*/ 2908 w 1457"/>
                <a:gd name="T1" fmla="*/ 0 h 701"/>
                <a:gd name="T2" fmla="*/ 0 w 1457"/>
                <a:gd name="T3" fmla="*/ 0 h 701"/>
                <a:gd name="T4" fmla="*/ 444 w 1457"/>
                <a:gd name="T5" fmla="*/ 103 h 701"/>
                <a:gd name="T6" fmla="*/ 820 w 1457"/>
                <a:gd name="T7" fmla="*/ 244 h 701"/>
                <a:gd name="T8" fmla="*/ 1161 w 1457"/>
                <a:gd name="T9" fmla="*/ 455 h 701"/>
                <a:gd name="T10" fmla="*/ 1470 w 1457"/>
                <a:gd name="T11" fmla="*/ 668 h 701"/>
                <a:gd name="T12" fmla="*/ 1777 w 1457"/>
                <a:gd name="T13" fmla="*/ 1018 h 701"/>
                <a:gd name="T14" fmla="*/ 2016 w 1457"/>
                <a:gd name="T15" fmla="*/ 1338 h 701"/>
                <a:gd name="T16" fmla="*/ 2253 w 1457"/>
                <a:gd name="T17" fmla="*/ 1727 h 701"/>
                <a:gd name="T18" fmla="*/ 2459 w 1457"/>
                <a:gd name="T19" fmla="*/ 2220 h 701"/>
                <a:gd name="T20" fmla="*/ 2600 w 1457"/>
                <a:gd name="T21" fmla="*/ 2644 h 701"/>
                <a:gd name="T22" fmla="*/ 2733 w 1457"/>
                <a:gd name="T23" fmla="*/ 3063 h 701"/>
                <a:gd name="T24" fmla="*/ 2805 w 1457"/>
                <a:gd name="T25" fmla="*/ 3421 h 701"/>
                <a:gd name="T26" fmla="*/ 5982 w 1457"/>
                <a:gd name="T27" fmla="*/ 3421 h 701"/>
                <a:gd name="T28" fmla="*/ 5912 w 1457"/>
                <a:gd name="T29" fmla="*/ 3138 h 701"/>
                <a:gd name="T30" fmla="*/ 5846 w 1457"/>
                <a:gd name="T31" fmla="*/ 2819 h 701"/>
                <a:gd name="T32" fmla="*/ 5777 w 1457"/>
                <a:gd name="T33" fmla="*/ 2537 h 701"/>
                <a:gd name="T34" fmla="*/ 5707 w 1457"/>
                <a:gd name="T35" fmla="*/ 2322 h 701"/>
                <a:gd name="T36" fmla="*/ 5604 w 1457"/>
                <a:gd name="T37" fmla="*/ 2046 h 701"/>
                <a:gd name="T38" fmla="*/ 5468 w 1457"/>
                <a:gd name="T39" fmla="*/ 1727 h 701"/>
                <a:gd name="T40" fmla="*/ 5334 w 1457"/>
                <a:gd name="T41" fmla="*/ 1513 h 701"/>
                <a:gd name="T42" fmla="*/ 5161 w 1457"/>
                <a:gd name="T43" fmla="*/ 1269 h 701"/>
                <a:gd name="T44" fmla="*/ 5058 w 1457"/>
                <a:gd name="T45" fmla="*/ 1162 h 701"/>
                <a:gd name="T46" fmla="*/ 4956 w 1457"/>
                <a:gd name="T47" fmla="*/ 987 h 701"/>
                <a:gd name="T48" fmla="*/ 4820 w 1457"/>
                <a:gd name="T49" fmla="*/ 843 h 701"/>
                <a:gd name="T50" fmla="*/ 4615 w 1457"/>
                <a:gd name="T51" fmla="*/ 668 h 701"/>
                <a:gd name="T52" fmla="*/ 4479 w 1457"/>
                <a:gd name="T53" fmla="*/ 561 h 701"/>
                <a:gd name="T54" fmla="*/ 4376 w 1457"/>
                <a:gd name="T55" fmla="*/ 455 h 701"/>
                <a:gd name="T56" fmla="*/ 4205 w 1457"/>
                <a:gd name="T57" fmla="*/ 351 h 701"/>
                <a:gd name="T58" fmla="*/ 4069 w 1457"/>
                <a:gd name="T59" fmla="*/ 280 h 701"/>
                <a:gd name="T60" fmla="*/ 3897 w 1457"/>
                <a:gd name="T61" fmla="*/ 175 h 701"/>
                <a:gd name="T62" fmla="*/ 3692 w 1457"/>
                <a:gd name="T63" fmla="*/ 103 h 701"/>
                <a:gd name="T64" fmla="*/ 3484 w 1457"/>
                <a:gd name="T65" fmla="*/ 70 h 701"/>
                <a:gd name="T66" fmla="*/ 3279 w 1457"/>
                <a:gd name="T67" fmla="*/ 34 h 701"/>
                <a:gd name="T68" fmla="*/ 3113 w 1457"/>
                <a:gd name="T69" fmla="*/ 0 h 701"/>
                <a:gd name="T70" fmla="*/ 2908 w 1457"/>
                <a:gd name="T71" fmla="*/ 0 h 70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57"/>
                <a:gd name="T109" fmla="*/ 0 h 701"/>
                <a:gd name="T110" fmla="*/ 1457 w 1457"/>
                <a:gd name="T111" fmla="*/ 701 h 70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57" h="701">
                  <a:moveTo>
                    <a:pt x="708" y="0"/>
                  </a:moveTo>
                  <a:lnTo>
                    <a:pt x="0" y="0"/>
                  </a:lnTo>
                  <a:lnTo>
                    <a:pt x="108" y="21"/>
                  </a:lnTo>
                  <a:lnTo>
                    <a:pt x="200" y="50"/>
                  </a:lnTo>
                  <a:lnTo>
                    <a:pt x="283" y="93"/>
                  </a:lnTo>
                  <a:lnTo>
                    <a:pt x="358" y="137"/>
                  </a:lnTo>
                  <a:lnTo>
                    <a:pt x="433" y="209"/>
                  </a:lnTo>
                  <a:lnTo>
                    <a:pt x="491" y="274"/>
                  </a:lnTo>
                  <a:lnTo>
                    <a:pt x="549" y="354"/>
                  </a:lnTo>
                  <a:lnTo>
                    <a:pt x="599" y="455"/>
                  </a:lnTo>
                  <a:lnTo>
                    <a:pt x="633" y="542"/>
                  </a:lnTo>
                  <a:lnTo>
                    <a:pt x="666" y="628"/>
                  </a:lnTo>
                  <a:lnTo>
                    <a:pt x="683" y="701"/>
                  </a:lnTo>
                  <a:lnTo>
                    <a:pt x="1457" y="701"/>
                  </a:lnTo>
                  <a:lnTo>
                    <a:pt x="1440" y="643"/>
                  </a:lnTo>
                  <a:lnTo>
                    <a:pt x="1424" y="578"/>
                  </a:lnTo>
                  <a:lnTo>
                    <a:pt x="1407" y="520"/>
                  </a:lnTo>
                  <a:lnTo>
                    <a:pt x="1390" y="476"/>
                  </a:lnTo>
                  <a:lnTo>
                    <a:pt x="1365" y="419"/>
                  </a:lnTo>
                  <a:lnTo>
                    <a:pt x="1332" y="354"/>
                  </a:lnTo>
                  <a:lnTo>
                    <a:pt x="1299" y="310"/>
                  </a:lnTo>
                  <a:lnTo>
                    <a:pt x="1257" y="260"/>
                  </a:lnTo>
                  <a:lnTo>
                    <a:pt x="1232" y="238"/>
                  </a:lnTo>
                  <a:lnTo>
                    <a:pt x="1207" y="202"/>
                  </a:lnTo>
                  <a:lnTo>
                    <a:pt x="1174" y="173"/>
                  </a:lnTo>
                  <a:lnTo>
                    <a:pt x="1124" y="137"/>
                  </a:lnTo>
                  <a:lnTo>
                    <a:pt x="1091" y="115"/>
                  </a:lnTo>
                  <a:lnTo>
                    <a:pt x="1066" y="93"/>
                  </a:lnTo>
                  <a:lnTo>
                    <a:pt x="1024" y="72"/>
                  </a:lnTo>
                  <a:lnTo>
                    <a:pt x="991" y="57"/>
                  </a:lnTo>
                  <a:lnTo>
                    <a:pt x="949" y="36"/>
                  </a:lnTo>
                  <a:lnTo>
                    <a:pt x="899" y="21"/>
                  </a:lnTo>
                  <a:lnTo>
                    <a:pt x="849" y="14"/>
                  </a:lnTo>
                  <a:lnTo>
                    <a:pt x="799" y="7"/>
                  </a:lnTo>
                  <a:lnTo>
                    <a:pt x="758" y="0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2" name="Rectangle 45"/>
            <p:cNvSpPr>
              <a:spLocks noChangeArrowheads="1"/>
            </p:cNvSpPr>
            <p:nvPr/>
          </p:nvSpPr>
          <p:spPr bwMode="auto">
            <a:xfrm>
              <a:off x="3350" y="1349"/>
              <a:ext cx="973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Rectangle 46"/>
            <p:cNvSpPr>
              <a:spLocks noChangeArrowheads="1"/>
            </p:cNvSpPr>
            <p:nvPr/>
          </p:nvSpPr>
          <p:spPr bwMode="auto">
            <a:xfrm>
              <a:off x="3377" y="2729"/>
              <a:ext cx="1386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" name="Rectangle 47"/>
            <p:cNvSpPr>
              <a:spLocks noChangeArrowheads="1"/>
            </p:cNvSpPr>
            <p:nvPr/>
          </p:nvSpPr>
          <p:spPr bwMode="auto">
            <a:xfrm>
              <a:off x="3017" y="1167"/>
              <a:ext cx="125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" name="Rectangle 48"/>
            <p:cNvSpPr>
              <a:spLocks noChangeArrowheads="1"/>
            </p:cNvSpPr>
            <p:nvPr/>
          </p:nvSpPr>
          <p:spPr bwMode="auto">
            <a:xfrm>
              <a:off x="3097" y="3249"/>
              <a:ext cx="1201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" name="Rectangle 49"/>
            <p:cNvSpPr>
              <a:spLocks noChangeArrowheads="1"/>
            </p:cNvSpPr>
            <p:nvPr/>
          </p:nvSpPr>
          <p:spPr bwMode="auto">
            <a:xfrm>
              <a:off x="1445" y="1394"/>
              <a:ext cx="1239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1620" y="1408"/>
              <a:ext cx="936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</a:pPr>
              <a:r>
                <a:rPr lang="en-US" sz="1200" b="1" dirty="0">
                  <a:solidFill>
                    <a:srgbClr val="9ED600"/>
                  </a:solidFill>
                  <a:latin typeface="Calibri" pitchFamily="34" charset="0"/>
                </a:rPr>
                <a:t>Assess</a:t>
              </a:r>
              <a:r>
                <a:rPr lang="en-US" sz="1200" b="1" dirty="0">
                  <a:solidFill>
                    <a:schemeClr val="bg1"/>
                  </a:solidFill>
                  <a:latin typeface="Calibri" pitchFamily="34" charset="0"/>
                </a:rPr>
                <a:t> skill needs</a:t>
              </a:r>
            </a:p>
          </p:txBody>
        </p:sp>
        <p:sp>
          <p:nvSpPr>
            <p:cNvPr id="18" name="Text Box 53"/>
            <p:cNvSpPr txBox="1">
              <a:spLocks noChangeArrowheads="1"/>
            </p:cNvSpPr>
            <p:nvPr/>
          </p:nvSpPr>
          <p:spPr bwMode="auto">
            <a:xfrm>
              <a:off x="3252" y="3464"/>
              <a:ext cx="797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Review</a:t>
              </a:r>
              <a:r>
                <a:rPr lang="en-US" sz="1200" b="1" dirty="0">
                  <a:solidFill>
                    <a:schemeClr val="accent1"/>
                  </a:solidFill>
                  <a:latin typeface="Calibri" pitchFamily="34" charset="0"/>
                </a:rPr>
                <a:t> </a:t>
              </a:r>
              <a:r>
                <a:rPr lang="en-US" sz="1200" b="1" dirty="0">
                  <a:latin typeface="Calibri" pitchFamily="34" charset="0"/>
                </a:rPr>
                <a:t>IDP</a:t>
              </a:r>
            </a:p>
          </p:txBody>
        </p:sp>
        <p:sp>
          <p:nvSpPr>
            <p:cNvPr id="19" name="Text Box 54"/>
            <p:cNvSpPr txBox="1">
              <a:spLocks noChangeArrowheads="1"/>
            </p:cNvSpPr>
            <p:nvPr/>
          </p:nvSpPr>
          <p:spPr bwMode="auto">
            <a:xfrm>
              <a:off x="2997" y="1244"/>
              <a:ext cx="1056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Follow up </a:t>
              </a:r>
              <a:r>
                <a:rPr lang="en-US" sz="1200" b="1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</a:rPr>
                <a:t>mid-year</a:t>
              </a:r>
              <a:r>
                <a:rPr lang="en-US" sz="1200" b="1" dirty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</a:p>
          </p:txBody>
        </p:sp>
        <p:sp>
          <p:nvSpPr>
            <p:cNvPr id="20" name="Text Box 55"/>
            <p:cNvSpPr txBox="1">
              <a:spLocks noChangeArrowheads="1"/>
            </p:cNvSpPr>
            <p:nvPr/>
          </p:nvSpPr>
          <p:spPr bwMode="auto">
            <a:xfrm>
              <a:off x="3497" y="1791"/>
              <a:ext cx="941" cy="23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Begin</a:t>
              </a:r>
              <a:r>
                <a:rPr lang="en-US" sz="1200" b="1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</a:rPr>
                <a:t> development activities</a:t>
              </a:r>
            </a:p>
          </p:txBody>
        </p:sp>
        <p:sp>
          <p:nvSpPr>
            <p:cNvPr id="21" name="Text Box 56"/>
            <p:cNvSpPr txBox="1">
              <a:spLocks noChangeArrowheads="1"/>
            </p:cNvSpPr>
            <p:nvPr/>
          </p:nvSpPr>
          <p:spPr bwMode="auto">
            <a:xfrm>
              <a:off x="1604" y="1072"/>
              <a:ext cx="792" cy="152"/>
            </a:xfrm>
            <a:prstGeom prst="rect">
              <a:avLst/>
            </a:prstGeom>
            <a:solidFill>
              <a:srgbClr val="DDDDDD"/>
            </a:solidFill>
            <a:ln w="28575" algn="ctr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400" b="1" dirty="0">
                  <a:latin typeface="Calibri" pitchFamily="34" charset="0"/>
                </a:rPr>
                <a:t>1. Prepare</a:t>
              </a:r>
            </a:p>
          </p:txBody>
        </p:sp>
        <p:sp>
          <p:nvSpPr>
            <p:cNvPr id="22" name="Text Box 57"/>
            <p:cNvSpPr txBox="1">
              <a:spLocks noChangeArrowheads="1"/>
            </p:cNvSpPr>
            <p:nvPr/>
          </p:nvSpPr>
          <p:spPr bwMode="auto">
            <a:xfrm>
              <a:off x="908" y="2552"/>
              <a:ext cx="768" cy="152"/>
            </a:xfrm>
            <a:prstGeom prst="rect">
              <a:avLst/>
            </a:prstGeom>
            <a:solidFill>
              <a:srgbClr val="DDDDDD"/>
            </a:solidFill>
            <a:ln w="28575" algn="ctr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</a:pPr>
              <a:r>
                <a:rPr lang="en-US" sz="1400" b="1" dirty="0">
                  <a:latin typeface="Calibri" pitchFamily="34" charset="0"/>
                </a:rPr>
                <a:t>2. Create</a:t>
              </a:r>
            </a:p>
          </p:txBody>
        </p:sp>
        <p:sp>
          <p:nvSpPr>
            <p:cNvPr id="23" name="Text Box 58"/>
            <p:cNvSpPr txBox="1">
              <a:spLocks noChangeArrowheads="1"/>
            </p:cNvSpPr>
            <p:nvPr/>
          </p:nvSpPr>
          <p:spPr bwMode="auto">
            <a:xfrm>
              <a:off x="2660" y="3784"/>
              <a:ext cx="797" cy="152"/>
            </a:xfrm>
            <a:prstGeom prst="rect">
              <a:avLst/>
            </a:prstGeom>
            <a:solidFill>
              <a:srgbClr val="DDDDDD"/>
            </a:solidFill>
            <a:ln w="28575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400" b="1" dirty="0">
                  <a:latin typeface="Calibri" pitchFamily="34" charset="0"/>
                </a:rPr>
                <a:t>3. Finalize</a:t>
              </a:r>
            </a:p>
          </p:txBody>
        </p:sp>
        <p:sp>
          <p:nvSpPr>
            <p:cNvPr id="24" name="Text Box 59"/>
            <p:cNvSpPr txBox="1">
              <a:spLocks noChangeArrowheads="1"/>
            </p:cNvSpPr>
            <p:nvPr/>
          </p:nvSpPr>
          <p:spPr bwMode="auto">
            <a:xfrm>
              <a:off x="4036" y="2200"/>
              <a:ext cx="816" cy="152"/>
            </a:xfrm>
            <a:prstGeom prst="rect">
              <a:avLst/>
            </a:prstGeom>
            <a:solidFill>
              <a:srgbClr val="DDDDDD"/>
            </a:solidFill>
            <a:ln w="28575" algn="ctr">
              <a:solidFill>
                <a:schemeClr val="accent6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400" b="1" dirty="0">
                  <a:latin typeface="Calibri" pitchFamily="34" charset="0"/>
                </a:rPr>
                <a:t>4. Manage</a:t>
              </a:r>
            </a:p>
          </p:txBody>
        </p:sp>
        <p:sp>
          <p:nvSpPr>
            <p:cNvPr id="25" name="AutoShape 60"/>
            <p:cNvSpPr>
              <a:spLocks noChangeArrowheads="1"/>
            </p:cNvSpPr>
            <p:nvPr/>
          </p:nvSpPr>
          <p:spPr bwMode="auto">
            <a:xfrm>
              <a:off x="1508" y="992"/>
              <a:ext cx="208" cy="176"/>
            </a:xfrm>
            <a:prstGeom prst="star5">
              <a:avLst/>
            </a:prstGeom>
            <a:solidFill>
              <a:schemeClr val="accent3">
                <a:lumMod val="50000"/>
              </a:schemeClr>
            </a:solidFill>
            <a:ln w="25400" algn="ctr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6" name="AutoShape 61"/>
            <p:cNvSpPr>
              <a:spLocks noChangeArrowheads="1"/>
            </p:cNvSpPr>
            <p:nvPr/>
          </p:nvSpPr>
          <p:spPr bwMode="auto">
            <a:xfrm>
              <a:off x="772" y="2480"/>
              <a:ext cx="208" cy="176"/>
            </a:xfrm>
            <a:prstGeom prst="star5">
              <a:avLst/>
            </a:prstGeom>
            <a:solidFill>
              <a:srgbClr val="0070C0"/>
            </a:solidFill>
            <a:ln w="25400" algn="ctr">
              <a:solidFill>
                <a:srgbClr val="0070C0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7" name="AutoShape 62"/>
            <p:cNvSpPr>
              <a:spLocks noChangeArrowheads="1"/>
            </p:cNvSpPr>
            <p:nvPr/>
          </p:nvSpPr>
          <p:spPr bwMode="auto">
            <a:xfrm>
              <a:off x="2564" y="3696"/>
              <a:ext cx="208" cy="176"/>
            </a:xfrm>
            <a:prstGeom prst="star5">
              <a:avLst/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8" name="AutoShape 63"/>
            <p:cNvSpPr>
              <a:spLocks noChangeArrowheads="1"/>
            </p:cNvSpPr>
            <p:nvPr/>
          </p:nvSpPr>
          <p:spPr bwMode="auto">
            <a:xfrm>
              <a:off x="3940" y="2104"/>
              <a:ext cx="208" cy="176"/>
            </a:xfrm>
            <a:prstGeom prst="star5">
              <a:avLst/>
            </a:prstGeom>
            <a:solidFill>
              <a:schemeClr val="accent6">
                <a:lumMod val="50000"/>
              </a:schemeClr>
            </a:solidFill>
            <a:ln w="25400" algn="ctr">
              <a:solidFill>
                <a:schemeClr val="accent6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9" name="Text Box 64"/>
            <p:cNvSpPr txBox="1">
              <a:spLocks noChangeArrowheads="1"/>
            </p:cNvSpPr>
            <p:nvPr/>
          </p:nvSpPr>
          <p:spPr bwMode="auto">
            <a:xfrm>
              <a:off x="3732" y="2688"/>
              <a:ext cx="856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Approve</a:t>
              </a:r>
              <a:r>
                <a:rPr lang="en-US" sz="1200" b="1" dirty="0">
                  <a:solidFill>
                    <a:schemeClr val="accent1"/>
                  </a:solidFill>
                  <a:latin typeface="Calibri" pitchFamily="34" charset="0"/>
                </a:rPr>
                <a:t> </a:t>
              </a:r>
              <a:r>
                <a:rPr lang="en-US" sz="1200" b="1" dirty="0">
                  <a:latin typeface="Calibri" pitchFamily="34" charset="0"/>
                </a:rPr>
                <a:t>IDP</a:t>
              </a:r>
            </a:p>
          </p:txBody>
        </p:sp>
        <p:sp>
          <p:nvSpPr>
            <p:cNvPr id="30" name="Text Box 65"/>
            <p:cNvSpPr txBox="1">
              <a:spLocks noChangeArrowheads="1"/>
            </p:cNvSpPr>
            <p:nvPr/>
          </p:nvSpPr>
          <p:spPr bwMode="auto">
            <a:xfrm>
              <a:off x="3428" y="3200"/>
              <a:ext cx="797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Submit</a:t>
              </a:r>
              <a:r>
                <a:rPr lang="en-US" sz="1200" b="1" dirty="0">
                  <a:solidFill>
                    <a:srgbClr val="0563CB"/>
                  </a:solidFill>
                  <a:latin typeface="Calibri" pitchFamily="34" charset="0"/>
                </a:rPr>
                <a:t> </a:t>
              </a:r>
              <a:r>
                <a:rPr lang="en-US" sz="1200" b="1" dirty="0">
                  <a:latin typeface="Calibri" pitchFamily="34" charset="0"/>
                </a:rPr>
                <a:t>IDP</a:t>
              </a:r>
            </a:p>
          </p:txBody>
        </p:sp>
        <p:sp>
          <p:nvSpPr>
            <p:cNvPr id="31" name="Text Box 66"/>
            <p:cNvSpPr txBox="1">
              <a:spLocks noChangeArrowheads="1"/>
            </p:cNvSpPr>
            <p:nvPr/>
          </p:nvSpPr>
          <p:spPr bwMode="auto">
            <a:xfrm>
              <a:off x="3620" y="2944"/>
              <a:ext cx="797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itchFamily="34" charset="0"/>
                </a:rPr>
                <a:t>Revise</a:t>
              </a:r>
              <a:r>
                <a:rPr lang="en-US" sz="1200" b="1" dirty="0">
                  <a:latin typeface="Calibri" pitchFamily="34" charset="0"/>
                </a:rPr>
                <a:t> IDP</a:t>
              </a:r>
            </a:p>
          </p:txBody>
        </p:sp>
        <p:sp>
          <p:nvSpPr>
            <p:cNvPr id="32" name="Text Box 67"/>
            <p:cNvSpPr txBox="1">
              <a:spLocks noChangeArrowheads="1"/>
            </p:cNvSpPr>
            <p:nvPr/>
          </p:nvSpPr>
          <p:spPr bwMode="auto">
            <a:xfrm>
              <a:off x="1484" y="3072"/>
              <a:ext cx="797" cy="349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 pitchFamily="34" charset="0"/>
                </a:rPr>
                <a:t>Access and Complete </a:t>
              </a:r>
              <a:r>
                <a:rPr lang="en-US" sz="1200" b="1" dirty="0">
                  <a:solidFill>
                    <a:schemeClr val="bg1"/>
                  </a:solidFill>
                  <a:latin typeface="Calibri" pitchFamily="34" charset="0"/>
                </a:rPr>
                <a:t>IDP in SATERN </a:t>
              </a:r>
            </a:p>
          </p:txBody>
        </p:sp>
        <p:sp>
          <p:nvSpPr>
            <p:cNvPr id="33" name="Text Box 68"/>
            <p:cNvSpPr txBox="1">
              <a:spLocks noChangeArrowheads="1"/>
            </p:cNvSpPr>
            <p:nvPr/>
          </p:nvSpPr>
          <p:spPr bwMode="auto">
            <a:xfrm>
              <a:off x="1356" y="1728"/>
              <a:ext cx="952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</a:pPr>
              <a:r>
                <a:rPr lang="en-US" sz="1200" b="1" dirty="0">
                  <a:solidFill>
                    <a:srgbClr val="9ED600"/>
                  </a:solidFill>
                  <a:latin typeface="Calibri" pitchFamily="34" charset="0"/>
                </a:rPr>
                <a:t>Formulate </a:t>
              </a:r>
              <a:r>
                <a:rPr lang="en-US" sz="1200" b="1" dirty="0">
                  <a:solidFill>
                    <a:schemeClr val="bg1"/>
                  </a:solidFill>
                  <a:latin typeface="Calibri" pitchFamily="34" charset="0"/>
                </a:rPr>
                <a:t>goals</a:t>
              </a:r>
            </a:p>
          </p:txBody>
        </p:sp>
        <p:sp>
          <p:nvSpPr>
            <p:cNvPr id="34" name="Text Box 69"/>
            <p:cNvSpPr txBox="1">
              <a:spLocks noChangeArrowheads="1"/>
            </p:cNvSpPr>
            <p:nvPr/>
          </p:nvSpPr>
          <p:spPr bwMode="auto">
            <a:xfrm>
              <a:off x="1148" y="2024"/>
              <a:ext cx="1200" cy="23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</a:pPr>
              <a:r>
                <a:rPr lang="en-US" sz="1200" b="1" dirty="0">
                  <a:solidFill>
                    <a:srgbClr val="9ED600"/>
                  </a:solidFill>
                  <a:latin typeface="Calibri" pitchFamily="34" charset="0"/>
                </a:rPr>
                <a:t>Identify</a:t>
              </a:r>
              <a:r>
                <a:rPr lang="en-US" sz="1200" b="1" dirty="0">
                  <a:solidFill>
                    <a:schemeClr val="bg1"/>
                  </a:solidFill>
                  <a:latin typeface="Calibri" pitchFamily="34" charset="0"/>
                </a:rPr>
                <a:t> development activities</a:t>
              </a:r>
            </a:p>
          </p:txBody>
        </p:sp>
        <p:sp>
          <p:nvSpPr>
            <p:cNvPr id="35" name="Text Box 72"/>
            <p:cNvSpPr txBox="1">
              <a:spLocks noChangeArrowheads="1"/>
            </p:cNvSpPr>
            <p:nvPr/>
          </p:nvSpPr>
          <p:spPr bwMode="auto">
            <a:xfrm>
              <a:off x="3249" y="1467"/>
              <a:ext cx="1056" cy="1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FFCC00"/>
                </a:buClr>
                <a:defRPr/>
              </a:pPr>
              <a:r>
                <a:rPr lang="en-US" sz="12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Track</a:t>
              </a:r>
              <a:r>
                <a:rPr lang="en-US" sz="1200" b="1" dirty="0">
                  <a:solidFill>
                    <a:srgbClr val="0563CB"/>
                  </a:solidFill>
                  <a:latin typeface="Calibri" pitchFamily="34" charset="0"/>
                </a:rPr>
                <a:t> </a:t>
              </a:r>
              <a:r>
                <a:rPr lang="en-US" sz="1200" b="1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</a:rPr>
                <a:t>progress in SATERN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1 - Prepare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n-US" b="1" dirty="0">
                <a:latin typeface="Arial" charset="0"/>
              </a:rPr>
              <a:t>Three Steps of the Prep Phase</a:t>
            </a:r>
          </a:p>
          <a:p>
            <a:pPr algn="ctr">
              <a:buNone/>
              <a:defRPr/>
            </a:pPr>
            <a:endParaRPr lang="en-US" sz="2400" b="1" dirty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b="1" dirty="0">
                <a:latin typeface="Arial" charset="0"/>
              </a:rPr>
              <a:t>Assess Skill Needs</a:t>
            </a:r>
          </a:p>
          <a:p>
            <a:pPr marL="800100" lvl="1" indent="-342900">
              <a:defRPr/>
            </a:pPr>
            <a:endParaRPr lang="en-US" sz="2400" dirty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b="1" dirty="0">
                <a:latin typeface="Arial" charset="0"/>
              </a:rPr>
              <a:t>Formulate Goals</a:t>
            </a:r>
          </a:p>
          <a:p>
            <a:pPr marL="1257300" lvl="2" indent="-342900">
              <a:defRPr/>
            </a:pPr>
            <a:endParaRPr lang="en-US" u="sng" dirty="0">
              <a:latin typeface="Arial" charset="0"/>
            </a:endParaRPr>
          </a:p>
          <a:p>
            <a:pPr marL="342900" indent="-342900">
              <a:buFontTx/>
              <a:buAutoNum type="arabicPeriod" startAt="3"/>
              <a:defRPr/>
            </a:pPr>
            <a:r>
              <a:rPr lang="en-US" sz="2400" b="1" dirty="0">
                <a:latin typeface="Arial" charset="0"/>
              </a:rPr>
              <a:t>Identify Development Activities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endParaRPr lang="en-US" sz="1200" b="1" dirty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dirty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1 – Assess Skill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Begin assessing your skills and compare to those needed for your current job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Examples of assessment methods:  feedback surveys, performance appraisals, one-on-ones with customers, supervisor, co-workers, direct reports, or mentors</a:t>
            </a:r>
          </a:p>
          <a:p>
            <a:pPr marL="365760" lvl="1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List the skills and knowledge you need to enhance your performance</a:t>
            </a:r>
          </a:p>
          <a:p>
            <a:pPr marL="365760" lvl="1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Discuss which areas you should focus on with your supervisor</a:t>
            </a:r>
          </a:p>
          <a:p>
            <a:pPr marL="800100" lvl="1" indent="-342900">
              <a:defRPr/>
            </a:pPr>
            <a:endParaRPr lang="en-US" sz="1200" dirty="0">
              <a:latin typeface="Arial" charset="0"/>
            </a:endParaRPr>
          </a:p>
          <a:p>
            <a:pPr marL="1257300" lvl="2" indent="-342900">
              <a:defRPr/>
            </a:pPr>
            <a:endParaRPr lang="en-US" sz="1200" u="sng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D912-8CCE-40DD-93BF-9FECBA06206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2299</TotalTime>
  <Words>876</Words>
  <Application>Microsoft Office PowerPoint</Application>
  <PresentationFormat>On-screen Show (4:3)</PresentationFormat>
  <Paragraphs>160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Trebuchet MS</vt:lpstr>
      <vt:lpstr>Wingdings</vt:lpstr>
      <vt:lpstr>Wingdings 2</vt:lpstr>
      <vt:lpstr>Urban</vt:lpstr>
      <vt:lpstr>IDP Development Process</vt:lpstr>
      <vt:lpstr>What is an Individual Development Plan?</vt:lpstr>
      <vt:lpstr>Benefits of Creating an IDP</vt:lpstr>
      <vt:lpstr>Purpose</vt:lpstr>
      <vt:lpstr>Who is Involved?</vt:lpstr>
      <vt:lpstr>Development Roles </vt:lpstr>
      <vt:lpstr>IDP Process</vt:lpstr>
      <vt:lpstr>Phase 1 - Prepare</vt:lpstr>
      <vt:lpstr>Step 1 – Assess Skill Needs</vt:lpstr>
      <vt:lpstr>Step 2 - Formulate Goals</vt:lpstr>
      <vt:lpstr>Step 3 – Identify Development Activities</vt:lpstr>
      <vt:lpstr>PowerPoint Presentation</vt:lpstr>
      <vt:lpstr>Resources Available to Help Formulate IDPs</vt:lpstr>
      <vt:lpstr>Phase 2 - Create</vt:lpstr>
      <vt:lpstr>Phase 3 - Finalize</vt:lpstr>
      <vt:lpstr>Phase 4 - Manage</vt:lpstr>
    </vt:vector>
  </TitlesOfParts>
  <Company>NASA/ODIN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IDP Development Process</dc:title>
  <dc:creator>chibbs</dc:creator>
  <cp:lastModifiedBy>Nevils, Makara K. (GSFC-1700)</cp:lastModifiedBy>
  <cp:revision>218</cp:revision>
  <dcterms:created xsi:type="dcterms:W3CDTF">2013-04-02T15:58:22Z</dcterms:created>
  <dcterms:modified xsi:type="dcterms:W3CDTF">2024-05-30T14:50:03Z</dcterms:modified>
</cp:coreProperties>
</file>