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2" r:id="rId5"/>
  </p:sldMasterIdLst>
  <p:notesMasterIdLst>
    <p:notesMasterId r:id="rId41"/>
  </p:notesMasterIdLst>
  <p:handoutMasterIdLst>
    <p:handoutMasterId r:id="rId42"/>
  </p:handoutMasterIdLst>
  <p:sldIdLst>
    <p:sldId id="386" r:id="rId6"/>
    <p:sldId id="518" r:id="rId7"/>
    <p:sldId id="447" r:id="rId8"/>
    <p:sldId id="515" r:id="rId9"/>
    <p:sldId id="564" r:id="rId10"/>
    <p:sldId id="448" r:id="rId11"/>
    <p:sldId id="559" r:id="rId12"/>
    <p:sldId id="455" r:id="rId13"/>
    <p:sldId id="601" r:id="rId14"/>
    <p:sldId id="582" r:id="rId15"/>
    <p:sldId id="527" r:id="rId16"/>
    <p:sldId id="528" r:id="rId17"/>
    <p:sldId id="485" r:id="rId18"/>
    <p:sldId id="487" r:id="rId19"/>
    <p:sldId id="530" r:id="rId20"/>
    <p:sldId id="531" r:id="rId21"/>
    <p:sldId id="600" r:id="rId22"/>
    <p:sldId id="602" r:id="rId23"/>
    <p:sldId id="585" r:id="rId24"/>
    <p:sldId id="535" r:id="rId25"/>
    <p:sldId id="500" r:id="rId26"/>
    <p:sldId id="503" r:id="rId27"/>
    <p:sldId id="541" r:id="rId28"/>
    <p:sldId id="593" r:id="rId29"/>
    <p:sldId id="361" r:id="rId30"/>
    <p:sldId id="311" r:id="rId31"/>
    <p:sldId id="312" r:id="rId32"/>
    <p:sldId id="316" r:id="rId33"/>
    <p:sldId id="577" r:id="rId34"/>
    <p:sldId id="556" r:id="rId35"/>
    <p:sldId id="523" r:id="rId36"/>
    <p:sldId id="563" r:id="rId37"/>
    <p:sldId id="553" r:id="rId38"/>
    <p:sldId id="557" r:id="rId39"/>
    <p:sldId id="579" r:id="rId40"/>
  </p:sldIdLst>
  <p:sldSz cx="9144000" cy="6858000" type="screen4x3"/>
  <p:notesSz cx="9296400" cy="7010400"/>
  <p:defaultTextStyle>
    <a:defPPr>
      <a:defRPr lang="en-US"/>
    </a:defPPr>
    <a:lvl1pPr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36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36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36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36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a:srgbClr val="F8F200"/>
    <a:srgbClr val="00B888"/>
    <a:srgbClr val="3E3EBA"/>
    <a:srgbClr val="333399"/>
    <a:srgbClr val="00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9488" autoAdjust="0"/>
  </p:normalViewPr>
  <p:slideViewPr>
    <p:cSldViewPr>
      <p:cViewPr varScale="1">
        <p:scale>
          <a:sx n="60" d="100"/>
          <a:sy n="60" d="100"/>
        </p:scale>
        <p:origin x="1100" y="4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33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tolodzi\Documents\Data\Data%20Calls\4-2019%20MAP%20GSFC%20Activity\FY18%20Summa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6218739167038089E-2"/>
          <c:y val="0.16708333333333336"/>
          <c:w val="0.89196540880503128"/>
          <c:h val="0.67062242089921897"/>
        </c:manualLayout>
      </c:layout>
      <c:bar3DChart>
        <c:barDir val="col"/>
        <c:grouping val="clustered"/>
        <c:varyColors val="0"/>
        <c:ser>
          <c:idx val="0"/>
          <c:order val="0"/>
          <c:tx>
            <c:strRef>
              <c:f>Summary!$A$4</c:f>
              <c:strCache>
                <c:ptCount val="1"/>
                <c:pt idx="0">
                  <c:v>Base</c:v>
                </c:pt>
              </c:strCache>
            </c:strRef>
          </c:tx>
          <c:spPr>
            <a:solidFill>
              <a:schemeClr val="accent1"/>
            </a:solidFill>
            <a:ln>
              <a:noFill/>
            </a:ln>
            <a:effectLst/>
            <a:sp3d/>
          </c:spPr>
          <c:invertIfNegative val="0"/>
          <c:cat>
            <c:strRef>
              <c:f>Summary!$B$3:$G$3</c:f>
              <c:strCache>
                <c:ptCount val="6"/>
                <c:pt idx="0">
                  <c:v>Contracts</c:v>
                </c:pt>
                <c:pt idx="1">
                  <c:v>BPAs</c:v>
                </c:pt>
                <c:pt idx="2">
                  <c:v>CA's</c:v>
                </c:pt>
                <c:pt idx="3">
                  <c:v>PO's</c:v>
                </c:pt>
                <c:pt idx="4">
                  <c:v>Calls/Orders</c:v>
                </c:pt>
                <c:pt idx="5">
                  <c:v>IAAs</c:v>
                </c:pt>
              </c:strCache>
            </c:strRef>
          </c:cat>
          <c:val>
            <c:numRef>
              <c:f>Summary!$B$4:$G$4</c:f>
              <c:numCache>
                <c:formatCode>General</c:formatCode>
                <c:ptCount val="6"/>
                <c:pt idx="0">
                  <c:v>68</c:v>
                </c:pt>
                <c:pt idx="1">
                  <c:v>4</c:v>
                </c:pt>
                <c:pt idx="2">
                  <c:v>0</c:v>
                </c:pt>
                <c:pt idx="3">
                  <c:v>10</c:v>
                </c:pt>
                <c:pt idx="4">
                  <c:v>216</c:v>
                </c:pt>
                <c:pt idx="5">
                  <c:v>39</c:v>
                </c:pt>
              </c:numCache>
            </c:numRef>
          </c:val>
          <c:extLst>
            <c:ext xmlns:c16="http://schemas.microsoft.com/office/drawing/2014/chart" uri="{C3380CC4-5D6E-409C-BE32-E72D297353CC}">
              <c16:uniqueId val="{00000000-B477-4A7E-A0FF-6858779A24C6}"/>
            </c:ext>
          </c:extLst>
        </c:ser>
        <c:ser>
          <c:idx val="1"/>
          <c:order val="1"/>
          <c:tx>
            <c:strRef>
              <c:f>Summary!$A$5</c:f>
              <c:strCache>
                <c:ptCount val="1"/>
                <c:pt idx="0">
                  <c:v>Mod</c:v>
                </c:pt>
              </c:strCache>
            </c:strRef>
          </c:tx>
          <c:spPr>
            <a:solidFill>
              <a:schemeClr val="accent2"/>
            </a:solidFill>
            <a:ln>
              <a:noFill/>
            </a:ln>
            <a:effectLst/>
            <a:sp3d/>
          </c:spPr>
          <c:invertIfNegative val="0"/>
          <c:cat>
            <c:strRef>
              <c:f>Summary!$B$3:$G$3</c:f>
              <c:strCache>
                <c:ptCount val="6"/>
                <c:pt idx="0">
                  <c:v>Contracts</c:v>
                </c:pt>
                <c:pt idx="1">
                  <c:v>BPAs</c:v>
                </c:pt>
                <c:pt idx="2">
                  <c:v>CA's</c:v>
                </c:pt>
                <c:pt idx="3">
                  <c:v>PO's</c:v>
                </c:pt>
                <c:pt idx="4">
                  <c:v>Calls/Orders</c:v>
                </c:pt>
                <c:pt idx="5">
                  <c:v>IAAs</c:v>
                </c:pt>
              </c:strCache>
            </c:strRef>
          </c:cat>
          <c:val>
            <c:numRef>
              <c:f>Summary!$B$5:$G$5</c:f>
              <c:numCache>
                <c:formatCode>General</c:formatCode>
                <c:ptCount val="6"/>
                <c:pt idx="0" formatCode="#,##0">
                  <c:v>1984</c:v>
                </c:pt>
                <c:pt idx="1">
                  <c:v>136</c:v>
                </c:pt>
                <c:pt idx="2">
                  <c:v>13</c:v>
                </c:pt>
                <c:pt idx="3">
                  <c:v>24</c:v>
                </c:pt>
                <c:pt idx="4" formatCode="#,##0">
                  <c:v>1216</c:v>
                </c:pt>
                <c:pt idx="5">
                  <c:v>295</c:v>
                </c:pt>
              </c:numCache>
            </c:numRef>
          </c:val>
          <c:extLst>
            <c:ext xmlns:c16="http://schemas.microsoft.com/office/drawing/2014/chart" uri="{C3380CC4-5D6E-409C-BE32-E72D297353CC}">
              <c16:uniqueId val="{00000001-B477-4A7E-A0FF-6858779A24C6}"/>
            </c:ext>
          </c:extLst>
        </c:ser>
        <c:dLbls>
          <c:showLegendKey val="0"/>
          <c:showVal val="0"/>
          <c:showCatName val="0"/>
          <c:showSerName val="0"/>
          <c:showPercent val="0"/>
          <c:showBubbleSize val="0"/>
        </c:dLbls>
        <c:gapWidth val="150"/>
        <c:shape val="box"/>
        <c:axId val="406498640"/>
        <c:axId val="406499032"/>
        <c:axId val="0"/>
      </c:bar3DChart>
      <c:catAx>
        <c:axId val="406498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406499032"/>
        <c:crosses val="autoZero"/>
        <c:auto val="1"/>
        <c:lblAlgn val="ctr"/>
        <c:lblOffset val="100"/>
        <c:noMultiLvlLbl val="0"/>
      </c:catAx>
      <c:valAx>
        <c:axId val="4064990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498640"/>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4027488" cy="3508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0" hangingPunct="0">
              <a:defRPr sz="1200">
                <a:cs typeface="+mn-cs"/>
              </a:defRPr>
            </a:lvl1pPr>
          </a:lstStyle>
          <a:p>
            <a:pPr>
              <a:defRPr/>
            </a:pPr>
            <a:endParaRPr lang="en-US"/>
          </a:p>
        </p:txBody>
      </p:sp>
      <p:sp>
        <p:nvSpPr>
          <p:cNvPr id="22531" name="Rectangle 3"/>
          <p:cNvSpPr>
            <a:spLocks noGrp="1" noChangeArrowheads="1"/>
          </p:cNvSpPr>
          <p:nvPr>
            <p:ph type="dt" sz="quarter" idx="1"/>
          </p:nvPr>
        </p:nvSpPr>
        <p:spPr bwMode="auto">
          <a:xfrm>
            <a:off x="5268913" y="0"/>
            <a:ext cx="4027487" cy="3508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0" hangingPunct="0">
              <a:defRPr sz="1200">
                <a:cs typeface="+mn-cs"/>
              </a:defRPr>
            </a:lvl1pPr>
          </a:lstStyle>
          <a:p>
            <a:pPr>
              <a:defRPr/>
            </a:pPr>
            <a:endParaRPr lang="en-US"/>
          </a:p>
        </p:txBody>
      </p:sp>
      <p:sp>
        <p:nvSpPr>
          <p:cNvPr id="22532" name="Rectangle 4"/>
          <p:cNvSpPr>
            <a:spLocks noGrp="1" noChangeArrowheads="1"/>
          </p:cNvSpPr>
          <p:nvPr>
            <p:ph type="ftr" sz="quarter" idx="2"/>
          </p:nvPr>
        </p:nvSpPr>
        <p:spPr bwMode="auto">
          <a:xfrm>
            <a:off x="0" y="6659563"/>
            <a:ext cx="4027488"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0" hangingPunct="0">
              <a:defRPr sz="1200">
                <a:cs typeface="+mn-cs"/>
              </a:defRPr>
            </a:lvl1pPr>
          </a:lstStyle>
          <a:p>
            <a:pPr>
              <a:defRPr/>
            </a:pPr>
            <a:endParaRPr lang="en-US"/>
          </a:p>
        </p:txBody>
      </p:sp>
      <p:sp>
        <p:nvSpPr>
          <p:cNvPr id="22533" name="Rectangle 5"/>
          <p:cNvSpPr>
            <a:spLocks noGrp="1" noChangeArrowheads="1"/>
          </p:cNvSpPr>
          <p:nvPr>
            <p:ph type="sldNum" sz="quarter" idx="3"/>
          </p:nvPr>
        </p:nvSpPr>
        <p:spPr bwMode="auto">
          <a:xfrm>
            <a:off x="5268913" y="6659563"/>
            <a:ext cx="4027487"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0" hangingPunct="0">
              <a:defRPr sz="1200"/>
            </a:lvl1pPr>
          </a:lstStyle>
          <a:p>
            <a:pPr>
              <a:defRPr/>
            </a:pPr>
            <a:fld id="{55D77B48-922E-407E-BDB1-B394A9DBAF9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7488" cy="3508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0" hangingPunct="0">
              <a:defRPr sz="1200">
                <a:cs typeface="+mn-cs"/>
              </a:defRPr>
            </a:lvl1pPr>
          </a:lstStyle>
          <a:p>
            <a:pPr>
              <a:defRPr/>
            </a:pPr>
            <a:endParaRPr lang="en-US"/>
          </a:p>
        </p:txBody>
      </p:sp>
      <p:sp>
        <p:nvSpPr>
          <p:cNvPr id="5123" name="Rectangle 3"/>
          <p:cNvSpPr>
            <a:spLocks noGrp="1" noChangeArrowheads="1"/>
          </p:cNvSpPr>
          <p:nvPr>
            <p:ph type="dt" idx="1"/>
          </p:nvPr>
        </p:nvSpPr>
        <p:spPr bwMode="auto">
          <a:xfrm>
            <a:off x="5268913" y="0"/>
            <a:ext cx="4027487" cy="3508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0" hangingPunct="0">
              <a:defRPr sz="120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1239838" y="3330575"/>
            <a:ext cx="6816725" cy="3154363"/>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6659563"/>
            <a:ext cx="4027488"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0" hangingPunct="0">
              <a:defRPr sz="1200">
                <a:cs typeface="+mn-cs"/>
              </a:defRPr>
            </a:lvl1pPr>
          </a:lstStyle>
          <a:p>
            <a:pPr>
              <a:defRPr/>
            </a:pPr>
            <a:endParaRPr lang="en-US"/>
          </a:p>
        </p:txBody>
      </p:sp>
      <p:sp>
        <p:nvSpPr>
          <p:cNvPr id="5127" name="Rectangle 7"/>
          <p:cNvSpPr>
            <a:spLocks noGrp="1" noChangeArrowheads="1"/>
          </p:cNvSpPr>
          <p:nvPr>
            <p:ph type="sldNum" sz="quarter" idx="5"/>
          </p:nvPr>
        </p:nvSpPr>
        <p:spPr bwMode="auto">
          <a:xfrm>
            <a:off x="5268913" y="6659563"/>
            <a:ext cx="4027487"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0" hangingPunct="0">
              <a:defRPr sz="1200"/>
            </a:lvl1pPr>
          </a:lstStyle>
          <a:p>
            <a:pPr>
              <a:defRPr/>
            </a:pPr>
            <a:fld id="{81D68E18-2B35-4880-821E-6E7E59100E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9BC7F55-36B2-48AA-9ADB-A7021AD5B729}"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102EEC-0254-46AB-B919-897E3DB6692E}" type="slidenum">
              <a:rPr lang="en-US" altLang="en-US" smtClean="0"/>
              <a:pPr>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4618F8-C532-4393-8FE2-DF470AFABBFC}" type="slidenum">
              <a:rPr lang="en-US" altLang="en-US" smtClean="0"/>
              <a:pPr>
                <a:spcBef>
                  <a:spcPct val="0"/>
                </a:spcBef>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15B77B-961A-420E-9738-AE0C6F546100}" type="slidenum">
              <a:rPr lang="en-US" altLang="en-US" smtClean="0"/>
              <a:pPr>
                <a:spcBef>
                  <a:spcPct val="0"/>
                </a:spcBef>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14F454-D56A-46C4-9870-B316B15C2608}" type="slidenum">
              <a:rPr lang="en-US" altLang="en-US" smtClean="0"/>
              <a:pPr>
                <a:spcBef>
                  <a:spcPct val="0"/>
                </a:spcBef>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76A31A-31C0-4AEF-8E0F-179ADADFC556}" type="slidenum">
              <a:rPr lang="en-US" altLang="en-US" smtClean="0"/>
              <a:pPr>
                <a:spcBef>
                  <a:spcPct val="0"/>
                </a:spcBef>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BE2135-96CA-4D86-B6E5-04F25B19CA54}" type="slidenum">
              <a:rPr lang="en-US" altLang="en-US" smtClean="0"/>
              <a:pPr>
                <a:spcBef>
                  <a:spcPct val="0"/>
                </a:spcBef>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3600">
                <a:solidFill>
                  <a:schemeClr val="tx1"/>
                </a:solidFill>
                <a:latin typeface="Times New Roman" panose="02020603050405020304" pitchFamily="18" charset="0"/>
                <a:cs typeface="Arial" panose="020B0604020202020204" pitchFamily="34" charset="0"/>
              </a:defRPr>
            </a:lvl1pPr>
            <a:lvl2pPr marL="754063" indent="-288925" defTabSz="942975">
              <a:defRPr sz="3600">
                <a:solidFill>
                  <a:schemeClr val="tx1"/>
                </a:solidFill>
                <a:latin typeface="Times New Roman" panose="02020603050405020304" pitchFamily="18" charset="0"/>
                <a:cs typeface="Arial" panose="020B0604020202020204" pitchFamily="34" charset="0"/>
              </a:defRPr>
            </a:lvl2pPr>
            <a:lvl3pPr marL="1160463" indent="-231775" defTabSz="942975">
              <a:defRPr sz="3600">
                <a:solidFill>
                  <a:schemeClr val="tx1"/>
                </a:solidFill>
                <a:latin typeface="Times New Roman" panose="02020603050405020304" pitchFamily="18" charset="0"/>
                <a:cs typeface="Arial" panose="020B0604020202020204" pitchFamily="34" charset="0"/>
              </a:defRPr>
            </a:lvl3pPr>
            <a:lvl4pPr marL="1625600" indent="-231775" defTabSz="942975">
              <a:defRPr sz="3600">
                <a:solidFill>
                  <a:schemeClr val="tx1"/>
                </a:solidFill>
                <a:latin typeface="Times New Roman" panose="02020603050405020304" pitchFamily="18" charset="0"/>
                <a:cs typeface="Arial" panose="020B0604020202020204" pitchFamily="34" charset="0"/>
              </a:defRPr>
            </a:lvl4pPr>
            <a:lvl5pPr marL="2090738" indent="-231775" defTabSz="942975">
              <a:defRPr sz="3600">
                <a:solidFill>
                  <a:schemeClr val="tx1"/>
                </a:solidFill>
                <a:latin typeface="Times New Roman" panose="02020603050405020304" pitchFamily="18" charset="0"/>
                <a:cs typeface="Arial" panose="020B0604020202020204" pitchFamily="34" charset="0"/>
              </a:defRPr>
            </a:lvl5pPr>
            <a:lvl6pPr marL="2547938" indent="-231775" defTabSz="942975"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05138" indent="-231775" defTabSz="942975"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62338" indent="-231775" defTabSz="942975"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19538" indent="-231775" defTabSz="942975"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8F9FB58E-7153-4465-8AA1-8C1F6D25DB03}" type="slidenum">
              <a:rPr lang="en-US" altLang="en-US" sz="1200" smtClean="0">
                <a:solidFill>
                  <a:srgbClr val="000000"/>
                </a:solidFill>
              </a:rPr>
              <a:pPr/>
              <a:t>17</a:t>
            </a:fld>
            <a:endParaRPr lang="en-US" altLang="en-US" sz="1200">
              <a:solidFill>
                <a:srgbClr val="000000"/>
              </a:solidFill>
            </a:endParaRPr>
          </a:p>
        </p:txBody>
      </p:sp>
      <p:sp>
        <p:nvSpPr>
          <p:cNvPr id="39939" name="Slide Image Placeholder 1"/>
          <p:cNvSpPr>
            <a:spLocks noGrp="1" noRot="1" noChangeAspect="1" noTextEdit="1"/>
          </p:cNvSpPr>
          <p:nvPr>
            <p:ph type="sldImg"/>
          </p:nvPr>
        </p:nvSpPr>
        <p:spPr>
          <a:ln/>
        </p:spPr>
      </p:sp>
      <p:sp>
        <p:nvSpPr>
          <p:cNvPr id="39940" name="Notes Placeholder 2"/>
          <p:cNvSpPr>
            <a:spLocks noGrp="1"/>
          </p:cNvSpPr>
          <p:nvPr>
            <p:ph type="body" idx="1"/>
          </p:nvPr>
        </p:nvSpPr>
        <p:spPr>
          <a:xfrm>
            <a:off x="946150" y="3368675"/>
            <a:ext cx="7562850" cy="3190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p>
            <a:pPr eaLnBrk="1" hangingPunct="1">
              <a:spcBef>
                <a:spcPct val="0"/>
              </a:spcBef>
            </a:pPr>
            <a:endParaRPr lang="en-US" altLang="en-US"/>
          </a:p>
        </p:txBody>
      </p:sp>
      <p:sp>
        <p:nvSpPr>
          <p:cNvPr id="39941" name="Slide Number Placeholder 3"/>
          <p:cNvSpPr txBox="1">
            <a:spLocks noGrp="1"/>
          </p:cNvSpPr>
          <p:nvPr/>
        </p:nvSpPr>
        <p:spPr bwMode="auto">
          <a:xfrm>
            <a:off x="5356225" y="6735763"/>
            <a:ext cx="40973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defRPr sz="3600">
                <a:solidFill>
                  <a:schemeClr val="tx1"/>
                </a:solidFill>
                <a:latin typeface="Times New Roman" panose="02020603050405020304" pitchFamily="18" charset="0"/>
                <a:cs typeface="Arial" panose="020B0604020202020204" pitchFamily="34" charset="0"/>
              </a:defRPr>
            </a:lvl1pPr>
            <a:lvl2pPr marL="742950" indent="-285750">
              <a:defRPr sz="3600">
                <a:solidFill>
                  <a:schemeClr val="tx1"/>
                </a:solidFill>
                <a:latin typeface="Times New Roman" panose="02020603050405020304" pitchFamily="18" charset="0"/>
                <a:cs typeface="Arial" panose="020B0604020202020204" pitchFamily="34" charset="0"/>
              </a:defRPr>
            </a:lvl2pPr>
            <a:lvl3pPr marL="1143000" indent="-228600">
              <a:defRPr sz="3600">
                <a:solidFill>
                  <a:schemeClr val="tx1"/>
                </a:solidFill>
                <a:latin typeface="Times New Roman" panose="02020603050405020304" pitchFamily="18" charset="0"/>
                <a:cs typeface="Arial" panose="020B0604020202020204" pitchFamily="34" charset="0"/>
              </a:defRPr>
            </a:lvl3pPr>
            <a:lvl4pPr marL="1600200" indent="-228600">
              <a:defRPr sz="3600">
                <a:solidFill>
                  <a:schemeClr val="tx1"/>
                </a:solidFill>
                <a:latin typeface="Times New Roman" panose="02020603050405020304" pitchFamily="18" charset="0"/>
                <a:cs typeface="Arial" panose="020B0604020202020204" pitchFamily="34" charset="0"/>
              </a:defRPr>
            </a:lvl4pPr>
            <a:lvl5pPr marL="2057400" indent="-22860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pPr algn="r" eaLnBrk="1" hangingPunct="1"/>
            <a:fld id="{EE3FA75A-0DB7-49F2-BA89-5A188875494D}" type="slidenum">
              <a:rPr lang="en-US" altLang="en-US" sz="1200">
                <a:solidFill>
                  <a:srgbClr val="000000"/>
                </a:solidFill>
                <a:latin typeface="Arial" panose="020B0604020202020204" pitchFamily="34" charset="0"/>
              </a:rPr>
              <a:pPr algn="r" eaLnBrk="1" hangingPunct="1"/>
              <a:t>17</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8D5D44C-AD79-412B-BD79-0EFB17F54DC0}" type="slidenum">
              <a:rPr lang="en-US" altLang="en-US" smtClean="0"/>
              <a:pPr>
                <a:spcBef>
                  <a:spcPct val="0"/>
                </a:spcBef>
              </a:pPr>
              <a:t>19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6ABEB0-05B6-465E-B0DC-31E4F444FDA6}" type="slidenum">
              <a:rPr lang="en-US" altLang="en-US" smtClean="0"/>
              <a:pPr>
                <a:spcBef>
                  <a:spcPct val="0"/>
                </a:spcBef>
              </a:pPr>
              <a:t>20</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508BE0-DCD0-46FF-A8BA-8955F019A62E}" type="slidenum">
              <a:rPr lang="en-US" altLang="en-US" smtClean="0"/>
              <a:pPr>
                <a:spcBef>
                  <a:spcPct val="0"/>
                </a:spcBef>
              </a:pPr>
              <a:t>21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E91FFC-7AA2-4670-8328-E8FA82775A43}"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4F17A0C-0318-4D3E-848C-F35744E48161}" type="slidenum">
              <a:rPr lang="en-US" altLang="en-US" smtClean="0"/>
              <a:pPr>
                <a:spcBef>
                  <a:spcPct val="0"/>
                </a:spcBef>
              </a:pPr>
              <a:t>22</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BB6794-8E37-4E85-B05E-4B56D09BA9AD}" type="slidenum">
              <a:rPr lang="en-US" altLang="en-US" smtClean="0"/>
              <a:pPr>
                <a:spcBef>
                  <a:spcPct val="0"/>
                </a:spcBef>
              </a:pPr>
              <a:t>23</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ED34A7-BF28-4500-9933-1DEF97FE579E}" type="slidenum">
              <a:rPr lang="en-US" altLang="en-US" smtClean="0"/>
              <a:pPr>
                <a:spcBef>
                  <a:spcPct val="0"/>
                </a:spcBef>
              </a:pPr>
              <a:t>24</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960027-067F-4A6A-B29B-5A28919F1649}" type="slidenum">
              <a:rPr lang="en-US" altLang="en-US" smtClean="0"/>
              <a:pPr>
                <a:spcBef>
                  <a:spcPct val="0"/>
                </a:spcBef>
              </a:pPr>
              <a:t>25</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2D22FD-7FD6-48F0-AA9E-8A1DA8F93CF4}" type="slidenum">
              <a:rPr lang="en-US" altLang="en-US" smtClean="0"/>
              <a:pPr>
                <a:spcBef>
                  <a:spcPct val="0"/>
                </a:spcBef>
              </a:pPr>
              <a:t>26</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37FEB87-E553-4B9D-A306-962ACA1A0F00}" type="slidenum">
              <a:rPr lang="en-US" altLang="en-US" smtClean="0"/>
              <a:pPr>
                <a:spcBef>
                  <a:spcPct val="0"/>
                </a:spcBef>
              </a:pPr>
              <a:t>27</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39FBEB-4CBC-425A-AEB9-77545D4E15D6}" type="slidenum">
              <a:rPr lang="en-US" altLang="en-US" smtClean="0"/>
              <a:pPr>
                <a:spcBef>
                  <a:spcPct val="0"/>
                </a:spcBef>
              </a:pPr>
              <a:t>28</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D26D7A-C17E-413A-9A40-AFB4C409E646}" type="slidenum">
              <a:rPr lang="en-US" altLang="en-US" smtClean="0"/>
              <a:pPr>
                <a:spcBef>
                  <a:spcPct val="0"/>
                </a:spcBef>
              </a:pPr>
              <a:t>29</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BB9B95-52B1-48C0-8EA9-DBEA5F22D3C5}" type="slidenum">
              <a:rPr lang="en-US" altLang="en-US" smtClean="0"/>
              <a:pPr>
                <a:spcBef>
                  <a:spcPct val="0"/>
                </a:spcBef>
              </a:pPr>
              <a:t>30</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F017468-BC1B-473F-91DC-79B0685D72F4}" type="slidenum">
              <a:rPr lang="en-US" altLang="en-US" smtClean="0"/>
              <a:pPr>
                <a:spcBef>
                  <a:spcPct val="0"/>
                </a:spcBef>
              </a:pPr>
              <a:t>31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71EB-0C8F-49C6-8DE2-A4BF9F5E3F9E}"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9D47F05-D7FA-401B-BBAE-08062996FF90}" type="slidenum">
              <a:rPr lang="en-US" altLang="en-US" smtClean="0"/>
              <a:pPr>
                <a:spcBef>
                  <a:spcPct val="0"/>
                </a:spcBef>
              </a:pPr>
              <a:t>32</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C2AA3C-F16F-4ABF-BF89-6BB054B61845}" type="slidenum">
              <a:rPr lang="en-US" altLang="en-US" smtClean="0"/>
              <a:pPr>
                <a:spcBef>
                  <a:spcPct val="0"/>
                </a:spcBef>
              </a:pPr>
              <a:t>33</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99A6C2-1921-4244-A674-FFD640BFA8A4}" type="slidenum">
              <a:rPr lang="en-US" altLang="en-US" smtClean="0"/>
              <a:pPr>
                <a:spcBef>
                  <a:spcPct val="0"/>
                </a:spcBef>
              </a:pPr>
              <a:t>34</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645AA3-9C7A-4B12-9552-EBE4E124B574}" type="slidenum">
              <a:rPr lang="en-US" altLang="en-US" smtClean="0"/>
              <a:pPr>
                <a:spcBef>
                  <a:spcPct val="0"/>
                </a:spcBef>
              </a:pPr>
              <a:t>35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F911EF-8C2D-492D-AE8E-FEB3B1667E33}"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A876A7-30C4-4356-B50E-FB97C2704BD7}" type="slidenum">
              <a:rPr lang="en-US" altLang="en-US" smtClean="0"/>
              <a:pPr>
                <a:spcBef>
                  <a:spcPct val="0"/>
                </a:spcBef>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30275" y="3330575"/>
            <a:ext cx="743585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DF145F2-FD22-4716-AE56-9B42F4B22C3C}"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EEF06E2-6937-4223-9C27-8AD62C26E661}"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AA0B50-6313-49D4-B60A-E9590BB7C3C4}"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9380C7-07DC-4AB7-8796-3661098B8E5D}" type="slidenum">
              <a:rPr lang="en-US" altLang="en-US" smtClean="0"/>
              <a:pPr>
                <a:spcBef>
                  <a:spcPct val="0"/>
                </a:spcBef>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A1C48C97-E909-407F-AA90-438EC8076A71}" type="datetime1">
              <a:rPr lang="en-US"/>
              <a:pPr>
                <a:defRPr/>
              </a:pPr>
              <a:t>2/22/2024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045736-C267-499F-AC4C-919475C86359}" type="slidenum">
              <a:rPr lang="en-US" altLang="en-US"/>
              <a:pPr>
                <a:defRPr/>
              </a:pPr>
              <a:t>‹#›</a:t>
            </a:fld>
            <a:endParaRPr lang="en-US" altLang="en-US"/>
          </a:p>
        </p:txBody>
      </p:sp>
    </p:spTree>
    <p:extLst>
      <p:ext uri="{BB962C8B-B14F-4D97-AF65-F5344CB8AC3E}">
        <p14:creationId xmlns:p14="http://schemas.microsoft.com/office/powerpoint/2010/main" val="15303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98F3550-A06D-4705-A35A-FCC2D0E51AC3}" type="datetime1">
              <a:rPr lang="en-US"/>
              <a:pPr>
                <a:defRPr/>
              </a:pPr>
              <a:t>2/22/2024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179651-9461-4543-9902-23E2F86CB09A}" type="slidenum">
              <a:rPr lang="en-US" altLang="en-US"/>
              <a:pPr>
                <a:defRPr/>
              </a:pPr>
              <a:t>‹#›</a:t>
            </a:fld>
            <a:endParaRPr lang="en-US" altLang="en-US"/>
          </a:p>
        </p:txBody>
      </p:sp>
    </p:spTree>
    <p:extLst>
      <p:ext uri="{BB962C8B-B14F-4D97-AF65-F5344CB8AC3E}">
        <p14:creationId xmlns:p14="http://schemas.microsoft.com/office/powerpoint/2010/main" val="254688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8A7E66B-A096-45A1-AFB3-BD9E541AA80A}" type="datetime1">
              <a:rPr lang="en-US"/>
              <a:pPr>
                <a:defRPr/>
              </a:pPr>
              <a:t>2/22/2024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99C5D4-B9CD-4EF6-A0BD-AE61F546B145}" type="slidenum">
              <a:rPr lang="en-US" altLang="en-US"/>
              <a:pPr>
                <a:defRPr/>
              </a:pPr>
              <a:t>‹#›</a:t>
            </a:fld>
            <a:endParaRPr lang="en-US" altLang="en-US"/>
          </a:p>
        </p:txBody>
      </p:sp>
    </p:spTree>
    <p:extLst>
      <p:ext uri="{BB962C8B-B14F-4D97-AF65-F5344CB8AC3E}">
        <p14:creationId xmlns:p14="http://schemas.microsoft.com/office/powerpoint/2010/main" val="109204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41918321-6094-4472-8F03-A36D95157574}" type="datetime1">
              <a:rPr lang="en-US"/>
              <a:pPr>
                <a:defRPr/>
              </a:pPr>
              <a:t>2/22/2024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AC09D2-C293-410B-AE34-638463E83F75}" type="slidenum">
              <a:rPr lang="en-US" altLang="en-US"/>
              <a:pPr>
                <a:defRPr/>
              </a:pPr>
              <a:t>‹#›</a:t>
            </a:fld>
            <a:endParaRPr lang="en-US" altLang="en-US"/>
          </a:p>
        </p:txBody>
      </p:sp>
    </p:spTree>
    <p:extLst>
      <p:ext uri="{BB962C8B-B14F-4D97-AF65-F5344CB8AC3E}">
        <p14:creationId xmlns:p14="http://schemas.microsoft.com/office/powerpoint/2010/main" val="3196251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11981C9D-714C-491B-A022-13C8746A7C31}" type="datetime1">
              <a:rPr lang="en-US"/>
              <a:pPr>
                <a:defRPr/>
              </a:pPr>
              <a:t>2/22/2024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C8935D-DCBE-4217-B369-7AEB28CDFA5B}" type="slidenum">
              <a:rPr lang="en-US" altLang="en-US"/>
              <a:pPr>
                <a:defRPr/>
              </a:pPr>
              <a:t>‹#›</a:t>
            </a:fld>
            <a:endParaRPr lang="en-US" altLang="en-US"/>
          </a:p>
        </p:txBody>
      </p:sp>
    </p:spTree>
    <p:extLst>
      <p:ext uri="{BB962C8B-B14F-4D97-AF65-F5344CB8AC3E}">
        <p14:creationId xmlns:p14="http://schemas.microsoft.com/office/powerpoint/2010/main" val="4037978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993403F-FAC8-4606-AECE-770306F2E025}"/>
              </a:ext>
            </a:extLst>
          </p:cNvPr>
          <p:cNvSpPr>
            <a:spLocks noGrp="1"/>
          </p:cNvSpPr>
          <p:nvPr>
            <p:ph type="dt" sz="half" idx="10"/>
          </p:nvPr>
        </p:nvSpPr>
        <p:spPr/>
        <p:txBody>
          <a:bodyPr/>
          <a:lstStyle>
            <a:lvl1pPr>
              <a:defRPr/>
            </a:lvl1pPr>
          </a:lstStyle>
          <a:p>
            <a:pPr>
              <a:defRPr/>
            </a:pPr>
            <a:fld id="{41B83C1A-CECE-4A66-AE72-AF9361A07DB5}" type="datetimeFigureOut">
              <a:rPr lang="en-US"/>
              <a:pPr>
                <a:defRPr/>
              </a:pPr>
              <a:t>2/22/2024</a:t>
            </a:fld>
            <a:endParaRPr lang="en-US"/>
          </a:p>
        </p:txBody>
      </p:sp>
      <p:sp>
        <p:nvSpPr>
          <p:cNvPr id="5" name="Footer Placeholder 4">
            <a:extLst>
              <a:ext uri="{FF2B5EF4-FFF2-40B4-BE49-F238E27FC236}">
                <a16:creationId xmlns:a16="http://schemas.microsoft.com/office/drawing/2014/main" id="{16C7CAFE-71FC-47A0-9CCD-33674697C1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3931F0-3F28-4282-988E-54138D679DB7}"/>
              </a:ext>
            </a:extLst>
          </p:cNvPr>
          <p:cNvSpPr>
            <a:spLocks noGrp="1"/>
          </p:cNvSpPr>
          <p:nvPr>
            <p:ph type="sldNum" sz="quarter" idx="12"/>
          </p:nvPr>
        </p:nvSpPr>
        <p:spPr/>
        <p:txBody>
          <a:bodyPr/>
          <a:lstStyle>
            <a:lvl1pPr>
              <a:defRPr/>
            </a:lvl1pPr>
          </a:lstStyle>
          <a:p>
            <a:pPr>
              <a:defRPr/>
            </a:pPr>
            <a:fld id="{41AAC3B0-39AB-42C7-9B20-71B80A9D9E3F}" type="slidenum">
              <a:rPr lang="en-US" altLang="en-US"/>
              <a:pPr>
                <a:defRPr/>
              </a:pPr>
              <a:t>‹#›</a:t>
            </a:fld>
            <a:endParaRPr lang="en-US" altLang="en-US"/>
          </a:p>
        </p:txBody>
      </p:sp>
    </p:spTree>
    <p:extLst>
      <p:ext uri="{BB962C8B-B14F-4D97-AF65-F5344CB8AC3E}">
        <p14:creationId xmlns:p14="http://schemas.microsoft.com/office/powerpoint/2010/main" val="3450970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FB9CED-FDCA-4ED6-9961-37C68FBF0C6E}"/>
              </a:ext>
            </a:extLst>
          </p:cNvPr>
          <p:cNvSpPr>
            <a:spLocks noGrp="1"/>
          </p:cNvSpPr>
          <p:nvPr>
            <p:ph type="dt" sz="half" idx="10"/>
          </p:nvPr>
        </p:nvSpPr>
        <p:spPr/>
        <p:txBody>
          <a:bodyPr/>
          <a:lstStyle>
            <a:lvl1pPr>
              <a:defRPr/>
            </a:lvl1pPr>
          </a:lstStyle>
          <a:p>
            <a:pPr>
              <a:defRPr/>
            </a:pPr>
            <a:fld id="{6AA5F9D5-B42D-4FD8-9B13-B56AD59DB2E6}" type="datetimeFigureOut">
              <a:rPr lang="en-US"/>
              <a:pPr>
                <a:defRPr/>
              </a:pPr>
              <a:t>2/22/2024</a:t>
            </a:fld>
            <a:endParaRPr lang="en-US"/>
          </a:p>
        </p:txBody>
      </p:sp>
      <p:sp>
        <p:nvSpPr>
          <p:cNvPr id="5" name="Footer Placeholder 4">
            <a:extLst>
              <a:ext uri="{FF2B5EF4-FFF2-40B4-BE49-F238E27FC236}">
                <a16:creationId xmlns:a16="http://schemas.microsoft.com/office/drawing/2014/main" id="{32DA7E43-90D0-4DEE-AA29-4CC569BD69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EB9AD9-E12A-4E31-904A-FFBCFD10B179}"/>
              </a:ext>
            </a:extLst>
          </p:cNvPr>
          <p:cNvSpPr>
            <a:spLocks noGrp="1"/>
          </p:cNvSpPr>
          <p:nvPr>
            <p:ph type="sldNum" sz="quarter" idx="12"/>
          </p:nvPr>
        </p:nvSpPr>
        <p:spPr/>
        <p:txBody>
          <a:bodyPr/>
          <a:lstStyle>
            <a:lvl1pPr>
              <a:defRPr/>
            </a:lvl1pPr>
          </a:lstStyle>
          <a:p>
            <a:pPr>
              <a:defRPr/>
            </a:pPr>
            <a:fld id="{0B91F982-B8B1-4049-A5C6-9228734459BD}" type="slidenum">
              <a:rPr lang="en-US" altLang="en-US"/>
              <a:pPr>
                <a:defRPr/>
              </a:pPr>
              <a:t>‹#›</a:t>
            </a:fld>
            <a:endParaRPr lang="en-US" altLang="en-US"/>
          </a:p>
        </p:txBody>
      </p:sp>
    </p:spTree>
    <p:extLst>
      <p:ext uri="{BB962C8B-B14F-4D97-AF65-F5344CB8AC3E}">
        <p14:creationId xmlns:p14="http://schemas.microsoft.com/office/powerpoint/2010/main" val="4104608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7FEED3-1848-4551-8105-D1379770F7FD}"/>
              </a:ext>
            </a:extLst>
          </p:cNvPr>
          <p:cNvSpPr>
            <a:spLocks noGrp="1"/>
          </p:cNvSpPr>
          <p:nvPr>
            <p:ph type="dt" sz="half" idx="10"/>
          </p:nvPr>
        </p:nvSpPr>
        <p:spPr/>
        <p:txBody>
          <a:bodyPr/>
          <a:lstStyle>
            <a:lvl1pPr>
              <a:defRPr/>
            </a:lvl1pPr>
          </a:lstStyle>
          <a:p>
            <a:pPr>
              <a:defRPr/>
            </a:pPr>
            <a:fld id="{B1E63BF0-52B7-4984-84B8-62D04C822E04}" type="datetimeFigureOut">
              <a:rPr lang="en-US"/>
              <a:pPr>
                <a:defRPr/>
              </a:pPr>
              <a:t>2/22/2024</a:t>
            </a:fld>
            <a:endParaRPr lang="en-US"/>
          </a:p>
        </p:txBody>
      </p:sp>
      <p:sp>
        <p:nvSpPr>
          <p:cNvPr id="5" name="Footer Placeholder 4">
            <a:extLst>
              <a:ext uri="{FF2B5EF4-FFF2-40B4-BE49-F238E27FC236}">
                <a16:creationId xmlns:a16="http://schemas.microsoft.com/office/drawing/2014/main" id="{10C46CC9-DBA3-4F12-A240-A0A10C50A4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1A64DD-5D0A-49E2-8F6B-C256B6C2712E}"/>
              </a:ext>
            </a:extLst>
          </p:cNvPr>
          <p:cNvSpPr>
            <a:spLocks noGrp="1"/>
          </p:cNvSpPr>
          <p:nvPr>
            <p:ph type="sldNum" sz="quarter" idx="12"/>
          </p:nvPr>
        </p:nvSpPr>
        <p:spPr/>
        <p:txBody>
          <a:bodyPr/>
          <a:lstStyle>
            <a:lvl1pPr>
              <a:defRPr/>
            </a:lvl1pPr>
          </a:lstStyle>
          <a:p>
            <a:pPr>
              <a:defRPr/>
            </a:pPr>
            <a:fld id="{38120CDC-8584-4879-9F40-C327B67F6654}" type="slidenum">
              <a:rPr lang="en-US" altLang="en-US"/>
              <a:pPr>
                <a:defRPr/>
              </a:pPr>
              <a:t>‹#›</a:t>
            </a:fld>
            <a:endParaRPr lang="en-US" altLang="en-US"/>
          </a:p>
        </p:txBody>
      </p:sp>
    </p:spTree>
    <p:extLst>
      <p:ext uri="{BB962C8B-B14F-4D97-AF65-F5344CB8AC3E}">
        <p14:creationId xmlns:p14="http://schemas.microsoft.com/office/powerpoint/2010/main" val="2036684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4E5D8E6-6FE7-49BE-A29F-64F5FB5682A4}"/>
              </a:ext>
            </a:extLst>
          </p:cNvPr>
          <p:cNvSpPr>
            <a:spLocks noGrp="1"/>
          </p:cNvSpPr>
          <p:nvPr>
            <p:ph type="dt" sz="half" idx="10"/>
          </p:nvPr>
        </p:nvSpPr>
        <p:spPr/>
        <p:txBody>
          <a:bodyPr/>
          <a:lstStyle>
            <a:lvl1pPr>
              <a:defRPr/>
            </a:lvl1pPr>
          </a:lstStyle>
          <a:p>
            <a:pPr>
              <a:defRPr/>
            </a:pPr>
            <a:fld id="{B865FD0E-4BF5-425D-9BCA-981F983D4C3E}" type="datetimeFigureOut">
              <a:rPr lang="en-US"/>
              <a:pPr>
                <a:defRPr/>
              </a:pPr>
              <a:t>2/22/2024</a:t>
            </a:fld>
            <a:endParaRPr lang="en-US"/>
          </a:p>
        </p:txBody>
      </p:sp>
      <p:sp>
        <p:nvSpPr>
          <p:cNvPr id="6" name="Footer Placeholder 4">
            <a:extLst>
              <a:ext uri="{FF2B5EF4-FFF2-40B4-BE49-F238E27FC236}">
                <a16:creationId xmlns:a16="http://schemas.microsoft.com/office/drawing/2014/main" id="{AACAA68C-AEA9-4D13-B277-26CC867F011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6A198CE-716C-4E90-A523-13C8C618575C}"/>
              </a:ext>
            </a:extLst>
          </p:cNvPr>
          <p:cNvSpPr>
            <a:spLocks noGrp="1"/>
          </p:cNvSpPr>
          <p:nvPr>
            <p:ph type="sldNum" sz="quarter" idx="12"/>
          </p:nvPr>
        </p:nvSpPr>
        <p:spPr/>
        <p:txBody>
          <a:bodyPr/>
          <a:lstStyle>
            <a:lvl1pPr>
              <a:defRPr/>
            </a:lvl1pPr>
          </a:lstStyle>
          <a:p>
            <a:pPr>
              <a:defRPr/>
            </a:pPr>
            <a:fld id="{57E4B68E-88E7-4424-8C05-05880D13FBE7}" type="slidenum">
              <a:rPr lang="en-US" altLang="en-US"/>
              <a:pPr>
                <a:defRPr/>
              </a:pPr>
              <a:t>‹#›</a:t>
            </a:fld>
            <a:endParaRPr lang="en-US" altLang="en-US"/>
          </a:p>
        </p:txBody>
      </p:sp>
    </p:spTree>
    <p:extLst>
      <p:ext uri="{BB962C8B-B14F-4D97-AF65-F5344CB8AC3E}">
        <p14:creationId xmlns:p14="http://schemas.microsoft.com/office/powerpoint/2010/main" val="3249750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7944D62-AAC5-4DC2-ADFB-D330EC3D4E50}"/>
              </a:ext>
            </a:extLst>
          </p:cNvPr>
          <p:cNvSpPr>
            <a:spLocks noGrp="1"/>
          </p:cNvSpPr>
          <p:nvPr>
            <p:ph type="dt" sz="half" idx="10"/>
          </p:nvPr>
        </p:nvSpPr>
        <p:spPr/>
        <p:txBody>
          <a:bodyPr/>
          <a:lstStyle>
            <a:lvl1pPr>
              <a:defRPr/>
            </a:lvl1pPr>
          </a:lstStyle>
          <a:p>
            <a:pPr>
              <a:defRPr/>
            </a:pPr>
            <a:fld id="{7C23B7B1-62CF-4B83-A63E-ABB38041CE05}" type="datetimeFigureOut">
              <a:rPr lang="en-US"/>
              <a:pPr>
                <a:defRPr/>
              </a:pPr>
              <a:t>2/22/2024</a:t>
            </a:fld>
            <a:endParaRPr lang="en-US"/>
          </a:p>
        </p:txBody>
      </p:sp>
      <p:sp>
        <p:nvSpPr>
          <p:cNvPr id="8" name="Footer Placeholder 4">
            <a:extLst>
              <a:ext uri="{FF2B5EF4-FFF2-40B4-BE49-F238E27FC236}">
                <a16:creationId xmlns:a16="http://schemas.microsoft.com/office/drawing/2014/main" id="{7CED75BE-11D5-49D7-AAC5-8A2B6847C3B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23D1B21-F7B0-4C9F-BC6B-F09B98A36B97}"/>
              </a:ext>
            </a:extLst>
          </p:cNvPr>
          <p:cNvSpPr>
            <a:spLocks noGrp="1"/>
          </p:cNvSpPr>
          <p:nvPr>
            <p:ph type="sldNum" sz="quarter" idx="12"/>
          </p:nvPr>
        </p:nvSpPr>
        <p:spPr/>
        <p:txBody>
          <a:bodyPr/>
          <a:lstStyle>
            <a:lvl1pPr>
              <a:defRPr/>
            </a:lvl1pPr>
          </a:lstStyle>
          <a:p>
            <a:pPr>
              <a:defRPr/>
            </a:pPr>
            <a:fld id="{77AD0D7F-01C8-48F4-A661-FC68FA811AE1}" type="slidenum">
              <a:rPr lang="en-US" altLang="en-US"/>
              <a:pPr>
                <a:defRPr/>
              </a:pPr>
              <a:t>‹#›</a:t>
            </a:fld>
            <a:endParaRPr lang="en-US" altLang="en-US"/>
          </a:p>
        </p:txBody>
      </p:sp>
    </p:spTree>
    <p:extLst>
      <p:ext uri="{BB962C8B-B14F-4D97-AF65-F5344CB8AC3E}">
        <p14:creationId xmlns:p14="http://schemas.microsoft.com/office/powerpoint/2010/main" val="3886641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4285B59-1576-4D27-90FD-D9C48C17D04B}"/>
              </a:ext>
            </a:extLst>
          </p:cNvPr>
          <p:cNvSpPr>
            <a:spLocks noGrp="1"/>
          </p:cNvSpPr>
          <p:nvPr>
            <p:ph type="dt" sz="half" idx="10"/>
          </p:nvPr>
        </p:nvSpPr>
        <p:spPr/>
        <p:txBody>
          <a:bodyPr/>
          <a:lstStyle>
            <a:lvl1pPr>
              <a:defRPr/>
            </a:lvl1pPr>
          </a:lstStyle>
          <a:p>
            <a:pPr>
              <a:defRPr/>
            </a:pPr>
            <a:fld id="{1AC5F529-0A03-45AD-823F-06FB8374F2B6}" type="datetimeFigureOut">
              <a:rPr lang="en-US"/>
              <a:pPr>
                <a:defRPr/>
              </a:pPr>
              <a:t>2/22/2024</a:t>
            </a:fld>
            <a:endParaRPr lang="en-US"/>
          </a:p>
        </p:txBody>
      </p:sp>
      <p:sp>
        <p:nvSpPr>
          <p:cNvPr id="4" name="Footer Placeholder 4">
            <a:extLst>
              <a:ext uri="{FF2B5EF4-FFF2-40B4-BE49-F238E27FC236}">
                <a16:creationId xmlns:a16="http://schemas.microsoft.com/office/drawing/2014/main" id="{17108F3E-659B-4190-8471-32F9A2448E7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BE585F9-5850-46C2-9722-D7937297925E}"/>
              </a:ext>
            </a:extLst>
          </p:cNvPr>
          <p:cNvSpPr>
            <a:spLocks noGrp="1"/>
          </p:cNvSpPr>
          <p:nvPr>
            <p:ph type="sldNum" sz="quarter" idx="12"/>
          </p:nvPr>
        </p:nvSpPr>
        <p:spPr/>
        <p:txBody>
          <a:bodyPr/>
          <a:lstStyle>
            <a:lvl1pPr>
              <a:defRPr/>
            </a:lvl1pPr>
          </a:lstStyle>
          <a:p>
            <a:pPr>
              <a:defRPr/>
            </a:pPr>
            <a:fld id="{871C21B1-6E9C-4E73-90E3-27CFB16B6EE2}" type="slidenum">
              <a:rPr lang="en-US" altLang="en-US"/>
              <a:pPr>
                <a:defRPr/>
              </a:pPr>
              <a:t>‹#›</a:t>
            </a:fld>
            <a:endParaRPr lang="en-US" altLang="en-US"/>
          </a:p>
        </p:txBody>
      </p:sp>
    </p:spTree>
    <p:extLst>
      <p:ext uri="{BB962C8B-B14F-4D97-AF65-F5344CB8AC3E}">
        <p14:creationId xmlns:p14="http://schemas.microsoft.com/office/powerpoint/2010/main" val="89809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B4161FD-8CC8-4FC6-8DF1-9F75880682A0}" type="datetime1">
              <a:rPr lang="en-US"/>
              <a:pPr>
                <a:defRPr/>
              </a:pPr>
              <a:t>2/22/2024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86A4A6-BB67-43B1-B1E1-D68B135C9F9C}" type="slidenum">
              <a:rPr lang="en-US" altLang="en-US"/>
              <a:pPr>
                <a:defRPr/>
              </a:pPr>
              <a:t>‹#›</a:t>
            </a:fld>
            <a:endParaRPr lang="en-US" altLang="en-US"/>
          </a:p>
        </p:txBody>
      </p:sp>
    </p:spTree>
    <p:extLst>
      <p:ext uri="{BB962C8B-B14F-4D97-AF65-F5344CB8AC3E}">
        <p14:creationId xmlns:p14="http://schemas.microsoft.com/office/powerpoint/2010/main" val="3436996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74B3440-CA9A-4CC6-A5ED-96635258BBA9}"/>
              </a:ext>
            </a:extLst>
          </p:cNvPr>
          <p:cNvSpPr>
            <a:spLocks noGrp="1"/>
          </p:cNvSpPr>
          <p:nvPr>
            <p:ph type="dt" sz="half" idx="10"/>
          </p:nvPr>
        </p:nvSpPr>
        <p:spPr/>
        <p:txBody>
          <a:bodyPr/>
          <a:lstStyle>
            <a:lvl1pPr>
              <a:defRPr/>
            </a:lvl1pPr>
          </a:lstStyle>
          <a:p>
            <a:pPr>
              <a:defRPr/>
            </a:pPr>
            <a:fld id="{D8F105EF-9A58-4CB0-A097-050F112CA79A}" type="datetimeFigureOut">
              <a:rPr lang="en-US"/>
              <a:pPr>
                <a:defRPr/>
              </a:pPr>
              <a:t>2/22/2024</a:t>
            </a:fld>
            <a:endParaRPr lang="en-US"/>
          </a:p>
        </p:txBody>
      </p:sp>
      <p:sp>
        <p:nvSpPr>
          <p:cNvPr id="3" name="Footer Placeholder 4">
            <a:extLst>
              <a:ext uri="{FF2B5EF4-FFF2-40B4-BE49-F238E27FC236}">
                <a16:creationId xmlns:a16="http://schemas.microsoft.com/office/drawing/2014/main" id="{B84A594A-7C9C-4DFD-A278-776BB20D123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58A760A-E759-4D2E-A882-FF628132614C}"/>
              </a:ext>
            </a:extLst>
          </p:cNvPr>
          <p:cNvSpPr>
            <a:spLocks noGrp="1"/>
          </p:cNvSpPr>
          <p:nvPr>
            <p:ph type="sldNum" sz="quarter" idx="12"/>
          </p:nvPr>
        </p:nvSpPr>
        <p:spPr/>
        <p:txBody>
          <a:bodyPr/>
          <a:lstStyle>
            <a:lvl1pPr>
              <a:defRPr/>
            </a:lvl1pPr>
          </a:lstStyle>
          <a:p>
            <a:pPr>
              <a:defRPr/>
            </a:pPr>
            <a:fld id="{BA7E9AE7-ABE5-46E6-8BBF-FE2A5FF4CC62}" type="slidenum">
              <a:rPr lang="en-US" altLang="en-US"/>
              <a:pPr>
                <a:defRPr/>
              </a:pPr>
              <a:t>‹#›</a:t>
            </a:fld>
            <a:endParaRPr lang="en-US" altLang="en-US"/>
          </a:p>
        </p:txBody>
      </p:sp>
    </p:spTree>
    <p:extLst>
      <p:ext uri="{BB962C8B-B14F-4D97-AF65-F5344CB8AC3E}">
        <p14:creationId xmlns:p14="http://schemas.microsoft.com/office/powerpoint/2010/main" val="1696385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0D04AA3-BF36-4163-8DA8-509DCE9007CF}"/>
              </a:ext>
            </a:extLst>
          </p:cNvPr>
          <p:cNvSpPr>
            <a:spLocks noGrp="1"/>
          </p:cNvSpPr>
          <p:nvPr>
            <p:ph type="dt" sz="half" idx="10"/>
          </p:nvPr>
        </p:nvSpPr>
        <p:spPr/>
        <p:txBody>
          <a:bodyPr/>
          <a:lstStyle>
            <a:lvl1pPr>
              <a:defRPr/>
            </a:lvl1pPr>
          </a:lstStyle>
          <a:p>
            <a:pPr>
              <a:defRPr/>
            </a:pPr>
            <a:fld id="{F6DA04E9-2957-4B7C-8BF1-3FF1A33BAD69}" type="datetimeFigureOut">
              <a:rPr lang="en-US"/>
              <a:pPr>
                <a:defRPr/>
              </a:pPr>
              <a:t>2/22/2024</a:t>
            </a:fld>
            <a:endParaRPr lang="en-US"/>
          </a:p>
        </p:txBody>
      </p:sp>
      <p:sp>
        <p:nvSpPr>
          <p:cNvPr id="6" name="Footer Placeholder 4">
            <a:extLst>
              <a:ext uri="{FF2B5EF4-FFF2-40B4-BE49-F238E27FC236}">
                <a16:creationId xmlns:a16="http://schemas.microsoft.com/office/drawing/2014/main" id="{50588A13-3CD6-4FC5-BCC1-533BD75830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74E863-C675-4BC3-ACA4-CF1638D1FC1F}"/>
              </a:ext>
            </a:extLst>
          </p:cNvPr>
          <p:cNvSpPr>
            <a:spLocks noGrp="1"/>
          </p:cNvSpPr>
          <p:nvPr>
            <p:ph type="sldNum" sz="quarter" idx="12"/>
          </p:nvPr>
        </p:nvSpPr>
        <p:spPr/>
        <p:txBody>
          <a:bodyPr/>
          <a:lstStyle>
            <a:lvl1pPr>
              <a:defRPr/>
            </a:lvl1pPr>
          </a:lstStyle>
          <a:p>
            <a:pPr>
              <a:defRPr/>
            </a:pPr>
            <a:fld id="{E3973903-4688-47E2-8E43-881BFAC3CC2F}" type="slidenum">
              <a:rPr lang="en-US" altLang="en-US"/>
              <a:pPr>
                <a:defRPr/>
              </a:pPr>
              <a:t>‹#›</a:t>
            </a:fld>
            <a:endParaRPr lang="en-US" altLang="en-US"/>
          </a:p>
        </p:txBody>
      </p:sp>
    </p:spTree>
    <p:extLst>
      <p:ext uri="{BB962C8B-B14F-4D97-AF65-F5344CB8AC3E}">
        <p14:creationId xmlns:p14="http://schemas.microsoft.com/office/powerpoint/2010/main" val="276743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4A16419-C953-450B-B5C8-524D9A34141E}"/>
              </a:ext>
            </a:extLst>
          </p:cNvPr>
          <p:cNvSpPr>
            <a:spLocks noGrp="1"/>
          </p:cNvSpPr>
          <p:nvPr>
            <p:ph type="dt" sz="half" idx="10"/>
          </p:nvPr>
        </p:nvSpPr>
        <p:spPr/>
        <p:txBody>
          <a:bodyPr/>
          <a:lstStyle>
            <a:lvl1pPr>
              <a:defRPr/>
            </a:lvl1pPr>
          </a:lstStyle>
          <a:p>
            <a:pPr>
              <a:defRPr/>
            </a:pPr>
            <a:fld id="{6127925F-9594-4641-B65B-D8981303E2FD}" type="datetimeFigureOut">
              <a:rPr lang="en-US"/>
              <a:pPr>
                <a:defRPr/>
              </a:pPr>
              <a:t>2/22/2024</a:t>
            </a:fld>
            <a:endParaRPr lang="en-US"/>
          </a:p>
        </p:txBody>
      </p:sp>
      <p:sp>
        <p:nvSpPr>
          <p:cNvPr id="6" name="Footer Placeholder 4">
            <a:extLst>
              <a:ext uri="{FF2B5EF4-FFF2-40B4-BE49-F238E27FC236}">
                <a16:creationId xmlns:a16="http://schemas.microsoft.com/office/drawing/2014/main" id="{8F398B31-A0EF-448F-8CFE-A5106BAF89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B326AA-BB02-45F8-B7E8-E7F2A076980C}"/>
              </a:ext>
            </a:extLst>
          </p:cNvPr>
          <p:cNvSpPr>
            <a:spLocks noGrp="1"/>
          </p:cNvSpPr>
          <p:nvPr>
            <p:ph type="sldNum" sz="quarter" idx="12"/>
          </p:nvPr>
        </p:nvSpPr>
        <p:spPr/>
        <p:txBody>
          <a:bodyPr/>
          <a:lstStyle>
            <a:lvl1pPr>
              <a:defRPr/>
            </a:lvl1pPr>
          </a:lstStyle>
          <a:p>
            <a:pPr>
              <a:defRPr/>
            </a:pPr>
            <a:fld id="{D3FB842C-B5C3-49CB-94F6-17A8A6C64473}" type="slidenum">
              <a:rPr lang="en-US" altLang="en-US"/>
              <a:pPr>
                <a:defRPr/>
              </a:pPr>
              <a:t>‹#›</a:t>
            </a:fld>
            <a:endParaRPr lang="en-US" altLang="en-US"/>
          </a:p>
        </p:txBody>
      </p:sp>
    </p:spTree>
    <p:extLst>
      <p:ext uri="{BB962C8B-B14F-4D97-AF65-F5344CB8AC3E}">
        <p14:creationId xmlns:p14="http://schemas.microsoft.com/office/powerpoint/2010/main" val="3929367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5BAD3-5925-462F-91FB-48954A4755FF}"/>
              </a:ext>
            </a:extLst>
          </p:cNvPr>
          <p:cNvSpPr>
            <a:spLocks noGrp="1"/>
          </p:cNvSpPr>
          <p:nvPr>
            <p:ph type="dt" sz="half" idx="10"/>
          </p:nvPr>
        </p:nvSpPr>
        <p:spPr/>
        <p:txBody>
          <a:bodyPr/>
          <a:lstStyle>
            <a:lvl1pPr>
              <a:defRPr/>
            </a:lvl1pPr>
          </a:lstStyle>
          <a:p>
            <a:pPr>
              <a:defRPr/>
            </a:pPr>
            <a:fld id="{24AD4CFC-1DBA-45AA-B6F3-67F17045F74A}" type="datetimeFigureOut">
              <a:rPr lang="en-US"/>
              <a:pPr>
                <a:defRPr/>
              </a:pPr>
              <a:t>2/22/2024</a:t>
            </a:fld>
            <a:endParaRPr lang="en-US"/>
          </a:p>
        </p:txBody>
      </p:sp>
      <p:sp>
        <p:nvSpPr>
          <p:cNvPr id="5" name="Footer Placeholder 4">
            <a:extLst>
              <a:ext uri="{FF2B5EF4-FFF2-40B4-BE49-F238E27FC236}">
                <a16:creationId xmlns:a16="http://schemas.microsoft.com/office/drawing/2014/main" id="{BEF17BC0-BC74-4794-87B5-4314CC3BB5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5712E8-C7B2-411C-8B15-3AD8928F8A3D}"/>
              </a:ext>
            </a:extLst>
          </p:cNvPr>
          <p:cNvSpPr>
            <a:spLocks noGrp="1"/>
          </p:cNvSpPr>
          <p:nvPr>
            <p:ph type="sldNum" sz="quarter" idx="12"/>
          </p:nvPr>
        </p:nvSpPr>
        <p:spPr/>
        <p:txBody>
          <a:bodyPr/>
          <a:lstStyle>
            <a:lvl1pPr>
              <a:defRPr/>
            </a:lvl1pPr>
          </a:lstStyle>
          <a:p>
            <a:pPr>
              <a:defRPr/>
            </a:pPr>
            <a:fld id="{0BA83F53-8D62-4E86-B62E-B07BC5386FC6}" type="slidenum">
              <a:rPr lang="en-US" altLang="en-US"/>
              <a:pPr>
                <a:defRPr/>
              </a:pPr>
              <a:t>‹#›</a:t>
            </a:fld>
            <a:endParaRPr lang="en-US" altLang="en-US"/>
          </a:p>
        </p:txBody>
      </p:sp>
    </p:spTree>
    <p:extLst>
      <p:ext uri="{BB962C8B-B14F-4D97-AF65-F5344CB8AC3E}">
        <p14:creationId xmlns:p14="http://schemas.microsoft.com/office/powerpoint/2010/main" val="2787681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073B1-374A-40F0-9748-7696E9658909}"/>
              </a:ext>
            </a:extLst>
          </p:cNvPr>
          <p:cNvSpPr>
            <a:spLocks noGrp="1"/>
          </p:cNvSpPr>
          <p:nvPr>
            <p:ph type="dt" sz="half" idx="10"/>
          </p:nvPr>
        </p:nvSpPr>
        <p:spPr/>
        <p:txBody>
          <a:bodyPr/>
          <a:lstStyle>
            <a:lvl1pPr>
              <a:defRPr/>
            </a:lvl1pPr>
          </a:lstStyle>
          <a:p>
            <a:pPr>
              <a:defRPr/>
            </a:pPr>
            <a:fld id="{3B22C5CE-6168-488B-B749-32C6722715DB}" type="datetimeFigureOut">
              <a:rPr lang="en-US"/>
              <a:pPr>
                <a:defRPr/>
              </a:pPr>
              <a:t>2/22/2024</a:t>
            </a:fld>
            <a:endParaRPr lang="en-US"/>
          </a:p>
        </p:txBody>
      </p:sp>
      <p:sp>
        <p:nvSpPr>
          <p:cNvPr id="5" name="Footer Placeholder 4">
            <a:extLst>
              <a:ext uri="{FF2B5EF4-FFF2-40B4-BE49-F238E27FC236}">
                <a16:creationId xmlns:a16="http://schemas.microsoft.com/office/drawing/2014/main" id="{0FE04E0A-2E8D-47BA-9959-188CB3F7CA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6E9560-6415-4658-AFBE-EC5679B7324F}"/>
              </a:ext>
            </a:extLst>
          </p:cNvPr>
          <p:cNvSpPr>
            <a:spLocks noGrp="1"/>
          </p:cNvSpPr>
          <p:nvPr>
            <p:ph type="sldNum" sz="quarter" idx="12"/>
          </p:nvPr>
        </p:nvSpPr>
        <p:spPr/>
        <p:txBody>
          <a:bodyPr/>
          <a:lstStyle>
            <a:lvl1pPr>
              <a:defRPr/>
            </a:lvl1pPr>
          </a:lstStyle>
          <a:p>
            <a:pPr>
              <a:defRPr/>
            </a:pPr>
            <a:fld id="{00928B18-6DDE-4E25-BDA9-188F62ADD739}" type="slidenum">
              <a:rPr lang="en-US" altLang="en-US"/>
              <a:pPr>
                <a:defRPr/>
              </a:pPr>
              <a:t>‹#›</a:t>
            </a:fld>
            <a:endParaRPr lang="en-US" altLang="en-US"/>
          </a:p>
        </p:txBody>
      </p:sp>
    </p:spTree>
    <p:extLst>
      <p:ext uri="{BB962C8B-B14F-4D97-AF65-F5344CB8AC3E}">
        <p14:creationId xmlns:p14="http://schemas.microsoft.com/office/powerpoint/2010/main" val="332594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BBD9A64-F8CB-48AF-B22F-0F8786EE88B5}" type="datetime1">
              <a:rPr lang="en-US"/>
              <a:pPr>
                <a:defRPr/>
              </a:pPr>
              <a:t>2/22/2024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7C20F9-E23B-4B1B-867F-94D31F33E624}" type="slidenum">
              <a:rPr lang="en-US" altLang="en-US"/>
              <a:pPr>
                <a:defRPr/>
              </a:pPr>
              <a:t>‹#›</a:t>
            </a:fld>
            <a:endParaRPr lang="en-US" altLang="en-US"/>
          </a:p>
        </p:txBody>
      </p:sp>
    </p:spTree>
    <p:extLst>
      <p:ext uri="{BB962C8B-B14F-4D97-AF65-F5344CB8AC3E}">
        <p14:creationId xmlns:p14="http://schemas.microsoft.com/office/powerpoint/2010/main" val="210358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7B69CEF-9D0F-4167-A7FE-F633C7404BB9}" type="datetime1">
              <a:rPr lang="en-US"/>
              <a:pPr>
                <a:defRPr/>
              </a:pPr>
              <a:t>2/22/2024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A1B464-9E5C-424A-BC6A-1D3DDB83C309}" type="slidenum">
              <a:rPr lang="en-US" altLang="en-US"/>
              <a:pPr>
                <a:defRPr/>
              </a:pPr>
              <a:t>‹#›</a:t>
            </a:fld>
            <a:endParaRPr lang="en-US" altLang="en-US"/>
          </a:p>
        </p:txBody>
      </p:sp>
    </p:spTree>
    <p:extLst>
      <p:ext uri="{BB962C8B-B14F-4D97-AF65-F5344CB8AC3E}">
        <p14:creationId xmlns:p14="http://schemas.microsoft.com/office/powerpoint/2010/main" val="138442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D1C106B-14C5-49CB-9F79-7D251CA7DAFC}" type="datetime1">
              <a:rPr lang="en-US"/>
              <a:pPr>
                <a:defRPr/>
              </a:pPr>
              <a:t>2/22/2024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7320C5-4122-410B-A934-BB0F7A841289}" type="slidenum">
              <a:rPr lang="en-US" altLang="en-US"/>
              <a:pPr>
                <a:defRPr/>
              </a:pPr>
              <a:t>‹#›</a:t>
            </a:fld>
            <a:endParaRPr lang="en-US" altLang="en-US"/>
          </a:p>
        </p:txBody>
      </p:sp>
    </p:spTree>
    <p:extLst>
      <p:ext uri="{BB962C8B-B14F-4D97-AF65-F5344CB8AC3E}">
        <p14:creationId xmlns:p14="http://schemas.microsoft.com/office/powerpoint/2010/main" val="404168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218AC17-3288-4636-85E3-2F012D744E21}" type="datetime1">
              <a:rPr lang="en-US"/>
              <a:pPr>
                <a:defRPr/>
              </a:pPr>
              <a:t>2/22/2024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32A1A6-E5B5-4E23-B562-1868398D4654}" type="slidenum">
              <a:rPr lang="en-US" altLang="en-US"/>
              <a:pPr>
                <a:defRPr/>
              </a:pPr>
              <a:t>‹#›</a:t>
            </a:fld>
            <a:endParaRPr lang="en-US" altLang="en-US"/>
          </a:p>
        </p:txBody>
      </p:sp>
    </p:spTree>
    <p:extLst>
      <p:ext uri="{BB962C8B-B14F-4D97-AF65-F5344CB8AC3E}">
        <p14:creationId xmlns:p14="http://schemas.microsoft.com/office/powerpoint/2010/main" val="178708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726A695-01D6-4B91-A280-7528F12A1213}" type="datetime1">
              <a:rPr lang="en-US"/>
              <a:pPr>
                <a:defRPr/>
              </a:pPr>
              <a:t>2/22/2024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2C23A5-A696-4A94-99BA-D1B7BE71687B}" type="slidenum">
              <a:rPr lang="en-US" altLang="en-US"/>
              <a:pPr>
                <a:defRPr/>
              </a:pPr>
              <a:t>‹#›</a:t>
            </a:fld>
            <a:endParaRPr lang="en-US" altLang="en-US"/>
          </a:p>
        </p:txBody>
      </p:sp>
    </p:spTree>
    <p:extLst>
      <p:ext uri="{BB962C8B-B14F-4D97-AF65-F5344CB8AC3E}">
        <p14:creationId xmlns:p14="http://schemas.microsoft.com/office/powerpoint/2010/main" val="9465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68AFC05-CC5A-4F38-8072-224891A59403}" type="datetime1">
              <a:rPr lang="en-US"/>
              <a:pPr>
                <a:defRPr/>
              </a:pPr>
              <a:t>2/22/2024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ABDC9C-6B47-46AB-8D75-5FB33AB5D897}" type="slidenum">
              <a:rPr lang="en-US" altLang="en-US"/>
              <a:pPr>
                <a:defRPr/>
              </a:pPr>
              <a:t>‹#›</a:t>
            </a:fld>
            <a:endParaRPr lang="en-US" altLang="en-US"/>
          </a:p>
        </p:txBody>
      </p:sp>
    </p:spTree>
    <p:extLst>
      <p:ext uri="{BB962C8B-B14F-4D97-AF65-F5344CB8AC3E}">
        <p14:creationId xmlns:p14="http://schemas.microsoft.com/office/powerpoint/2010/main" val="198048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A1F117F-7FE8-497C-9B29-F813F95D699A}" type="datetime1">
              <a:rPr lang="en-US"/>
              <a:pPr>
                <a:defRPr/>
              </a:pPr>
              <a:t>2/22/2024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AB6C7B-2ADC-49B5-B841-F25F1CF89C13}" type="slidenum">
              <a:rPr lang="en-US" altLang="en-US"/>
              <a:pPr>
                <a:defRPr/>
              </a:pPr>
              <a:t>‹#›</a:t>
            </a:fld>
            <a:endParaRPr lang="en-US" altLang="en-US"/>
          </a:p>
        </p:txBody>
      </p:sp>
    </p:spTree>
    <p:extLst>
      <p:ext uri="{BB962C8B-B14F-4D97-AF65-F5344CB8AC3E}">
        <p14:creationId xmlns:p14="http://schemas.microsoft.com/office/powerpoint/2010/main" val="149014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09768BEB-B77B-4355-8329-E16AE8E8B9C3}" type="datetime1">
              <a:rPr lang="en-US"/>
              <a:pPr>
                <a:defRPr/>
              </a:pPr>
              <a:t>2/22/2024</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6AB9E943-CD65-4329-9D96-ED9716CAAE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AF9D939-2408-4866-A118-BE768984384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E76686-ABEF-4326-A887-7FE600C913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34818C6-45A3-4A8B-AFDB-8A2CBE2629A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02F8149-D9E1-49F6-A716-C117918A16F0}" type="datetimeFigureOut">
              <a:rPr lang="en-US"/>
              <a:pPr>
                <a:defRPr/>
              </a:pPr>
              <a:t>2/22/2024</a:t>
            </a:fld>
            <a:endParaRPr lang="en-US"/>
          </a:p>
        </p:txBody>
      </p:sp>
      <p:sp>
        <p:nvSpPr>
          <p:cNvPr id="5" name="Footer Placeholder 4">
            <a:extLst>
              <a:ext uri="{FF2B5EF4-FFF2-40B4-BE49-F238E27FC236}">
                <a16:creationId xmlns:a16="http://schemas.microsoft.com/office/drawing/2014/main" id="{551390DB-671C-4D2F-9247-C88D005C145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E0E4D3A-E217-405D-A593-13FC642A247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0B379D4-91F5-4361-9170-5A5885BA9692}" type="slidenum">
              <a:rPr lang="en-US" altLang="en-US"/>
              <a:pPr>
                <a:defRPr/>
              </a:pPr>
              <a:t>‹#›</a:t>
            </a:fld>
            <a:endParaRPr lang="en-US" altLang="en-US"/>
          </a:p>
        </p:txBody>
      </p:sp>
    </p:spTree>
    <p:extLst>
      <p:ext uri="{BB962C8B-B14F-4D97-AF65-F5344CB8AC3E}">
        <p14:creationId xmlns:p14="http://schemas.microsoft.com/office/powerpoint/2010/main" val="14940896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8" Type="http://schemas.openxmlformats.org/officeDocument/2006/relationships/hyperlink" Target="https://code210.gsfc.nasa.gov/con210m.html" TargetMode="External"/><Relationship Id="rId3" Type="http://schemas.openxmlformats.org/officeDocument/2006/relationships/hyperlink" Target="https://code210.gsfc.nasa.gov/con210.html" TargetMode="External"/><Relationship Id="rId7" Type="http://schemas.openxmlformats.org/officeDocument/2006/relationships/hyperlink" Target="https://code210.gsfc.nasa.gov/con210i.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ode210.gsfc.nasa.gov/con210h.html" TargetMode="External"/><Relationship Id="rId11" Type="http://schemas.openxmlformats.org/officeDocument/2006/relationships/hyperlink" Target="https://code210.gsfc.nasa.gov/con210y.html" TargetMode="External"/><Relationship Id="rId5" Type="http://schemas.openxmlformats.org/officeDocument/2006/relationships/hyperlink" Target="https://code200-external.gsfc.nasa.gov/210/content/goes-rcode-210" TargetMode="External"/><Relationship Id="rId10" Type="http://schemas.openxmlformats.org/officeDocument/2006/relationships/hyperlink" Target="https://code210.gsfc.nasa.gov/con210s.html" TargetMode="External"/><Relationship Id="rId4" Type="http://schemas.openxmlformats.org/officeDocument/2006/relationships/hyperlink" Target="https://code200-external.gsfc.nasa.gov/210/node/150" TargetMode="External"/><Relationship Id="rId9" Type="http://schemas.openxmlformats.org/officeDocument/2006/relationships/hyperlink" Target="https://code210.gsfc.nasa.gov/con210p.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nasa.sharepoint.com/:p:/r/sites/GSFC-ProcSystems/_layouts/15/Doc.aspx?sourcedoc=%7B7DF2B1DD-C235-4314-A9BB-DC77D655F693%7D&amp;file=Procurement%20Systems%20Overview.pptx&amp;action=edit&amp;mobileredirect=true&amp;cid=4e6e759f-0482-49db-9396-807ab758640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3" Type="http://schemas.openxmlformats.org/officeDocument/2006/relationships/hyperlink" Target="https://code200-external.gsfc.nasa.gov/21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nasa.gov/" TargetMode="Externa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3" Type="http://schemas.openxmlformats.org/officeDocument/2006/relationships/hyperlink" Target="https://nasa.sharepoint.com/sites/GSFCPeople/SitePages/GSFC-Onboarding-Main.aspx?&amp;OR=Teams-HL&amp;CT=1700592794020&amp;clickparams=eyJBcHBOYW1lIjoiVGVhbXMtRGVza3RvcCIsIkFwcFZlcnNpb24iOiIyNy8yMzA5MjkxMTIwOCIsIkhhc0ZlZGVyYXRlZFVzZXIiOmZhbHNlfQ%3D%3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honebook.nasa.gov/apex/f?p=101:1:15838445936373:::::"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https://itcd.gsfc.nasa.gov/content/ngv-end-user-device-details" TargetMode="External"/><Relationship Id="rId4" Type="http://schemas.openxmlformats.org/officeDocument/2006/relationships/hyperlink" Target="https://voipvoicemail.gsfc.nasa.gov/inbo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ode200-external.gsfc.nasa.gov/21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inside.nasa.gov/procurement/career-development-and-training" TargetMode="External"/><Relationship Id="rId3" Type="http://schemas.openxmlformats.org/officeDocument/2006/relationships/hyperlink" Target="https://code200-external.gsfc.nasa.gov/210/content/procurement-operations-portal" TargetMode="External"/><Relationship Id="rId7" Type="http://schemas.openxmlformats.org/officeDocument/2006/relationships/hyperlink" Target="https://nasa.sharepoint.com/:x:/r/sites/GSFC-ProcPolicy/_layouts/15/Doc.aspx?sourcedoc=%7BAA34E803-23F2-4D5C-AE78-4FADA9258AF0%7D&amp;file=pc10-01.xlsx&amp;action=default&amp;mobileredirect=true&amp;cid=a347ffcd-592e-4848-89e3-265697c6f5c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code200-external.gsfc.nasa.gov/210/content/employee-training-development" TargetMode="External"/><Relationship Id="rId5" Type="http://schemas.openxmlformats.org/officeDocument/2006/relationships/hyperlink" Target="https://nasa.sharepoint.com/sites/GSFC-ProcSystems" TargetMode="External"/><Relationship Id="rId4" Type="http://schemas.openxmlformats.org/officeDocument/2006/relationships/hyperlink" Target="https://nasa.sharepoint.com/sites/GSFC-ProcPolicy" TargetMode="External"/><Relationship Id="rId9" Type="http://schemas.openxmlformats.org/officeDocument/2006/relationships/hyperlink" Target="https://inside.nasa.gov/procurement"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spaceflight.nasa.gov/cgi-bin/acronyms.cgi" TargetMode="External"/><Relationship Id="rId3" Type="http://schemas.openxmlformats.org/officeDocument/2006/relationships/hyperlink" Target="http://www.nasa.gov/" TargetMode="External"/><Relationship Id="rId7" Type="http://schemas.openxmlformats.org/officeDocument/2006/relationships/hyperlink" Target="http://nodis3.gsfc.nasa.gov/main_lib.cf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nasa.gov/content/goddard-implementation-plan-in-response-to-the-2014-nasa-strategic-plan" TargetMode="External"/><Relationship Id="rId11" Type="http://schemas.openxmlformats.org/officeDocument/2006/relationships/hyperlink" Target="https://internal.gsfc.nasa.gov/phonebook?q=phonebook-search-results" TargetMode="External"/><Relationship Id="rId5" Type="http://schemas.openxmlformats.org/officeDocument/2006/relationships/hyperlink" Target="http://www.hq.nasa.gov/" TargetMode="External"/><Relationship Id="rId10" Type="http://schemas.openxmlformats.org/officeDocument/2006/relationships/hyperlink" Target="https://ohcm.gsfc.nasa.gov/content/coaching" TargetMode="External"/><Relationship Id="rId4" Type="http://schemas.openxmlformats.org/officeDocument/2006/relationships/hyperlink" Target="http://www.nasa.gov/centers/goddard/home/index.html" TargetMode="External"/><Relationship Id="rId9" Type="http://schemas.openxmlformats.org/officeDocument/2006/relationships/hyperlink" Target="https://ohcm.gsfc.nasa.gov/"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nasa.gov/about/sites/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nasa.gov/centers/goddard/home/#.U3JoxRC9aS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Image:Goddard_aerial.gi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internal.gsfc.nasa.gov/information-about-goddards-organiza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CE46114-05F6-4BC5-8B0E-2DE779FFFA26}" type="slidenum">
              <a:rPr lang="en-US" altLang="en-US" sz="1400" smtClean="0"/>
              <a:pPr>
                <a:spcBef>
                  <a:spcPct val="0"/>
                </a:spcBef>
                <a:buFontTx/>
                <a:buNone/>
              </a:pPr>
              <a:t>1</a:t>
            </a:fld>
            <a:endParaRPr lang="en-US" altLang="en-US" sz="1400"/>
          </a:p>
        </p:txBody>
      </p:sp>
      <p:pic>
        <p:nvPicPr>
          <p:cNvPr id="4099" name="Picture 4"/>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905000" y="304800"/>
            <a:ext cx="6477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a:spLocks noChangeArrowheads="1"/>
          </p:cNvSpPr>
          <p:nvPr/>
        </p:nvSpPr>
        <p:spPr bwMode="auto">
          <a:xfrm>
            <a:off x="609600" y="1600200"/>
            <a:ext cx="7848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b="1" dirty="0">
                <a:solidFill>
                  <a:schemeClr val="tx2"/>
                </a:solidFill>
              </a:rPr>
              <a:t>NASA/Goddard Space Flight Center’s (GSFC) </a:t>
            </a:r>
          </a:p>
          <a:p>
            <a:pPr algn="ctr" eaLnBrk="1" hangingPunct="1">
              <a:spcBef>
                <a:spcPct val="0"/>
              </a:spcBef>
              <a:buFontTx/>
              <a:buNone/>
            </a:pPr>
            <a:r>
              <a:rPr lang="en-US" altLang="en-US" sz="3600" b="1" dirty="0">
                <a:solidFill>
                  <a:schemeClr val="tx2"/>
                </a:solidFill>
              </a:rPr>
              <a:t>Procurement Operations Division (POD)</a:t>
            </a:r>
          </a:p>
        </p:txBody>
      </p:sp>
      <p:sp>
        <p:nvSpPr>
          <p:cNvPr id="193542" name="Rectangle 6"/>
          <p:cNvSpPr>
            <a:spLocks noChangeArrowheads="1"/>
          </p:cNvSpPr>
          <p:nvPr/>
        </p:nvSpPr>
        <p:spPr bwMode="auto">
          <a:xfrm>
            <a:off x="8382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endParaRPr lang="en-US" altLang="en-US" sz="2800"/>
          </a:p>
        </p:txBody>
      </p:sp>
      <p:sp>
        <p:nvSpPr>
          <p:cNvPr id="4102" name="Rectangle 8"/>
          <p:cNvSpPr>
            <a:spLocks noChangeArrowheads="1"/>
          </p:cNvSpPr>
          <p:nvPr/>
        </p:nvSpPr>
        <p:spPr bwMode="auto">
          <a:xfrm>
            <a:off x="1905000" y="3975100"/>
            <a:ext cx="5181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b="1" i="1" dirty="0">
                <a:solidFill>
                  <a:schemeClr val="accent2"/>
                </a:solidFill>
              </a:rPr>
              <a:t>New Employee Information Packet</a:t>
            </a:r>
          </a:p>
          <a:p>
            <a:pPr algn="ctr">
              <a:spcBef>
                <a:spcPct val="0"/>
              </a:spcBef>
              <a:buFontTx/>
              <a:buNone/>
            </a:pPr>
            <a:r>
              <a:rPr lang="en-US" altLang="en-US" sz="3600" b="1" i="1" dirty="0">
                <a:solidFill>
                  <a:schemeClr val="accent2"/>
                </a:solidFill>
              </a:rPr>
              <a:t>February 2024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nodePh="1">
                                  <p:stCondLst>
                                    <p:cond delay="5000"/>
                                  </p:stCondLst>
                                  <p:endCondLst>
                                    <p:cond evt="begin" delay="0">
                                      <p:tn val="5"/>
                                    </p:cond>
                                  </p:endCondLst>
                                  <p:childTnLst>
                                    <p:set>
                                      <p:cBhvr>
                                        <p:cTn id="6" dur="1" fill="hold">
                                          <p:stCondLst>
                                            <p:cond delay="0"/>
                                          </p:stCondLst>
                                        </p:cTn>
                                        <p:tgtEl>
                                          <p:spTgt spid="193542">
                                            <p:txEl>
                                              <p:pRg st="0" end="0"/>
                                            </p:txEl>
                                          </p:spTgt>
                                        </p:tgtEl>
                                        <p:attrNameLst>
                                          <p:attrName>style.visibility</p:attrName>
                                        </p:attrNameLst>
                                      </p:cBhvr>
                                      <p:to>
                                        <p:strVal val="visible"/>
                                      </p:to>
                                    </p:set>
                                    <p:anim calcmode="lin" valueType="num">
                                      <p:cBhvr>
                                        <p:cTn id="7" dur="1000" fill="hold"/>
                                        <p:tgtEl>
                                          <p:spTgt spid="19354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354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354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3542">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build="p" autoUpdateAnimBg="0" advAuto="500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AE7E3CB-7C55-4139-A55A-3B1B73AC917F}" type="slidenum">
              <a:rPr lang="en-US" altLang="en-US" sz="1400" smtClean="0"/>
              <a:pPr>
                <a:spcBef>
                  <a:spcPct val="0"/>
                </a:spcBef>
                <a:buFontTx/>
                <a:buNone/>
              </a:pPr>
              <a:t>10</a:t>
            </a:fld>
            <a:endParaRPr lang="en-US" altLang="en-US" sz="1400"/>
          </a:p>
        </p:txBody>
      </p:sp>
      <p:sp>
        <p:nvSpPr>
          <p:cNvPr id="14340" name="Rectangle 2"/>
          <p:cNvSpPr>
            <a:spLocks noGrp="1" noChangeArrowheads="1"/>
          </p:cNvSpPr>
          <p:nvPr>
            <p:ph type="title"/>
          </p:nvPr>
        </p:nvSpPr>
        <p:spPr>
          <a:xfrm>
            <a:off x="838200" y="152400"/>
            <a:ext cx="7772400" cy="457200"/>
          </a:xfrm>
        </p:spPr>
        <p:txBody>
          <a:bodyPr>
            <a:normAutofit fontScale="90000"/>
          </a:bodyPr>
          <a:lstStyle/>
          <a:p>
            <a:pPr>
              <a:defRPr/>
            </a:pPr>
            <a:r>
              <a:rPr lang="en-US" sz="3600" b="1" dirty="0">
                <a:solidFill>
                  <a:schemeClr val="tx1"/>
                </a:solidFill>
              </a:rPr>
              <a:t>How We Are Organized</a:t>
            </a:r>
          </a:p>
        </p:txBody>
      </p:sp>
      <p:sp>
        <p:nvSpPr>
          <p:cNvPr id="22532" name="Rectangle 3"/>
          <p:cNvSpPr>
            <a:spLocks noChangeArrowheads="1"/>
          </p:cNvSpPr>
          <p:nvPr/>
        </p:nvSpPr>
        <p:spPr bwMode="auto">
          <a:xfrm>
            <a:off x="304800" y="624280"/>
            <a:ext cx="8382000" cy="592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1400" b="1" u="sng" dirty="0">
                <a:hlinkClick r:id="rId3"/>
              </a:rPr>
              <a:t>Division Office</a:t>
            </a:r>
            <a:r>
              <a:rPr lang="en-US" altLang="en-US" sz="1400" dirty="0">
                <a:hlinkClick r:id="rId3"/>
              </a:rPr>
              <a:t> </a:t>
            </a:r>
            <a:r>
              <a:rPr lang="en-US" altLang="en-US" sz="1400" dirty="0"/>
              <a:t>–Change Management, New Business and Acquisition Strategic Planning, Source Evaluation, Human Capital Planning, Policy, Acquisition Review, Career Development and Training.  </a:t>
            </a:r>
          </a:p>
          <a:p>
            <a:r>
              <a:rPr lang="en-US" altLang="en-US" sz="1400" b="1" dirty="0">
                <a:hlinkClick r:id="rId4"/>
              </a:rPr>
              <a:t>JPSS/SSMO (171) </a:t>
            </a:r>
            <a:r>
              <a:rPr lang="en-US" altLang="en-US" sz="1400" dirty="0"/>
              <a:t>- </a:t>
            </a:r>
            <a:r>
              <a:rPr lang="en-US" sz="1400" dirty="0"/>
              <a:t>Located at Greenbelt, supports Joint Polar Satellite System Program and the Space Science Mission Operations project (SSMO).</a:t>
            </a:r>
          </a:p>
          <a:p>
            <a:r>
              <a:rPr lang="en-US" altLang="en-US" sz="1400" b="1" dirty="0">
                <a:hlinkClick r:id="rId5"/>
              </a:rPr>
              <a:t>GOES/Space Weather/Planetary (172) </a:t>
            </a:r>
            <a:r>
              <a:rPr lang="en-US" altLang="en-US" sz="1400" dirty="0">
                <a:hlinkClick r:id="rId6">
                  <a:extLst>
                    <a:ext uri="{A12FA001-AC4F-418D-AE19-62706E023703}">
                      <ahyp:hlinkClr xmlns:ahyp="http://schemas.microsoft.com/office/drawing/2018/hyperlinkcolor" val="tx"/>
                    </a:ext>
                  </a:extLst>
                </a:hlinkClick>
              </a:rPr>
              <a:t>–</a:t>
            </a:r>
            <a:r>
              <a:rPr lang="en-US" altLang="en-US" sz="1400" dirty="0"/>
              <a:t> </a:t>
            </a:r>
            <a:r>
              <a:rPr lang="en-US" sz="1400" dirty="0"/>
              <a:t>Located at Greenbelt, supports Geostationary Operational Environmental Satellite-R Series (GOES-R) Flight Program and Space Weather Follow-On (SWFO) hardware development contracts for the spacecraft and instruments</a:t>
            </a:r>
          </a:p>
          <a:p>
            <a:r>
              <a:rPr lang="en-US" altLang="en-US" sz="1400" b="1" u="sng" dirty="0">
                <a:hlinkClick r:id="rId6"/>
              </a:rPr>
              <a:t>Headquarters (173)</a:t>
            </a:r>
            <a:r>
              <a:rPr lang="en-US" altLang="en-US" sz="1400" dirty="0">
                <a:hlinkClick r:id="rId6"/>
              </a:rPr>
              <a:t> </a:t>
            </a:r>
            <a:r>
              <a:rPr lang="en-US" altLang="en-US" sz="1400" dirty="0"/>
              <a:t>– Located at Greenbelt and supports all acquisitions needs for Headquarters operations and staff offices.  Also supports code 100.</a:t>
            </a:r>
          </a:p>
          <a:p>
            <a:r>
              <a:rPr lang="en-US" altLang="en-US" sz="1400" b="1" u="sng" dirty="0">
                <a:hlinkClick r:id="rId7"/>
              </a:rPr>
              <a:t>Institutional (174)</a:t>
            </a:r>
            <a:r>
              <a:rPr lang="en-US" altLang="en-US" sz="1400" dirty="0">
                <a:hlinkClick r:id="rId7"/>
              </a:rPr>
              <a:t> </a:t>
            </a:r>
            <a:r>
              <a:rPr lang="en-US" altLang="en-US" sz="1400" dirty="0"/>
              <a:t>-Located at Greenbelt and Fairmont, WV supports all acquisition needs related to GSFC’s infrastructure support for the Greenbelt and Wallops campuses as well as acquisition support for the IV&amp;V facility (Code 180).   Also supports the Rapid Spacecraft Development Office (RSDO).</a:t>
            </a:r>
          </a:p>
          <a:p>
            <a:r>
              <a:rPr lang="en-US" altLang="en-US" sz="1400" b="1" u="sng" dirty="0">
                <a:hlinkClick r:id="rId8"/>
              </a:rPr>
              <a:t>Engineering (175)</a:t>
            </a:r>
            <a:r>
              <a:rPr lang="en-US" altLang="en-US" sz="1400" dirty="0">
                <a:hlinkClick r:id="rId8"/>
              </a:rPr>
              <a:t> </a:t>
            </a:r>
            <a:r>
              <a:rPr lang="en-US" altLang="en-US" sz="1400" dirty="0"/>
              <a:t>– Located at Greenbelt and supports all acquisition needs for the Engineering &amp; Technology Directorate</a:t>
            </a:r>
          </a:p>
          <a:p>
            <a:r>
              <a:rPr lang="en-US" altLang="en-US" sz="1400" b="1" u="sng" dirty="0">
                <a:hlinkClick r:id="rId9"/>
              </a:rPr>
              <a:t>Program Support Office (176)</a:t>
            </a:r>
            <a:r>
              <a:rPr lang="en-US" altLang="en-US" sz="1400" dirty="0">
                <a:hlinkClick r:id="rId9"/>
              </a:rPr>
              <a:t> </a:t>
            </a:r>
            <a:r>
              <a:rPr lang="en-US" altLang="en-US" sz="1400" dirty="0"/>
              <a:t>– Located at Greenbelt, supports all acquisition needs for a portion of the Flight Programs and Projects for cross-cutting requirements such as communications, networks, and mission operations, and the Office of Safety and Mission Assurance. Also supports the </a:t>
            </a:r>
            <a:r>
              <a:rPr lang="en-US" sz="1400" dirty="0"/>
              <a:t>Suborbital and Special Orbital Projects Directorate located at WFF.</a:t>
            </a:r>
            <a:endParaRPr lang="en-US" altLang="en-US" sz="1400" dirty="0"/>
          </a:p>
          <a:p>
            <a:r>
              <a:rPr lang="en-US" altLang="en-US" sz="1400" b="1" u="sng" dirty="0">
                <a:hlinkClick r:id="rId10"/>
              </a:rPr>
              <a:t>Space Science (177)</a:t>
            </a:r>
            <a:r>
              <a:rPr lang="en-US" altLang="en-US" sz="1400" dirty="0">
                <a:hlinkClick r:id="rId10"/>
              </a:rPr>
              <a:t> </a:t>
            </a:r>
            <a:r>
              <a:rPr lang="en-US" altLang="en-US" sz="1400" dirty="0"/>
              <a:t>–Located at Greenbelt and supports a portion of the Sciences and Explorations Directorate as well as a portion of the Flight Programs and Projects Directorate for space science and missions such as those related to planetary, lunar, and solar.  </a:t>
            </a:r>
          </a:p>
          <a:p>
            <a:r>
              <a:rPr lang="en-US" altLang="en-US" sz="1400" b="1" u="sng" dirty="0">
                <a:hlinkClick r:id="rId11"/>
              </a:rPr>
              <a:t>Earth Sciences (178</a:t>
            </a:r>
            <a:r>
              <a:rPr lang="en-US" altLang="en-US" sz="1400" b="1" dirty="0">
                <a:hlinkClick r:id="rId11"/>
              </a:rPr>
              <a:t>)</a:t>
            </a:r>
            <a:r>
              <a:rPr lang="en-US" altLang="en-US" sz="1400" b="1" i="1" dirty="0">
                <a:hlinkClick r:id="rId11"/>
              </a:rPr>
              <a:t> </a:t>
            </a:r>
            <a:r>
              <a:rPr lang="en-US" altLang="en-US" sz="1400" b="1" i="1" dirty="0"/>
              <a:t>–  </a:t>
            </a:r>
            <a:r>
              <a:rPr lang="en-US" altLang="en-US" sz="1400" dirty="0"/>
              <a:t>Located at Greenbelt and supports a portion of the Sciences and Explorations Directorate as well as a portion of the Flight Programs and Projects Directorate for earth science and </a:t>
            </a:r>
            <a:br>
              <a:rPr lang="en-US" altLang="en-US" sz="1400" dirty="0"/>
            </a:br>
            <a:r>
              <a:rPr lang="en-US" altLang="en-US" sz="1400" dirty="0"/>
              <a:t>missions such as those related to weather, remote sensing earth observing.  Also, Planetary Instrument and Payload Projects.</a:t>
            </a:r>
            <a:endParaRPr lang="en-US" alt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DBE463B-C8D0-471B-BD1A-B0864DFF3743}" type="slidenum">
              <a:rPr lang="en-US" altLang="en-US" sz="1400" smtClean="0"/>
              <a:pPr>
                <a:spcBef>
                  <a:spcPct val="0"/>
                </a:spcBef>
                <a:buFontTx/>
                <a:buNone/>
              </a:pPr>
              <a:t>11</a:t>
            </a:fld>
            <a:endParaRPr lang="en-US" altLang="en-US" sz="1400"/>
          </a:p>
        </p:txBody>
      </p:sp>
      <p:sp>
        <p:nvSpPr>
          <p:cNvPr id="24579" name="Rectangle 2"/>
          <p:cNvSpPr>
            <a:spLocks noGrp="1" noChangeArrowheads="1"/>
          </p:cNvSpPr>
          <p:nvPr>
            <p:ph type="title"/>
          </p:nvPr>
        </p:nvSpPr>
        <p:spPr>
          <a:xfrm>
            <a:off x="685800" y="228600"/>
            <a:ext cx="7772400" cy="1143000"/>
          </a:xfrm>
        </p:spPr>
        <p:txBody>
          <a:bodyPr/>
          <a:lstStyle/>
          <a:p>
            <a:r>
              <a:rPr lang="en-US" altLang="en-US" sz="3600" b="1"/>
              <a:t>Procurement Operations Division</a:t>
            </a:r>
            <a:br>
              <a:rPr lang="en-US" altLang="en-US" sz="3600" b="1"/>
            </a:br>
            <a:endParaRPr lang="en-US" altLang="en-US" sz="3600" b="1"/>
          </a:p>
        </p:txBody>
      </p:sp>
      <p:sp>
        <p:nvSpPr>
          <p:cNvPr id="24580" name="Rectangle 3"/>
          <p:cNvSpPr>
            <a:spLocks noGrp="1" noChangeArrowheads="1"/>
          </p:cNvSpPr>
          <p:nvPr>
            <p:ph type="body" idx="1"/>
          </p:nvPr>
        </p:nvSpPr>
        <p:spPr>
          <a:xfrm>
            <a:off x="533400" y="1752600"/>
            <a:ext cx="8229600" cy="4114800"/>
          </a:xfrm>
        </p:spPr>
        <p:txBody>
          <a:bodyPr/>
          <a:lstStyle/>
          <a:p>
            <a:pPr>
              <a:buFontTx/>
              <a:buNone/>
            </a:pPr>
            <a:r>
              <a:rPr lang="en-US" altLang="en-US" sz="2800">
                <a:solidFill>
                  <a:srgbClr val="CC0000"/>
                </a:solidFill>
              </a:rPr>
              <a:t>Our Vision:</a:t>
            </a:r>
            <a:r>
              <a:rPr lang="en-US" altLang="en-US"/>
              <a:t> </a:t>
            </a:r>
          </a:p>
          <a:p>
            <a:pPr>
              <a:buFontTx/>
              <a:buNone/>
            </a:pPr>
            <a:r>
              <a:rPr lang="en-US" altLang="en-US"/>
              <a:t>		</a:t>
            </a:r>
            <a:r>
              <a:rPr lang="en-US" altLang="en-US" sz="2000"/>
              <a:t> Excellence in an evolving acquisition environment</a:t>
            </a:r>
          </a:p>
          <a:p>
            <a:pPr>
              <a:buFontTx/>
              <a:buNone/>
            </a:pPr>
            <a:r>
              <a:rPr lang="en-US" altLang="en-US" sz="2800">
                <a:solidFill>
                  <a:srgbClr val="CC0000"/>
                </a:solidFill>
              </a:rPr>
              <a:t>Our Mission:</a:t>
            </a:r>
            <a:r>
              <a:rPr lang="en-US" altLang="en-US"/>
              <a:t> </a:t>
            </a:r>
          </a:p>
          <a:p>
            <a:pPr>
              <a:buFontTx/>
              <a:buNone/>
            </a:pPr>
            <a:r>
              <a:rPr lang="en-US" altLang="en-US"/>
              <a:t>		</a:t>
            </a:r>
            <a:r>
              <a:rPr lang="en-US" altLang="en-US" sz="2000"/>
              <a:t> Establish partnerships that deliver optimal business solutions – one procurement – one mission– one customer at a time</a:t>
            </a:r>
          </a:p>
          <a:p>
            <a:pPr>
              <a:buFontTx/>
              <a:buNone/>
            </a:pPr>
            <a:endParaRPr lang="en-US" altLang="en-US" sz="2000"/>
          </a:p>
        </p:txBody>
      </p:sp>
      <p:pic>
        <p:nvPicPr>
          <p:cNvPr id="2458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8288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00929C9-F5C9-4905-9C7D-AA29BADFFF7F}" type="slidenum">
              <a:rPr lang="en-US" altLang="en-US" sz="1400" smtClean="0"/>
              <a:pPr>
                <a:spcBef>
                  <a:spcPct val="0"/>
                </a:spcBef>
                <a:buFontTx/>
                <a:buNone/>
              </a:pPr>
              <a:t>12</a:t>
            </a:fld>
            <a:endParaRPr lang="en-US" altLang="en-US" sz="1400"/>
          </a:p>
        </p:txBody>
      </p:sp>
      <p:sp>
        <p:nvSpPr>
          <p:cNvPr id="26627" name="Rectangle 2"/>
          <p:cNvSpPr>
            <a:spLocks noGrp="1" noChangeArrowheads="1"/>
          </p:cNvSpPr>
          <p:nvPr>
            <p:ph type="title"/>
          </p:nvPr>
        </p:nvSpPr>
        <p:spPr>
          <a:xfrm>
            <a:off x="685800" y="457200"/>
            <a:ext cx="7772400" cy="1143000"/>
          </a:xfrm>
        </p:spPr>
        <p:txBody>
          <a:bodyPr/>
          <a:lstStyle/>
          <a:p>
            <a:r>
              <a:rPr lang="en-US" altLang="en-US" sz="3600" b="1"/>
              <a:t>Procurement Operations Division (Continued)</a:t>
            </a:r>
          </a:p>
        </p:txBody>
      </p:sp>
      <p:sp>
        <p:nvSpPr>
          <p:cNvPr id="15365" name="Rectangle 3"/>
          <p:cNvSpPr>
            <a:spLocks noGrp="1" noChangeArrowheads="1"/>
          </p:cNvSpPr>
          <p:nvPr>
            <p:ph type="body" idx="1"/>
          </p:nvPr>
        </p:nvSpPr>
        <p:spPr>
          <a:xfrm>
            <a:off x="381000" y="1981200"/>
            <a:ext cx="7772400" cy="4114800"/>
          </a:xfrm>
        </p:spPr>
        <p:txBody>
          <a:bodyPr/>
          <a:lstStyle/>
          <a:p>
            <a:pPr>
              <a:defRPr/>
            </a:pPr>
            <a:r>
              <a:rPr lang="en-US" sz="2800" dirty="0">
                <a:solidFill>
                  <a:srgbClr val="CC0000"/>
                </a:solidFill>
              </a:rPr>
              <a:t>Our Strategic Goals: </a:t>
            </a:r>
            <a:r>
              <a:rPr lang="en-US" dirty="0">
                <a:solidFill>
                  <a:srgbClr val="CC0000"/>
                </a:solidFill>
              </a:rPr>
              <a:t>                     </a:t>
            </a:r>
          </a:p>
          <a:p>
            <a:pPr>
              <a:buFontTx/>
              <a:buNone/>
              <a:defRPr/>
            </a:pPr>
            <a:r>
              <a:rPr lang="en-US" sz="2400" dirty="0"/>
              <a:t>	</a:t>
            </a:r>
            <a:r>
              <a:rPr lang="en-US" sz="2000" dirty="0"/>
              <a:t>Be a premier organization by providing, promoting, and fostering:</a:t>
            </a:r>
          </a:p>
          <a:p>
            <a:pPr>
              <a:buFontTx/>
              <a:buNone/>
              <a:defRPr/>
            </a:pPr>
            <a:endParaRPr lang="en-US" sz="1800" dirty="0"/>
          </a:p>
          <a:p>
            <a:pPr lvl="1">
              <a:defRPr/>
            </a:pPr>
            <a:r>
              <a:rPr lang="en-US" sz="1800" dirty="0">
                <a:ea typeface="+mn-ea"/>
                <a:cs typeface="+mn-cs"/>
              </a:rPr>
              <a:t>High quality products and services  </a:t>
            </a:r>
          </a:p>
          <a:p>
            <a:pPr lvl="1">
              <a:defRPr/>
            </a:pPr>
            <a:r>
              <a:rPr lang="en-US" sz="1800" dirty="0">
                <a:ea typeface="+mn-ea"/>
                <a:cs typeface="+mn-cs"/>
              </a:rPr>
              <a:t>Outstanding customer service </a:t>
            </a:r>
          </a:p>
          <a:p>
            <a:pPr lvl="1">
              <a:defRPr/>
            </a:pPr>
            <a:r>
              <a:rPr lang="en-US" sz="1800" dirty="0">
                <a:ea typeface="+mn-ea"/>
                <a:cs typeface="+mn-cs"/>
              </a:rPr>
              <a:t> Mutual respect among well-developed, committed employees </a:t>
            </a:r>
          </a:p>
          <a:p>
            <a:pPr lvl="1">
              <a:defRPr/>
            </a:pPr>
            <a:r>
              <a:rPr lang="en-US" sz="1800" dirty="0">
                <a:ea typeface="+mn-ea"/>
                <a:cs typeface="+mn-cs"/>
              </a:rPr>
              <a:t> A safe, inclusive, and open environment </a:t>
            </a:r>
          </a:p>
          <a:p>
            <a:pPr lvl="2">
              <a:buFontTx/>
              <a:buNone/>
              <a:defRPr/>
            </a:pPr>
            <a:r>
              <a:rPr lang="en-US" sz="1800" dirty="0"/>
              <a:t> </a:t>
            </a:r>
          </a:p>
        </p:txBody>
      </p:sp>
      <p:pic>
        <p:nvPicPr>
          <p:cNvPr id="2662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95800"/>
            <a:ext cx="1800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87DF631-3FFD-490B-89C1-8A52C6263012}" type="slidenum">
              <a:rPr lang="en-US" altLang="en-US" sz="1400" smtClean="0"/>
              <a:pPr>
                <a:spcBef>
                  <a:spcPct val="0"/>
                </a:spcBef>
                <a:buFontTx/>
                <a:buNone/>
              </a:pPr>
              <a:t>13</a:t>
            </a:fld>
            <a:endParaRPr lang="en-US" altLang="en-US" sz="1400"/>
          </a:p>
        </p:txBody>
      </p:sp>
      <p:sp>
        <p:nvSpPr>
          <p:cNvPr id="28675" name="Rectangle 2"/>
          <p:cNvSpPr>
            <a:spLocks noGrp="1" noChangeArrowheads="1"/>
          </p:cNvSpPr>
          <p:nvPr>
            <p:ph type="title"/>
          </p:nvPr>
        </p:nvSpPr>
        <p:spPr>
          <a:xfrm>
            <a:off x="685800" y="304800"/>
            <a:ext cx="7772400" cy="1143000"/>
          </a:xfrm>
        </p:spPr>
        <p:txBody>
          <a:bodyPr/>
          <a:lstStyle/>
          <a:p>
            <a:r>
              <a:rPr lang="en-US" altLang="en-US" sz="2800" b="1" dirty="0"/>
              <a:t>Procurement’s Management</a:t>
            </a:r>
            <a:br>
              <a:rPr lang="en-US" altLang="en-US" sz="2800" b="1" dirty="0"/>
            </a:br>
            <a:r>
              <a:rPr lang="en-US" altLang="en-US" sz="2800" b="1" dirty="0"/>
              <a:t>Team</a:t>
            </a:r>
          </a:p>
        </p:txBody>
      </p:sp>
      <p:sp>
        <p:nvSpPr>
          <p:cNvPr id="28676" name="Rectangle 3"/>
          <p:cNvSpPr>
            <a:spLocks noGrp="1" noChangeArrowheads="1"/>
          </p:cNvSpPr>
          <p:nvPr>
            <p:ph type="body" idx="1"/>
          </p:nvPr>
        </p:nvSpPr>
        <p:spPr>
          <a:xfrm>
            <a:off x="685800" y="1752600"/>
            <a:ext cx="7772400" cy="4114800"/>
          </a:xfrm>
        </p:spPr>
        <p:txBody>
          <a:bodyPr/>
          <a:lstStyle/>
          <a:p>
            <a:pPr>
              <a:lnSpc>
                <a:spcPct val="80000"/>
              </a:lnSpc>
            </a:pPr>
            <a:r>
              <a:rPr lang="en-US" altLang="en-US" sz="1800" dirty="0"/>
              <a:t>The Office of Procurement Associates strategically align resources, processes, and business lines to the mission, goals, and objectives of its customers.</a:t>
            </a:r>
          </a:p>
          <a:p>
            <a:pPr>
              <a:lnSpc>
                <a:spcPct val="80000"/>
              </a:lnSpc>
            </a:pPr>
            <a:r>
              <a:rPr lang="en-US" altLang="en-US" sz="1800" dirty="0"/>
              <a:t>The Procurement Managers implement those strategies and provide full-service acquisition support for the present and the future. </a:t>
            </a:r>
          </a:p>
          <a:p>
            <a:pPr>
              <a:lnSpc>
                <a:spcPct val="80000"/>
              </a:lnSpc>
            </a:pPr>
            <a:r>
              <a:rPr lang="en-US" altLang="en-US" sz="1800" dirty="0"/>
              <a:t>Policy provides the regulatory, policy, and operational perspective.</a:t>
            </a:r>
          </a:p>
          <a:p>
            <a:pPr>
              <a:lnSpc>
                <a:spcPct val="80000"/>
              </a:lnSpc>
            </a:pPr>
            <a:r>
              <a:rPr lang="en-US" altLang="en-US" sz="1800" dirty="0"/>
              <a:t>Together, these individuals form Procurement’s Management Team.  More specifically the team is comprised of:</a:t>
            </a:r>
          </a:p>
          <a:p>
            <a:pPr lvl="1">
              <a:lnSpc>
                <a:spcPct val="80000"/>
              </a:lnSpc>
            </a:pPr>
            <a:r>
              <a:rPr lang="en-US" altLang="en-US" sz="1600" dirty="0"/>
              <a:t>Division Management: Division Chief/Procurement Officer, Associate Chief/Deputy Procurement Officer, Associate Chief for Operations and Business Management, and the 8 Associate/Assistant Division Chiefs</a:t>
            </a:r>
          </a:p>
          <a:p>
            <a:pPr lvl="1">
              <a:lnSpc>
                <a:spcPct val="80000"/>
              </a:lnSpc>
            </a:pPr>
            <a:r>
              <a:rPr lang="en-US" altLang="en-US" sz="1600" dirty="0"/>
              <a:t>Procurement Managers (PM’s):  2 PM’s in each Office except for HQ, there are 3 PM’s </a:t>
            </a:r>
          </a:p>
          <a:p>
            <a:pPr lvl="1">
              <a:lnSpc>
                <a:spcPct val="80000"/>
              </a:lnSpc>
            </a:pPr>
            <a:r>
              <a:rPr lang="en-US" altLang="en-US" sz="1600" dirty="0"/>
              <a:t>Policy:  Supporting policy, file review, competitions, training and development, source evaluation, and systems</a:t>
            </a:r>
          </a:p>
          <a:p>
            <a:pPr lvl="1">
              <a:lnSpc>
                <a:spcPct val="80000"/>
              </a:lnSpc>
            </a:pPr>
            <a:endParaRPr lang="en-US" altLang="en-US" sz="1600" dirty="0"/>
          </a:p>
        </p:txBody>
      </p:sp>
      <p:pic>
        <p:nvPicPr>
          <p:cNvPr id="28677" name="Picture 7" descr="j0433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2D08293-74F1-42C4-A257-936615CA86C4}" type="slidenum">
              <a:rPr lang="en-US" altLang="en-US" sz="1400" smtClean="0"/>
              <a:pPr>
                <a:spcBef>
                  <a:spcPct val="0"/>
                </a:spcBef>
                <a:buFontTx/>
                <a:buNone/>
              </a:pPr>
              <a:t>14</a:t>
            </a:fld>
            <a:endParaRPr lang="en-US" altLang="en-US" sz="1400"/>
          </a:p>
        </p:txBody>
      </p:sp>
      <p:sp>
        <p:nvSpPr>
          <p:cNvPr id="30723" name="Rectangle 2"/>
          <p:cNvSpPr>
            <a:spLocks noGrp="1" noChangeArrowheads="1"/>
          </p:cNvSpPr>
          <p:nvPr>
            <p:ph type="title"/>
          </p:nvPr>
        </p:nvSpPr>
        <p:spPr>
          <a:xfrm>
            <a:off x="685800" y="304800"/>
            <a:ext cx="7772400" cy="1143000"/>
          </a:xfrm>
        </p:spPr>
        <p:txBody>
          <a:bodyPr/>
          <a:lstStyle/>
          <a:p>
            <a:r>
              <a:rPr lang="en-US" altLang="en-US" sz="3600" b="1"/>
              <a:t>Our Skill Groups</a:t>
            </a:r>
          </a:p>
        </p:txBody>
      </p:sp>
      <p:sp>
        <p:nvSpPr>
          <p:cNvPr id="30724" name="Rectangle 3"/>
          <p:cNvSpPr>
            <a:spLocks noGrp="1" noChangeArrowheads="1"/>
          </p:cNvSpPr>
          <p:nvPr>
            <p:ph type="body" idx="1"/>
          </p:nvPr>
        </p:nvSpPr>
        <p:spPr>
          <a:xfrm>
            <a:off x="685800" y="1752600"/>
            <a:ext cx="7772400" cy="4114800"/>
          </a:xfrm>
        </p:spPr>
        <p:txBody>
          <a:bodyPr/>
          <a:lstStyle/>
          <a:p>
            <a:r>
              <a:rPr lang="en-US" altLang="en-US" sz="2000" dirty="0"/>
              <a:t>Management			 </a:t>
            </a:r>
          </a:p>
          <a:p>
            <a:r>
              <a:rPr lang="en-US" altLang="en-US" sz="2000" dirty="0"/>
              <a:t>Contracting Officers/Contract Specialists		                           </a:t>
            </a:r>
          </a:p>
          <a:p>
            <a:r>
              <a:rPr lang="en-US" altLang="en-US" sz="2000" dirty="0"/>
              <a:t>Procurement Analysts</a:t>
            </a:r>
          </a:p>
          <a:p>
            <a:r>
              <a:rPr lang="en-US" altLang="en-US" sz="2000" dirty="0"/>
              <a:t>Administrative Support</a:t>
            </a:r>
          </a:p>
          <a:p>
            <a:pPr>
              <a:buFontTx/>
              <a:buNone/>
            </a:pPr>
            <a:endParaRPr lang="en-US" altLang="en-US" sz="2000" dirty="0"/>
          </a:p>
          <a:p>
            <a:pPr>
              <a:spcBef>
                <a:spcPts val="0"/>
              </a:spcBef>
              <a:buFontTx/>
              <a:buNone/>
            </a:pPr>
            <a:r>
              <a:rPr lang="en-US" altLang="en-US" sz="2000" dirty="0"/>
              <a:t>	Our total workforce ranges between 160-170, and we are located throughout the Center, as close to our requirements organizations as possible. </a:t>
            </a:r>
            <a:r>
              <a:rPr lang="en-US" alt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C0BAE91-BA9C-4C75-B0B3-867A282F0D42}" type="slidenum">
              <a:rPr lang="en-US" altLang="en-US" sz="1400" smtClean="0"/>
              <a:pPr>
                <a:spcBef>
                  <a:spcPct val="0"/>
                </a:spcBef>
                <a:buFontTx/>
                <a:buNone/>
              </a:pPr>
              <a:t>15</a:t>
            </a:fld>
            <a:endParaRPr lang="en-US" altLang="en-US" sz="1400"/>
          </a:p>
        </p:txBody>
      </p:sp>
      <p:sp>
        <p:nvSpPr>
          <p:cNvPr id="32771" name="Rectangle 2"/>
          <p:cNvSpPr>
            <a:spLocks noGrp="1" noChangeArrowheads="1"/>
          </p:cNvSpPr>
          <p:nvPr>
            <p:ph type="title"/>
          </p:nvPr>
        </p:nvSpPr>
        <p:spPr>
          <a:xfrm>
            <a:off x="1153318" y="228600"/>
            <a:ext cx="6837363" cy="685800"/>
          </a:xfrm>
        </p:spPr>
        <p:txBody>
          <a:bodyPr/>
          <a:lstStyle/>
          <a:p>
            <a:r>
              <a:rPr lang="en-US" altLang="en-US" sz="3600" b="1" dirty="0">
                <a:solidFill>
                  <a:schemeClr val="tx1"/>
                </a:solidFill>
              </a:rPr>
              <a:t>What We All Do</a:t>
            </a:r>
          </a:p>
        </p:txBody>
      </p:sp>
      <p:sp>
        <p:nvSpPr>
          <p:cNvPr id="32772" name="Rectangle 3"/>
          <p:cNvSpPr>
            <a:spLocks noGrp="1" noChangeArrowheads="1"/>
          </p:cNvSpPr>
          <p:nvPr>
            <p:ph type="body" idx="1"/>
          </p:nvPr>
        </p:nvSpPr>
        <p:spPr>
          <a:xfrm>
            <a:off x="609600" y="952500"/>
            <a:ext cx="7772400" cy="5295900"/>
          </a:xfrm>
        </p:spPr>
        <p:txBody>
          <a:bodyPr/>
          <a:lstStyle/>
          <a:p>
            <a:pPr marL="457200" indent="-457200">
              <a:lnSpc>
                <a:spcPct val="90000"/>
              </a:lnSpc>
            </a:pPr>
            <a:r>
              <a:rPr lang="en-US" altLang="en-US" sz="2000" dirty="0"/>
              <a:t>Provide operational procurement support to NASA Headquarters and GSFC from planning requirements through closeout of contractual instruments:</a:t>
            </a:r>
          </a:p>
          <a:p>
            <a:pPr marL="838200" lvl="1" indent="-381000">
              <a:lnSpc>
                <a:spcPct val="90000"/>
              </a:lnSpc>
            </a:pPr>
            <a:r>
              <a:rPr lang="en-US" altLang="en-US" sz="1800" dirty="0"/>
              <a:t>Acquisition strategy</a:t>
            </a:r>
          </a:p>
          <a:p>
            <a:pPr marL="838200" lvl="1" indent="-381000">
              <a:lnSpc>
                <a:spcPct val="90000"/>
              </a:lnSpc>
            </a:pPr>
            <a:r>
              <a:rPr lang="en-US" altLang="en-US" sz="1800" dirty="0"/>
              <a:t>Negotiation</a:t>
            </a:r>
          </a:p>
          <a:p>
            <a:pPr marL="838200" lvl="1" indent="-381000">
              <a:lnSpc>
                <a:spcPct val="90000"/>
              </a:lnSpc>
            </a:pPr>
            <a:r>
              <a:rPr lang="en-US" altLang="en-US" sz="1800" dirty="0"/>
              <a:t>Award</a:t>
            </a:r>
          </a:p>
          <a:p>
            <a:pPr marL="838200" lvl="1" indent="-381000">
              <a:lnSpc>
                <a:spcPct val="90000"/>
              </a:lnSpc>
            </a:pPr>
            <a:r>
              <a:rPr lang="en-US" altLang="en-US" sz="1800" dirty="0"/>
              <a:t>Administration</a:t>
            </a:r>
          </a:p>
          <a:p>
            <a:pPr marL="838200" lvl="1" indent="-381000">
              <a:lnSpc>
                <a:spcPct val="90000"/>
              </a:lnSpc>
            </a:pPr>
            <a:r>
              <a:rPr lang="en-US" altLang="en-US" sz="1800" dirty="0"/>
              <a:t>Closeout</a:t>
            </a:r>
          </a:p>
          <a:p>
            <a:pPr marL="838200" lvl="1" indent="-381000">
              <a:lnSpc>
                <a:spcPct val="90000"/>
              </a:lnSpc>
            </a:pPr>
            <a:r>
              <a:rPr lang="en-US" altLang="en-US" sz="1800" dirty="0"/>
              <a:t>Source Evaluation Board activities are a separate process from day-to-day acquisitions</a:t>
            </a:r>
          </a:p>
          <a:p>
            <a:pPr marL="457200" indent="-457200">
              <a:lnSpc>
                <a:spcPct val="90000"/>
              </a:lnSpc>
            </a:pPr>
            <a:r>
              <a:rPr lang="en-US" altLang="en-US" sz="2000" dirty="0"/>
              <a:t>Respond to external communities</a:t>
            </a:r>
          </a:p>
          <a:p>
            <a:pPr marL="838200" lvl="1" indent="-381000">
              <a:lnSpc>
                <a:spcPct val="90000"/>
              </a:lnSpc>
            </a:pPr>
            <a:r>
              <a:rPr lang="en-US" altLang="en-US" sz="1800" dirty="0"/>
              <a:t>Industry, especially small businesses</a:t>
            </a:r>
          </a:p>
          <a:p>
            <a:pPr marL="838200" lvl="1" indent="-381000">
              <a:lnSpc>
                <a:spcPct val="90000"/>
              </a:lnSpc>
            </a:pPr>
            <a:r>
              <a:rPr lang="en-US" altLang="en-US" sz="1800" dirty="0"/>
              <a:t>Government Accountability Office (GAO),  Office of Inspector General (OIG)</a:t>
            </a:r>
          </a:p>
          <a:p>
            <a:pPr marL="838200" lvl="1" indent="-381000">
              <a:lnSpc>
                <a:spcPct val="90000"/>
              </a:lnSpc>
            </a:pPr>
            <a:r>
              <a:rPr lang="en-US" altLang="en-US" sz="1800" dirty="0" err="1"/>
              <a:t>Congressionals</a:t>
            </a:r>
            <a:endParaRPr lang="en-US" altLang="en-US" sz="1800" dirty="0"/>
          </a:p>
          <a:p>
            <a:pPr lvl="1"/>
            <a:r>
              <a:rPr lang="en-US" altLang="en-US" sz="1800" dirty="0"/>
              <a:t>Headquarters Procurement Surveys every other year, Self-Assessments required once a year, support Survey activity at other Centers</a:t>
            </a:r>
          </a:p>
          <a:p>
            <a:pPr lvl="1"/>
            <a:r>
              <a:rPr lang="en-US" altLang="en-US" sz="1800" dirty="0"/>
              <a:t>Regular high-level reporting of data and data drill requests </a:t>
            </a:r>
          </a:p>
          <a:p>
            <a:pPr marL="457200" lvl="1" indent="0">
              <a:lnSpc>
                <a:spcPct val="90000"/>
              </a:lnSpc>
              <a:buNone/>
            </a:pPr>
            <a:endParaRPr lang="en-US" altLang="en-US" sz="1800" dirty="0"/>
          </a:p>
        </p:txBody>
      </p:sp>
      <p:pic>
        <p:nvPicPr>
          <p:cNvPr id="32773" name="Picture 4" descr="MCj025004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981200"/>
            <a:ext cx="1676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CD819E2-C39B-419F-B5E5-6BD88C470B8D}" type="slidenum">
              <a:rPr lang="en-US" altLang="en-US" sz="1400" smtClean="0"/>
              <a:pPr>
                <a:spcBef>
                  <a:spcPct val="0"/>
                </a:spcBef>
                <a:buFontTx/>
                <a:buNone/>
              </a:pPr>
              <a:t>16</a:t>
            </a:fld>
            <a:endParaRPr lang="en-US" altLang="en-US" sz="1400"/>
          </a:p>
        </p:txBody>
      </p:sp>
      <p:sp>
        <p:nvSpPr>
          <p:cNvPr id="34819" name="Rectangle 2"/>
          <p:cNvSpPr>
            <a:spLocks noGrp="1" noChangeArrowheads="1"/>
          </p:cNvSpPr>
          <p:nvPr>
            <p:ph type="title"/>
          </p:nvPr>
        </p:nvSpPr>
        <p:spPr>
          <a:xfrm>
            <a:off x="685800" y="148555"/>
            <a:ext cx="7772400" cy="842045"/>
          </a:xfrm>
        </p:spPr>
        <p:txBody>
          <a:bodyPr/>
          <a:lstStyle/>
          <a:p>
            <a:r>
              <a:rPr lang="en-US" altLang="en-US" sz="3200" b="1" dirty="0">
                <a:solidFill>
                  <a:schemeClr val="tx1"/>
                </a:solidFill>
              </a:rPr>
              <a:t>What We All Do (Continued)</a:t>
            </a:r>
          </a:p>
        </p:txBody>
      </p:sp>
      <p:sp>
        <p:nvSpPr>
          <p:cNvPr id="34820" name="Rectangle 3"/>
          <p:cNvSpPr>
            <a:spLocks noGrp="1" noChangeArrowheads="1"/>
          </p:cNvSpPr>
          <p:nvPr>
            <p:ph type="body" idx="1"/>
          </p:nvPr>
        </p:nvSpPr>
        <p:spPr>
          <a:xfrm>
            <a:off x="683703" y="1213258"/>
            <a:ext cx="7924800" cy="4501742"/>
          </a:xfrm>
        </p:spPr>
        <p:txBody>
          <a:bodyPr/>
          <a:lstStyle/>
          <a:p>
            <a:r>
              <a:rPr lang="en-US" altLang="en-US" sz="2000" dirty="0"/>
              <a:t>Support Agency and Center Initiatives (examples)</a:t>
            </a:r>
          </a:p>
          <a:p>
            <a:pPr lvl="1"/>
            <a:r>
              <a:rPr lang="en-US" altLang="en-US" sz="1800" dirty="0"/>
              <a:t>Category Management</a:t>
            </a:r>
          </a:p>
          <a:p>
            <a:pPr lvl="1"/>
            <a:r>
              <a:rPr lang="en-US" altLang="en-US" sz="1800" dirty="0"/>
              <a:t>Strategic Sourcing</a:t>
            </a:r>
          </a:p>
          <a:p>
            <a:pPr lvl="1"/>
            <a:r>
              <a:rPr lang="en-US" altLang="en-US" sz="1800" dirty="0"/>
              <a:t>NASA Acquisition Innovation Launchpad (NAIL)</a:t>
            </a:r>
          </a:p>
          <a:p>
            <a:pPr lvl="1"/>
            <a:r>
              <a:rPr lang="en-US" altLang="en-US" sz="1800" dirty="0"/>
              <a:t>NASA 20240</a:t>
            </a:r>
          </a:p>
          <a:p>
            <a:r>
              <a:rPr lang="en-US" altLang="en-US" sz="2000" dirty="0"/>
              <a:t>Provide infrastructure support to all aspects of acquisition </a:t>
            </a:r>
          </a:p>
          <a:p>
            <a:pPr lvl="1"/>
            <a:r>
              <a:rPr lang="en-US" altLang="en-US" sz="1800" dirty="0"/>
              <a:t>Policy, including review function </a:t>
            </a:r>
          </a:p>
          <a:p>
            <a:pPr lvl="1"/>
            <a:r>
              <a:rPr lang="en-US" altLang="en-US" sz="1800" dirty="0"/>
              <a:t>Electronic Systems </a:t>
            </a:r>
          </a:p>
          <a:p>
            <a:pPr lvl="1"/>
            <a:r>
              <a:rPr lang="en-US" altLang="en-US" sz="1800" dirty="0"/>
              <a:t>SEB Coordination </a:t>
            </a:r>
          </a:p>
          <a:p>
            <a:pPr lvl="1"/>
            <a:r>
              <a:rPr lang="en-US" altLang="en-US" sz="1800" dirty="0"/>
              <a:t>Workforce Planning, Training and Development </a:t>
            </a:r>
          </a:p>
          <a:p>
            <a:r>
              <a:rPr lang="en-US" altLang="en-US" sz="2000" dirty="0"/>
              <a:t>Typically, 85% of NASA’s budget is spent on contracts and other acquisition instruments. </a:t>
            </a:r>
          </a:p>
          <a:p>
            <a:pPr lvl="1"/>
            <a:endParaRPr lang="en-US" altLang="en-US" sz="1800" dirty="0"/>
          </a:p>
        </p:txBody>
      </p:sp>
      <p:pic>
        <p:nvPicPr>
          <p:cNvPr id="34821" name="Picture 4" descr="j02854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193" y="186655"/>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00200" y="136525"/>
            <a:ext cx="6172200" cy="1174750"/>
          </a:xfrm>
        </p:spPr>
        <p:txBody>
          <a:bodyPr>
            <a:noAutofit/>
          </a:bodyPr>
          <a:lstStyle/>
          <a:p>
            <a:pPr>
              <a:defRPr/>
            </a:pPr>
            <a:r>
              <a:rPr lang="en-US" altLang="en-US" sz="3600" dirty="0"/>
              <a:t> POD Procurement Obligations </a:t>
            </a:r>
            <a:br>
              <a:rPr lang="en-US" altLang="en-US" sz="3600" dirty="0"/>
            </a:br>
            <a:r>
              <a:rPr lang="en-US" altLang="en-US" sz="3600" dirty="0"/>
              <a:t>FY 2013 – FY 2023</a:t>
            </a:r>
            <a:endParaRPr lang="en-US" altLang="en-US" sz="3600" b="1" dirty="0">
              <a:solidFill>
                <a:schemeClr val="accent5">
                  <a:lumMod val="75000"/>
                </a:schemeClr>
              </a:solidFill>
              <a:latin typeface="Calibri" panose="020F0502020204030204" pitchFamily="34" charset="0"/>
            </a:endParaRPr>
          </a:p>
        </p:txBody>
      </p:sp>
      <p:sp>
        <p:nvSpPr>
          <p:cNvPr id="389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4A357F1-6EF1-47BE-9C48-139B78D5DBE9}" type="slidenum">
              <a:rPr lang="en-US" altLang="en-US" sz="1400" smtClean="0">
                <a:cs typeface="Times New Roman" panose="02020603050405020304" pitchFamily="18" charset="0"/>
              </a:rPr>
              <a:pPr>
                <a:spcBef>
                  <a:spcPct val="0"/>
                </a:spcBef>
                <a:buFontTx/>
                <a:buNone/>
              </a:pPr>
              <a:t>17</a:t>
            </a:fld>
            <a:endParaRPr lang="en-US" altLang="en-US" sz="1400">
              <a:cs typeface="Times New Roman" panose="02020603050405020304" pitchFamily="18" charset="0"/>
            </a:endParaRPr>
          </a:p>
        </p:txBody>
      </p:sp>
      <p:sp>
        <p:nvSpPr>
          <p:cNvPr id="38917" name="Rectangle 2"/>
          <p:cNvSpPr>
            <a:spLocks noChangeArrowheads="1"/>
          </p:cNvSpPr>
          <p:nvPr/>
        </p:nvSpPr>
        <p:spPr bwMode="auto">
          <a:xfrm>
            <a:off x="3867311" y="6420953"/>
            <a:ext cx="13589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dirty="0">
                <a:solidFill>
                  <a:srgbClr val="000000"/>
                </a:solidFill>
                <a:latin typeface="Tahoma" panose="020B0604030504040204" pitchFamily="34" charset="0"/>
              </a:rPr>
              <a:t>Source: BOBJ Report PRRPT7 – FY</a:t>
            </a:r>
          </a:p>
        </p:txBody>
      </p:sp>
      <p:sp>
        <p:nvSpPr>
          <p:cNvPr id="38918" name="Text Box 3"/>
          <p:cNvSpPr txBox="1">
            <a:spLocks noChangeArrowheads="1"/>
          </p:cNvSpPr>
          <p:nvPr/>
        </p:nvSpPr>
        <p:spPr bwMode="auto">
          <a:xfrm>
            <a:off x="1905000" y="6278948"/>
            <a:ext cx="52625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
                <a:solidFill>
                  <a:srgbClr val="000000"/>
                </a:solidFill>
                <a:latin typeface="Tahoma" panose="020B0604030504040204" pitchFamily="34" charset="0"/>
              </a:rPr>
              <a:t>* </a:t>
            </a:r>
            <a:r>
              <a:rPr lang="en-US" altLang="en-US" sz="600">
                <a:solidFill>
                  <a:srgbClr val="000000"/>
                </a:solidFill>
                <a:latin typeface="Arial" panose="020B0604020202020204" pitchFamily="34" charset="0"/>
              </a:rPr>
              <a:t>GSFC/HQ documents minus bank cards and outside buying (PGrps beginning with G* and H*, not GSFC/HQ Plant/Money obligated by NSSC, etc)</a:t>
            </a:r>
            <a:endParaRPr lang="en-US" altLang="en-US" sz="600">
              <a:solidFill>
                <a:srgbClr val="000000"/>
              </a:solidFill>
              <a:latin typeface="Tahoma" panose="020B0604030504040204" pitchFamily="34" charset="0"/>
            </a:endParaRPr>
          </a:p>
        </p:txBody>
      </p:sp>
      <p:sp>
        <p:nvSpPr>
          <p:cNvPr id="15365" name="Text Box 4"/>
          <p:cNvSpPr txBox="1">
            <a:spLocks noChangeArrowheads="1"/>
          </p:cNvSpPr>
          <p:nvPr/>
        </p:nvSpPr>
        <p:spPr bwMode="auto">
          <a:xfrm>
            <a:off x="3303588" y="1311275"/>
            <a:ext cx="1841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gn="ctr">
              <a:defRPr sz="3600">
                <a:solidFill>
                  <a:schemeClr val="tx1"/>
                </a:solidFill>
                <a:latin typeface="Times New Roman" panose="02020603050405020304" pitchFamily="18" charset="0"/>
              </a:defRPr>
            </a:lvl1pPr>
            <a:lvl2pPr marL="742950" indent="-285750" algn="ctr">
              <a:defRPr sz="3600">
                <a:solidFill>
                  <a:schemeClr val="tx1"/>
                </a:solidFill>
                <a:latin typeface="Times New Roman" panose="02020603050405020304" pitchFamily="18" charset="0"/>
              </a:defRPr>
            </a:lvl2pPr>
            <a:lvl3pPr marL="1143000" indent="-228600" algn="ctr">
              <a:defRPr sz="3600">
                <a:solidFill>
                  <a:schemeClr val="tx1"/>
                </a:solidFill>
                <a:latin typeface="Times New Roman" panose="02020603050405020304" pitchFamily="18" charset="0"/>
              </a:defRPr>
            </a:lvl3pPr>
            <a:lvl4pPr marL="1600200" indent="-228600" algn="ctr">
              <a:defRPr sz="3600">
                <a:solidFill>
                  <a:schemeClr val="tx1"/>
                </a:solidFill>
                <a:latin typeface="Times New Roman" panose="02020603050405020304" pitchFamily="18" charset="0"/>
              </a:defRPr>
            </a:lvl4pPr>
            <a:lvl5pPr marL="2057400" indent="-228600" algn="ctr">
              <a:defRPr sz="3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600">
                <a:solidFill>
                  <a:schemeClr val="tx1"/>
                </a:solidFill>
                <a:latin typeface="Times New Roman" panose="02020603050405020304" pitchFamily="18" charset="0"/>
              </a:defRPr>
            </a:lvl9pPr>
          </a:lstStyle>
          <a:p>
            <a:pPr algn="l">
              <a:defRPr/>
            </a:pPr>
            <a:endParaRPr kumimoji="1" lang="en-US" altLang="en-US" sz="675">
              <a:solidFill>
                <a:srgbClr val="000000"/>
              </a:solidFill>
              <a:latin typeface="Arial" panose="020B0604020202020204" pitchFamily="34" charset="0"/>
            </a:endParaRPr>
          </a:p>
        </p:txBody>
      </p:sp>
      <p:graphicFrame>
        <p:nvGraphicFramePr>
          <p:cNvPr id="2" name="Object 2">
            <a:extLst>
              <a:ext uri="{FF2B5EF4-FFF2-40B4-BE49-F238E27FC236}">
                <a16:creationId xmlns:a16="http://schemas.microsoft.com/office/drawing/2014/main" id="{0B2558CA-7DD1-6A87-0104-4B5FE4BC3985}"/>
              </a:ext>
            </a:extLst>
          </p:cNvPr>
          <p:cNvGraphicFramePr>
            <a:graphicFrameLocks noChangeAspect="1"/>
          </p:cNvGraphicFramePr>
          <p:nvPr>
            <p:extLst>
              <p:ext uri="{D42A27DB-BD31-4B8C-83A1-F6EECF244321}">
                <p14:modId xmlns:p14="http://schemas.microsoft.com/office/powerpoint/2010/main" val="3460702105"/>
              </p:ext>
            </p:extLst>
          </p:nvPr>
        </p:nvGraphicFramePr>
        <p:xfrm>
          <a:off x="1657350" y="1311275"/>
          <a:ext cx="5749529" cy="4332927"/>
        </p:xfrm>
        <a:graphic>
          <a:graphicData uri="http://schemas.openxmlformats.org/presentationml/2006/ole">
            <mc:AlternateContent xmlns:mc="http://schemas.openxmlformats.org/markup-compatibility/2006">
              <mc:Choice xmlns:v="urn:schemas-microsoft-com:vml" Requires="v">
                <p:oleObj name="Worksheet" r:id="rId3" imgW="8603015" imgH="5074779" progId="Excel.Sheet.8">
                  <p:embed/>
                </p:oleObj>
              </mc:Choice>
              <mc:Fallback>
                <p:oleObj name="Worksheet" r:id="rId3" imgW="8603015" imgH="5074779" progId="Excel.Sheet.8">
                  <p:embed/>
                  <p:pic>
                    <p:nvPicPr>
                      <p:cNvPr id="6" name="Object 2">
                        <a:extLst>
                          <a:ext uri="{FF2B5EF4-FFF2-40B4-BE49-F238E27FC236}">
                            <a16:creationId xmlns:a16="http://schemas.microsoft.com/office/drawing/2014/main" id="{8A29FFE9-8A84-4282-9ADE-A227C79DEC1E}"/>
                          </a:ext>
                        </a:extLst>
                      </p:cNvPr>
                      <p:cNvPicPr>
                        <a:picLocks noChangeAspect="1" noChangeArrowheads="1"/>
                      </p:cNvPicPr>
                      <p:nvPr/>
                    </p:nvPicPr>
                    <p:blipFill>
                      <a:blip r:embed="rId4"/>
                      <a:srcRect/>
                      <a:stretch>
                        <a:fillRect/>
                      </a:stretch>
                    </p:blipFill>
                    <p:spPr bwMode="auto">
                      <a:xfrm>
                        <a:off x="1657350" y="1311275"/>
                        <a:ext cx="5749529" cy="4332927"/>
                      </a:xfrm>
                      <a:prstGeom prst="rect">
                        <a:avLst/>
                      </a:prstGeom>
                      <a:noFill/>
                      <a:ln>
                        <a:noFill/>
                      </a:ln>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3C4A7-697C-BD6F-5B87-B316A5AE56A9}"/>
              </a:ext>
            </a:extLst>
          </p:cNvPr>
          <p:cNvSpPr>
            <a:spLocks noGrp="1"/>
          </p:cNvSpPr>
          <p:nvPr>
            <p:ph type="title"/>
          </p:nvPr>
        </p:nvSpPr>
        <p:spPr/>
        <p:txBody>
          <a:bodyPr/>
          <a:lstStyle/>
          <a:p>
            <a:r>
              <a:rPr lang="en-US" dirty="0"/>
              <a:t>FY 23 Actions</a:t>
            </a:r>
          </a:p>
        </p:txBody>
      </p:sp>
      <p:sp>
        <p:nvSpPr>
          <p:cNvPr id="4" name="Date Placeholder 3">
            <a:extLst>
              <a:ext uri="{FF2B5EF4-FFF2-40B4-BE49-F238E27FC236}">
                <a16:creationId xmlns:a16="http://schemas.microsoft.com/office/drawing/2014/main" id="{0452422C-697F-4844-42C6-D4D36214C754}"/>
              </a:ext>
            </a:extLst>
          </p:cNvPr>
          <p:cNvSpPr>
            <a:spLocks noGrp="1"/>
          </p:cNvSpPr>
          <p:nvPr>
            <p:ph type="dt" sz="half" idx="10"/>
          </p:nvPr>
        </p:nvSpPr>
        <p:spPr/>
        <p:txBody>
          <a:bodyPr/>
          <a:lstStyle/>
          <a:p>
            <a:pPr>
              <a:defRPr/>
            </a:pPr>
            <a:fld id="{EB4161FD-8CC8-4FC6-8DF1-9F75880682A0}" type="datetime1">
              <a:rPr lang="en-US" smtClean="0"/>
              <a:pPr>
                <a:defRPr/>
              </a:pPr>
              <a:t>2/23/2024</a:t>
            </a:fld>
            <a:endParaRPr lang="en-US"/>
          </a:p>
        </p:txBody>
      </p:sp>
      <p:sp>
        <p:nvSpPr>
          <p:cNvPr id="5" name="Slide Number Placeholder 4">
            <a:extLst>
              <a:ext uri="{FF2B5EF4-FFF2-40B4-BE49-F238E27FC236}">
                <a16:creationId xmlns:a16="http://schemas.microsoft.com/office/drawing/2014/main" id="{6F8E9F1D-DA19-DA24-9CF7-9B70C9C3D357}"/>
              </a:ext>
            </a:extLst>
          </p:cNvPr>
          <p:cNvSpPr>
            <a:spLocks noGrp="1"/>
          </p:cNvSpPr>
          <p:nvPr>
            <p:ph type="sldNum" sz="quarter" idx="12"/>
          </p:nvPr>
        </p:nvSpPr>
        <p:spPr/>
        <p:txBody>
          <a:bodyPr/>
          <a:lstStyle/>
          <a:p>
            <a:pPr>
              <a:defRPr/>
            </a:pPr>
            <a:fld id="{7D86A4A6-BB67-43B1-B1E1-D68B135C9F9C}" type="slidenum">
              <a:rPr lang="en-US" altLang="en-US" smtClean="0"/>
              <a:pPr>
                <a:defRPr/>
              </a:pPr>
              <a:t>18</a:t>
            </a:fld>
            <a:endParaRPr lang="en-US" altLang="en-US"/>
          </a:p>
        </p:txBody>
      </p:sp>
      <p:graphicFrame>
        <p:nvGraphicFramePr>
          <p:cNvPr id="6" name="Content Placeholder 5">
            <a:extLst>
              <a:ext uri="{FF2B5EF4-FFF2-40B4-BE49-F238E27FC236}">
                <a16:creationId xmlns:a16="http://schemas.microsoft.com/office/drawing/2014/main" id="{41E92361-52AD-83B0-3299-61A8E861733F}"/>
              </a:ext>
            </a:extLst>
          </p:cNvPr>
          <p:cNvGraphicFramePr>
            <a:graphicFrameLocks noGrp="1"/>
          </p:cNvGraphicFramePr>
          <p:nvPr>
            <p:ph idx="1"/>
            <p:extLst>
              <p:ext uri="{D42A27DB-BD31-4B8C-83A1-F6EECF244321}">
                <p14:modId xmlns:p14="http://schemas.microsoft.com/office/powerpoint/2010/main" val="1179610397"/>
              </p:ext>
            </p:extLst>
          </p:nvPr>
        </p:nvGraphicFramePr>
        <p:xfrm>
          <a:off x="685800" y="1524000"/>
          <a:ext cx="78486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7C902EBD-E1D3-F6C9-413A-CB9652F1BBD4}"/>
              </a:ext>
            </a:extLst>
          </p:cNvPr>
          <p:cNvGraphicFramePr>
            <a:graphicFrameLocks noGrp="1"/>
          </p:cNvGraphicFramePr>
          <p:nvPr>
            <p:extLst>
              <p:ext uri="{D42A27DB-BD31-4B8C-83A1-F6EECF244321}">
                <p14:modId xmlns:p14="http://schemas.microsoft.com/office/powerpoint/2010/main" val="1596164805"/>
              </p:ext>
            </p:extLst>
          </p:nvPr>
        </p:nvGraphicFramePr>
        <p:xfrm>
          <a:off x="1219200" y="4724400"/>
          <a:ext cx="6857999" cy="1463040"/>
        </p:xfrm>
        <a:graphic>
          <a:graphicData uri="http://schemas.openxmlformats.org/drawingml/2006/table">
            <a:tbl>
              <a:tblPr/>
              <a:tblGrid>
                <a:gridCol w="597429">
                  <a:extLst>
                    <a:ext uri="{9D8B030D-6E8A-4147-A177-3AD203B41FA5}">
                      <a16:colId xmlns:a16="http://schemas.microsoft.com/office/drawing/2014/main" val="1788969972"/>
                    </a:ext>
                  </a:extLst>
                </a:gridCol>
                <a:gridCol w="995717">
                  <a:extLst>
                    <a:ext uri="{9D8B030D-6E8A-4147-A177-3AD203B41FA5}">
                      <a16:colId xmlns:a16="http://schemas.microsoft.com/office/drawing/2014/main" val="4015602326"/>
                    </a:ext>
                  </a:extLst>
                </a:gridCol>
                <a:gridCol w="597429">
                  <a:extLst>
                    <a:ext uri="{9D8B030D-6E8A-4147-A177-3AD203B41FA5}">
                      <a16:colId xmlns:a16="http://schemas.microsoft.com/office/drawing/2014/main" val="2902700406"/>
                    </a:ext>
                  </a:extLst>
                </a:gridCol>
                <a:gridCol w="921038">
                  <a:extLst>
                    <a:ext uri="{9D8B030D-6E8A-4147-A177-3AD203B41FA5}">
                      <a16:colId xmlns:a16="http://schemas.microsoft.com/office/drawing/2014/main" val="2673115108"/>
                    </a:ext>
                  </a:extLst>
                </a:gridCol>
                <a:gridCol w="958378">
                  <a:extLst>
                    <a:ext uri="{9D8B030D-6E8A-4147-A177-3AD203B41FA5}">
                      <a16:colId xmlns:a16="http://schemas.microsoft.com/office/drawing/2014/main" val="4206802022"/>
                    </a:ext>
                  </a:extLst>
                </a:gridCol>
                <a:gridCol w="846359">
                  <a:extLst>
                    <a:ext uri="{9D8B030D-6E8A-4147-A177-3AD203B41FA5}">
                      <a16:colId xmlns:a16="http://schemas.microsoft.com/office/drawing/2014/main" val="3266694046"/>
                    </a:ext>
                  </a:extLst>
                </a:gridCol>
                <a:gridCol w="983271">
                  <a:extLst>
                    <a:ext uri="{9D8B030D-6E8A-4147-A177-3AD203B41FA5}">
                      <a16:colId xmlns:a16="http://schemas.microsoft.com/office/drawing/2014/main" val="4215326978"/>
                    </a:ext>
                  </a:extLst>
                </a:gridCol>
                <a:gridCol w="958378">
                  <a:extLst>
                    <a:ext uri="{9D8B030D-6E8A-4147-A177-3AD203B41FA5}">
                      <a16:colId xmlns:a16="http://schemas.microsoft.com/office/drawing/2014/main" val="26713568"/>
                    </a:ext>
                  </a:extLst>
                </a:gridCol>
              </a:tblGrid>
              <a:tr h="365760">
                <a:tc>
                  <a:txBody>
                    <a:bodyPr/>
                    <a:lstStyle/>
                    <a:p>
                      <a:pPr algn="l" rtl="0" fontAlgn="b"/>
                      <a:r>
                        <a:rPr lang="en-US" sz="800" b="1" i="0" u="none" strike="noStrike">
                          <a:solidFill>
                            <a:srgbClr val="000000"/>
                          </a:solidFill>
                          <a:effectLst/>
                          <a:latin typeface="Calibri" panose="020F0502020204030204" pitchFamily="34" charset="0"/>
                        </a:rPr>
                        <a:t>FY23 Actions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Contracts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BPAs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CA's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PO's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Calls/Orders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IAAs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Total</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249431526"/>
                  </a:ext>
                </a:extLst>
              </a:tr>
              <a:tr h="182880">
                <a:tc>
                  <a:txBody>
                    <a:bodyPr/>
                    <a:lstStyle/>
                    <a:p>
                      <a:pPr algn="l" rtl="0" fontAlgn="b"/>
                      <a:r>
                        <a:rPr lang="en-US" sz="800" b="0" i="0" u="none" strike="noStrike">
                          <a:solidFill>
                            <a:srgbClr val="000000"/>
                          </a:solidFill>
                          <a:effectLst/>
                          <a:latin typeface="Calibri" panose="020F0502020204030204" pitchFamily="34" charset="0"/>
                        </a:rPr>
                        <a:t>Base</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68</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0</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10</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216</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39</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337</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414142"/>
                  </a:ext>
                </a:extLst>
              </a:tr>
              <a:tr h="182880">
                <a:tc>
                  <a:txBody>
                    <a:bodyPr/>
                    <a:lstStyle/>
                    <a:p>
                      <a:pPr algn="l" rtl="0" fontAlgn="b"/>
                      <a:r>
                        <a:rPr lang="en-US" sz="800" b="0" i="0" u="none" strike="noStrike">
                          <a:solidFill>
                            <a:srgbClr val="000000"/>
                          </a:solidFill>
                          <a:effectLst/>
                          <a:latin typeface="Calibri" panose="020F0502020204030204" pitchFamily="34" charset="0"/>
                        </a:rPr>
                        <a:t>Mod</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1,984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136</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13</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24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1,216</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295</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3,668</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5928572"/>
                  </a:ext>
                </a:extLst>
              </a:tr>
              <a:tr h="365760">
                <a:tc>
                  <a:txBody>
                    <a:bodyPr/>
                    <a:lstStyle/>
                    <a:p>
                      <a:pPr algn="l" rtl="0" fontAlgn="b"/>
                      <a:r>
                        <a:rPr lang="en-US" sz="800" b="0" i="0" u="none" strike="noStrike">
                          <a:solidFill>
                            <a:srgbClr val="000000"/>
                          </a:solidFill>
                          <a:effectLst/>
                          <a:latin typeface="Calibri" panose="020F0502020204030204" pitchFamily="34" charset="0"/>
                        </a:rPr>
                        <a:t>Total Actions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2,052</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140</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13</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1,432</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334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4,005</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032824"/>
                  </a:ext>
                </a:extLst>
              </a:tr>
              <a:tr h="365760">
                <a:tc>
                  <a:txBody>
                    <a:bodyPr/>
                    <a:lstStyle/>
                    <a:p>
                      <a:pPr algn="l" rtl="0" fontAlgn="b"/>
                      <a:r>
                        <a:rPr lang="en-US" sz="800" b="1" i="0" u="none" strike="noStrike">
                          <a:solidFill>
                            <a:srgbClr val="000000"/>
                          </a:solidFill>
                          <a:effectLst/>
                          <a:latin typeface="Calibri" panose="020F0502020204030204" pitchFamily="34" charset="0"/>
                        </a:rPr>
                        <a:t>Total FY Obs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$2,879,451,838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$0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$32,013,050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$11,360,876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$378,317,911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$322,339,796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dirty="0">
                          <a:solidFill>
                            <a:srgbClr val="000000"/>
                          </a:solidFill>
                          <a:effectLst/>
                          <a:latin typeface="Calibri" panose="020F0502020204030204" pitchFamily="34" charset="0"/>
                        </a:rPr>
                        <a:t>$3,623,483,473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562936"/>
                  </a:ext>
                </a:extLst>
              </a:tr>
            </a:tbl>
          </a:graphicData>
        </a:graphic>
      </p:graphicFrame>
    </p:spTree>
    <p:extLst>
      <p:ext uri="{BB962C8B-B14F-4D97-AF65-F5344CB8AC3E}">
        <p14:creationId xmlns:p14="http://schemas.microsoft.com/office/powerpoint/2010/main" val="1517307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338264B-8100-4D3B-94D5-BBD9779629FE}" type="slidenum">
              <a:rPr lang="en-US" altLang="en-US" sz="1400" smtClean="0"/>
              <a:pPr>
                <a:spcBef>
                  <a:spcPct val="0"/>
                </a:spcBef>
                <a:buFontTx/>
                <a:buNone/>
              </a:pPr>
              <a:t>19</a:t>
            </a:fld>
            <a:endParaRPr lang="en-US" altLang="en-US" sz="1400"/>
          </a:p>
        </p:txBody>
      </p:sp>
      <p:sp>
        <p:nvSpPr>
          <p:cNvPr id="40963" name="Rectangle 2"/>
          <p:cNvSpPr>
            <a:spLocks noGrp="1" noChangeArrowheads="1"/>
          </p:cNvSpPr>
          <p:nvPr>
            <p:ph type="title" idx="4294967295"/>
          </p:nvPr>
        </p:nvSpPr>
        <p:spPr>
          <a:xfrm>
            <a:off x="914400" y="228600"/>
            <a:ext cx="7772400" cy="1143000"/>
          </a:xfrm>
        </p:spPr>
        <p:txBody>
          <a:bodyPr/>
          <a:lstStyle/>
          <a:p>
            <a:r>
              <a:rPr lang="en-US" altLang="en-US" sz="3600" dirty="0"/>
              <a:t>Procurement Systems</a:t>
            </a:r>
            <a:br>
              <a:rPr lang="en-US" altLang="en-US" sz="2800" dirty="0"/>
            </a:br>
            <a:endParaRPr lang="en-US" altLang="en-US" sz="2800" dirty="0"/>
          </a:p>
        </p:txBody>
      </p:sp>
      <p:sp>
        <p:nvSpPr>
          <p:cNvPr id="40964" name="Rectangle 3"/>
          <p:cNvSpPr>
            <a:spLocks noGrp="1" noChangeArrowheads="1"/>
          </p:cNvSpPr>
          <p:nvPr>
            <p:ph type="body" idx="4294967295"/>
          </p:nvPr>
        </p:nvSpPr>
        <p:spPr>
          <a:xfrm>
            <a:off x="762000" y="1524000"/>
            <a:ext cx="7772400" cy="4114800"/>
          </a:xfrm>
        </p:spPr>
        <p:txBody>
          <a:bodyPr/>
          <a:lstStyle/>
          <a:p>
            <a:pPr marL="0" indent="0">
              <a:buNone/>
            </a:pPr>
            <a:r>
              <a:rPr lang="en-US" altLang="en-US" sz="1800" dirty="0"/>
              <a:t>NASA uses a variety of  Agency and Federal Systems and websites in support of the acquisition process.</a:t>
            </a:r>
          </a:p>
          <a:p>
            <a:pPr marL="0" indent="0">
              <a:buNone/>
            </a:pPr>
            <a:endParaRPr lang="en-US" altLang="en-US" sz="1800" dirty="0"/>
          </a:p>
          <a:p>
            <a:pPr marL="0" indent="0">
              <a:buNone/>
            </a:pPr>
            <a:r>
              <a:rPr lang="en-US" altLang="en-US" sz="1800" dirty="0"/>
              <a:t>View the </a:t>
            </a:r>
            <a:r>
              <a:rPr lang="en-US" altLang="en-US" sz="1800" dirty="0">
                <a:hlinkClick r:id="rId3"/>
              </a:rPr>
              <a:t>Procurement Systems Overview </a:t>
            </a:r>
            <a:r>
              <a:rPr lang="en-US" altLang="en-US" sz="1800" dirty="0"/>
              <a:t>for general information and guidance.</a:t>
            </a:r>
          </a:p>
          <a:p>
            <a:pPr>
              <a:lnSpc>
                <a:spcPct val="80000"/>
              </a:lnSpc>
            </a:pPr>
            <a:endParaRPr lang="en-US" altLang="en-US" sz="1800" dirty="0"/>
          </a:p>
        </p:txBody>
      </p:sp>
      <p:pic>
        <p:nvPicPr>
          <p:cNvPr id="40965" name="Picture 6" descr="j030052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81000"/>
            <a:ext cx="9525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6E9CFE6-3CDE-4C88-8037-268AA5EAA64C}" type="slidenum">
              <a:rPr lang="en-US" altLang="en-US" sz="1400" smtClean="0"/>
              <a:pPr>
                <a:spcBef>
                  <a:spcPct val="0"/>
                </a:spcBef>
                <a:buFontTx/>
                <a:buNone/>
              </a:pPr>
              <a:t>2</a:t>
            </a:fld>
            <a:endParaRPr lang="en-US" altLang="en-US" sz="1400"/>
          </a:p>
        </p:txBody>
      </p:sp>
      <p:sp>
        <p:nvSpPr>
          <p:cNvPr id="6147" name="Rectangle 2"/>
          <p:cNvSpPr>
            <a:spLocks noGrp="1" noChangeArrowheads="1"/>
          </p:cNvSpPr>
          <p:nvPr>
            <p:ph type="title"/>
          </p:nvPr>
        </p:nvSpPr>
        <p:spPr/>
        <p:txBody>
          <a:bodyPr/>
          <a:lstStyle/>
          <a:p>
            <a:r>
              <a:rPr lang="en-US" altLang="en-US" sz="3600" b="1"/>
              <a:t>Welcome to NASA’s Goddard Space Flight Center . . .</a:t>
            </a:r>
            <a:r>
              <a:rPr lang="en-US" altLang="en-US" sz="4000"/>
              <a:t> </a:t>
            </a:r>
          </a:p>
        </p:txBody>
      </p:sp>
      <p:sp>
        <p:nvSpPr>
          <p:cNvPr id="6148" name="Rectangle 3"/>
          <p:cNvSpPr>
            <a:spLocks noGrp="1" noChangeArrowheads="1"/>
          </p:cNvSpPr>
          <p:nvPr>
            <p:ph type="body" idx="1"/>
          </p:nvPr>
        </p:nvSpPr>
        <p:spPr>
          <a:xfrm>
            <a:off x="685800" y="2438400"/>
            <a:ext cx="7772400" cy="3657600"/>
          </a:xfrm>
        </p:spPr>
        <p:txBody>
          <a:bodyPr/>
          <a:lstStyle/>
          <a:p>
            <a:pPr>
              <a:buFontTx/>
              <a:buNone/>
            </a:pPr>
            <a:r>
              <a:rPr lang="en-US" altLang="en-US" dirty="0"/>
              <a:t>You are an employee of the Office of Procurement, Code 170.</a:t>
            </a:r>
          </a:p>
          <a:p>
            <a:pPr>
              <a:buFontTx/>
              <a:buNone/>
            </a:pPr>
            <a:endParaRPr lang="en-US" altLang="en-US" dirty="0"/>
          </a:p>
          <a:p>
            <a:pPr>
              <a:buFontTx/>
              <a:buNone/>
            </a:pPr>
            <a:r>
              <a:rPr lang="en-US" altLang="en-US" dirty="0"/>
              <a:t>Code 170’s Website: </a:t>
            </a:r>
            <a:r>
              <a:rPr lang="en-US" sz="2000" dirty="0">
                <a:hlinkClick r:id="rId3"/>
              </a:rPr>
              <a:t>Code 170 - Procurement Operations | National Aeronautics and Space Administration (nasa.gov)</a:t>
            </a:r>
            <a:endParaRPr lang="en-US"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E0FF4B3-4D8B-4B44-95D8-FAB11F9C964E}" type="slidenum">
              <a:rPr lang="en-US" altLang="en-US" sz="1400" smtClean="0"/>
              <a:pPr>
                <a:spcBef>
                  <a:spcPct val="0"/>
                </a:spcBef>
                <a:buFontTx/>
                <a:buNone/>
              </a:pPr>
              <a:t>20</a:t>
            </a:fld>
            <a:endParaRPr lang="en-US" altLang="en-US" sz="1400"/>
          </a:p>
        </p:txBody>
      </p:sp>
      <p:sp>
        <p:nvSpPr>
          <p:cNvPr id="49155" name="Rectangle 2"/>
          <p:cNvSpPr>
            <a:spLocks noGrp="1" noChangeArrowheads="1"/>
          </p:cNvSpPr>
          <p:nvPr>
            <p:ph type="title"/>
          </p:nvPr>
        </p:nvSpPr>
        <p:spPr>
          <a:xfrm>
            <a:off x="723900" y="148905"/>
            <a:ext cx="7772400" cy="838200"/>
          </a:xfrm>
        </p:spPr>
        <p:txBody>
          <a:bodyPr/>
          <a:lstStyle/>
          <a:p>
            <a:r>
              <a:rPr lang="en-US" altLang="en-US" sz="3200" b="1" dirty="0"/>
              <a:t>Roles and Responsibilities of Management</a:t>
            </a:r>
            <a:r>
              <a:rPr lang="en-US" altLang="en-US" sz="3200" dirty="0"/>
              <a:t>   </a:t>
            </a:r>
          </a:p>
        </p:txBody>
      </p:sp>
      <p:sp>
        <p:nvSpPr>
          <p:cNvPr id="53252" name="Rectangle 3"/>
          <p:cNvSpPr>
            <a:spLocks noGrp="1" noChangeArrowheads="1"/>
          </p:cNvSpPr>
          <p:nvPr>
            <p:ph type="body" idx="1"/>
          </p:nvPr>
        </p:nvSpPr>
        <p:spPr>
          <a:xfrm>
            <a:off x="381000" y="1066800"/>
            <a:ext cx="7772400" cy="4114800"/>
          </a:xfrm>
        </p:spPr>
        <p:txBody>
          <a:bodyPr/>
          <a:lstStyle/>
          <a:p>
            <a:pPr>
              <a:defRPr/>
            </a:pPr>
            <a:r>
              <a:rPr lang="en-US" altLang="en-US" sz="2000" b="1" dirty="0"/>
              <a:t>Procurement Officer, Deputy Procurement Officer, and Associate Chief for Operations and Business Management*</a:t>
            </a:r>
          </a:p>
          <a:p>
            <a:pPr lvl="1">
              <a:defRPr/>
            </a:pPr>
            <a:r>
              <a:rPr lang="en-US" altLang="en-US" sz="1800" dirty="0"/>
              <a:t>Advocating and negotiating resources (e.g., training, travel, awards, promotions, hiring)</a:t>
            </a:r>
          </a:p>
          <a:p>
            <a:pPr lvl="1">
              <a:defRPr/>
            </a:pPr>
            <a:r>
              <a:rPr lang="en-US" altLang="en-US" sz="1800" dirty="0"/>
              <a:t>Participation in Agency and Center activities, such as:</a:t>
            </a:r>
          </a:p>
          <a:p>
            <a:pPr lvl="2">
              <a:defRPr/>
            </a:pPr>
            <a:r>
              <a:rPr lang="en-US" altLang="en-US" sz="1600" dirty="0"/>
              <a:t>Human Capital Strategy</a:t>
            </a:r>
          </a:p>
          <a:p>
            <a:pPr lvl="2">
              <a:defRPr/>
            </a:pPr>
            <a:r>
              <a:rPr lang="en-US" altLang="en-US" sz="1600" dirty="0"/>
              <a:t>IT Security Requirements</a:t>
            </a:r>
          </a:p>
          <a:p>
            <a:pPr lvl="2">
              <a:defRPr/>
            </a:pPr>
            <a:r>
              <a:rPr lang="en-US" altLang="en-US" sz="1600" dirty="0"/>
              <a:t>Programs/Projects:  NSSC, Security, PPS, and strategic sourcing contracts</a:t>
            </a:r>
          </a:p>
          <a:p>
            <a:pPr lvl="1">
              <a:defRPr/>
            </a:pPr>
            <a:r>
              <a:rPr lang="en-US" altLang="en-US" sz="1800" dirty="0"/>
              <a:t>Final approval of any and all acquisition matters depending on dollar value, unless delegated</a:t>
            </a:r>
          </a:p>
          <a:p>
            <a:pPr lvl="1"/>
            <a:r>
              <a:rPr lang="en-US" altLang="en-US" sz="1800" dirty="0"/>
              <a:t>Special request acquisitions (usually an Agency or Center initiative)</a:t>
            </a:r>
          </a:p>
          <a:p>
            <a:pPr lvl="1"/>
            <a:r>
              <a:rPr lang="en-US" altLang="en-US" sz="1800" dirty="0"/>
              <a:t>Training (for staff, Associates, Leadership)</a:t>
            </a:r>
          </a:p>
          <a:p>
            <a:pPr lvl="1"/>
            <a:r>
              <a:rPr lang="en-US" altLang="en-US" sz="1800" dirty="0"/>
              <a:t>Travel (for staff and Associates)</a:t>
            </a:r>
          </a:p>
          <a:p>
            <a:pPr lvl="1"/>
            <a:endParaRPr lang="en-US" altLang="en-US" sz="1800" dirty="0"/>
          </a:p>
          <a:p>
            <a:pPr lvl="1">
              <a:defRPr/>
            </a:pPr>
            <a:endParaRPr lang="en-US" altLang="en-US" sz="1800" dirty="0"/>
          </a:p>
        </p:txBody>
      </p:sp>
      <p:pic>
        <p:nvPicPr>
          <p:cNvPr id="49157" name="Picture 7" descr="j04387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1634805"/>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D929DD3-0D71-45E2-930E-AF210CF26F08}"/>
              </a:ext>
            </a:extLst>
          </p:cNvPr>
          <p:cNvSpPr txBox="1"/>
          <p:nvPr/>
        </p:nvSpPr>
        <p:spPr>
          <a:xfrm>
            <a:off x="-228600" y="6462874"/>
            <a:ext cx="4572000" cy="246221"/>
          </a:xfrm>
          <a:prstGeom prst="rect">
            <a:avLst/>
          </a:prstGeom>
          <a:noFill/>
        </p:spPr>
        <p:txBody>
          <a:bodyPr wrap="square">
            <a:spAutoFit/>
          </a:bodyPr>
          <a:lstStyle/>
          <a:p>
            <a:pPr marL="457200" lvl="1" indent="0">
              <a:buFontTx/>
              <a:buNone/>
              <a:defRPr/>
            </a:pPr>
            <a:r>
              <a:rPr lang="en-US" altLang="en-US" sz="1000" dirty="0"/>
              <a:t>*See page 8 for Code 210 organizational chart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E57B999-3254-433B-867E-4E9910419A1E}" type="slidenum">
              <a:rPr lang="en-US" altLang="en-US" sz="1400" smtClean="0"/>
              <a:pPr>
                <a:spcBef>
                  <a:spcPct val="0"/>
                </a:spcBef>
                <a:buFontTx/>
                <a:buNone/>
              </a:pPr>
              <a:t>21</a:t>
            </a:fld>
            <a:endParaRPr lang="en-US" altLang="en-US" sz="1400"/>
          </a:p>
        </p:txBody>
      </p:sp>
      <p:sp>
        <p:nvSpPr>
          <p:cNvPr id="51203" name="Rectangle 2"/>
          <p:cNvSpPr>
            <a:spLocks noGrp="1" noChangeArrowheads="1"/>
          </p:cNvSpPr>
          <p:nvPr>
            <p:ph type="title"/>
          </p:nvPr>
        </p:nvSpPr>
        <p:spPr>
          <a:xfrm>
            <a:off x="838200" y="152400"/>
            <a:ext cx="7772400" cy="1143000"/>
          </a:xfrm>
        </p:spPr>
        <p:txBody>
          <a:bodyPr/>
          <a:lstStyle/>
          <a:p>
            <a:r>
              <a:rPr lang="en-US" altLang="en-US" sz="3200" b="1" dirty="0"/>
              <a:t>Roles and Responsibilities of Management (Continued)</a:t>
            </a:r>
          </a:p>
        </p:txBody>
      </p:sp>
      <p:sp>
        <p:nvSpPr>
          <p:cNvPr id="51204" name="Rectangle 3"/>
          <p:cNvSpPr>
            <a:spLocks noGrp="1" noChangeArrowheads="1"/>
          </p:cNvSpPr>
          <p:nvPr>
            <p:ph type="body" idx="1"/>
          </p:nvPr>
        </p:nvSpPr>
        <p:spPr>
          <a:xfrm>
            <a:off x="609600" y="1371600"/>
            <a:ext cx="7772400" cy="5181600"/>
          </a:xfrm>
        </p:spPr>
        <p:txBody>
          <a:bodyPr/>
          <a:lstStyle/>
          <a:p>
            <a:pPr lvl="1"/>
            <a:r>
              <a:rPr lang="en-US" altLang="en-US" sz="1800" dirty="0"/>
              <a:t>Timecards for staff and Associates</a:t>
            </a:r>
          </a:p>
          <a:p>
            <a:pPr lvl="1"/>
            <a:r>
              <a:rPr lang="en-US" altLang="en-US" sz="1800" dirty="0"/>
              <a:t>Promotions above FPL (normally through Competitive ad)</a:t>
            </a:r>
          </a:p>
          <a:p>
            <a:pPr lvl="1"/>
            <a:r>
              <a:rPr lang="en-US" altLang="en-US" sz="1800" dirty="0"/>
              <a:t>External office movement, including outside the Division</a:t>
            </a:r>
          </a:p>
          <a:p>
            <a:pPr lvl="1"/>
            <a:r>
              <a:rPr lang="en-US" altLang="en-US" sz="1800" dirty="0"/>
              <a:t>Hiring, details into 170, and competitive actions</a:t>
            </a:r>
          </a:p>
          <a:p>
            <a:pPr lvl="1"/>
            <a:r>
              <a:rPr lang="en-US" altLang="en-US" sz="1800" dirty="0"/>
              <a:t>Performance Planning for all and Evaluation for staff and Associates</a:t>
            </a:r>
            <a:br>
              <a:rPr lang="en-US" altLang="en-US" sz="1800" dirty="0"/>
            </a:br>
            <a:endParaRPr lang="en-US" altLang="en-US" sz="1800" dirty="0"/>
          </a:p>
          <a:p>
            <a:pPr>
              <a:lnSpc>
                <a:spcPct val="80000"/>
              </a:lnSpc>
            </a:pPr>
            <a:r>
              <a:rPr lang="en-US" altLang="en-US" sz="2000" b="1" dirty="0"/>
              <a:t>Associate Division Chiefs *</a:t>
            </a:r>
          </a:p>
          <a:p>
            <a:pPr lvl="1">
              <a:lnSpc>
                <a:spcPct val="80000"/>
              </a:lnSpc>
            </a:pPr>
            <a:r>
              <a:rPr lang="en-US" altLang="en-US" sz="1800" dirty="0"/>
              <a:t>Extension of the Division Chief</a:t>
            </a:r>
            <a:endParaRPr lang="en-US" altLang="en-US" sz="1800" b="1" dirty="0"/>
          </a:p>
          <a:p>
            <a:pPr lvl="1">
              <a:lnSpc>
                <a:spcPct val="80000"/>
              </a:lnSpc>
            </a:pPr>
            <a:r>
              <a:rPr lang="en-US" altLang="en-US" sz="1800" dirty="0"/>
              <a:t>Division Representative</a:t>
            </a:r>
          </a:p>
          <a:p>
            <a:pPr lvl="2">
              <a:lnSpc>
                <a:spcPct val="80000"/>
              </a:lnSpc>
            </a:pPr>
            <a:r>
              <a:rPr lang="en-US" altLang="en-US" sz="1600" dirty="0"/>
              <a:t>Pre-MSR’s and MSR’s</a:t>
            </a:r>
          </a:p>
          <a:p>
            <a:pPr lvl="2">
              <a:lnSpc>
                <a:spcPct val="80000"/>
              </a:lnSpc>
            </a:pPr>
            <a:r>
              <a:rPr lang="en-US" altLang="en-US" sz="1600" dirty="0"/>
              <a:t>Key Customer Meetings</a:t>
            </a:r>
          </a:p>
          <a:p>
            <a:pPr lvl="2">
              <a:lnSpc>
                <a:spcPct val="80000"/>
              </a:lnSpc>
            </a:pPr>
            <a:r>
              <a:rPr lang="en-US" altLang="en-US" sz="1600" dirty="0"/>
              <a:t>PSM’s and SEB’s</a:t>
            </a:r>
          </a:p>
          <a:p>
            <a:pPr lvl="1">
              <a:lnSpc>
                <a:spcPct val="80000"/>
              </a:lnSpc>
            </a:pPr>
            <a:r>
              <a:rPr lang="en-US" altLang="en-US" sz="1800" dirty="0"/>
              <a:t>Acquisition Planning (may delegate further)</a:t>
            </a:r>
          </a:p>
          <a:p>
            <a:pPr lvl="1"/>
            <a:r>
              <a:rPr lang="en-US" altLang="en-US" sz="1800" dirty="0"/>
              <a:t>Key Customer Interface and Visible Presence at Directorate and Headquarters level </a:t>
            </a:r>
          </a:p>
          <a:p>
            <a:pPr lvl="1"/>
            <a:r>
              <a:rPr lang="en-US" altLang="en-US" sz="1800" dirty="0"/>
              <a:t>All acquisitions unless Chief requests otherwise </a:t>
            </a:r>
          </a:p>
          <a:p>
            <a:pPr lvl="1"/>
            <a:r>
              <a:rPr lang="en-US" altLang="en-US" sz="1800" dirty="0"/>
              <a:t>Training (except competitive Leadership courses) Requests</a:t>
            </a:r>
          </a:p>
          <a:p>
            <a:pPr lvl="1">
              <a:lnSpc>
                <a:spcPct val="80000"/>
              </a:lnSpc>
            </a:pPr>
            <a:endParaRPr lang="en-US" altLang="en-US" sz="1800" dirty="0"/>
          </a:p>
          <a:p>
            <a:pPr lvl="1"/>
            <a:endParaRPr lang="en-US" alt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24175FE-1647-4FCD-8691-CA379D7D44CC}" type="slidenum">
              <a:rPr lang="en-US" altLang="en-US" sz="1400" smtClean="0"/>
              <a:pPr>
                <a:spcBef>
                  <a:spcPct val="0"/>
                </a:spcBef>
                <a:buFontTx/>
                <a:buNone/>
              </a:pPr>
              <a:t>22</a:t>
            </a:fld>
            <a:endParaRPr lang="en-US" altLang="en-US" sz="1400"/>
          </a:p>
        </p:txBody>
      </p:sp>
      <p:sp>
        <p:nvSpPr>
          <p:cNvPr id="53251" name="Rectangle 2"/>
          <p:cNvSpPr>
            <a:spLocks noGrp="1" noChangeArrowheads="1"/>
          </p:cNvSpPr>
          <p:nvPr>
            <p:ph type="title"/>
          </p:nvPr>
        </p:nvSpPr>
        <p:spPr>
          <a:xfrm>
            <a:off x="690694" y="196093"/>
            <a:ext cx="7772400" cy="1143000"/>
          </a:xfrm>
        </p:spPr>
        <p:txBody>
          <a:bodyPr/>
          <a:lstStyle/>
          <a:p>
            <a:r>
              <a:rPr lang="en-US" altLang="en-US" sz="3200" b="1" dirty="0"/>
              <a:t>Roles and Responsibilities of Management (Continued)</a:t>
            </a:r>
          </a:p>
        </p:txBody>
      </p:sp>
      <p:sp>
        <p:nvSpPr>
          <p:cNvPr id="53252" name="Rectangle 3"/>
          <p:cNvSpPr>
            <a:spLocks noGrp="1" noChangeArrowheads="1"/>
          </p:cNvSpPr>
          <p:nvPr>
            <p:ph type="body" idx="1"/>
          </p:nvPr>
        </p:nvSpPr>
        <p:spPr>
          <a:xfrm>
            <a:off x="690694" y="1447800"/>
            <a:ext cx="7772400" cy="4114800"/>
          </a:xfrm>
        </p:spPr>
        <p:txBody>
          <a:bodyPr/>
          <a:lstStyle/>
          <a:p>
            <a:pPr>
              <a:lnSpc>
                <a:spcPct val="80000"/>
              </a:lnSpc>
            </a:pPr>
            <a:r>
              <a:rPr lang="en-US" altLang="en-US" sz="2000" b="1" dirty="0"/>
              <a:t>Associate Division Chiefs (Cont’d)*</a:t>
            </a:r>
          </a:p>
          <a:p>
            <a:pPr lvl="1"/>
            <a:r>
              <a:rPr lang="en-US" altLang="en-US" sz="1800" dirty="0"/>
              <a:t>Travel Orders</a:t>
            </a:r>
          </a:p>
          <a:p>
            <a:pPr lvl="1"/>
            <a:r>
              <a:rPr lang="en-US" altLang="en-US" sz="1800" dirty="0"/>
              <a:t>Timecards for PM’s</a:t>
            </a:r>
          </a:p>
          <a:p>
            <a:pPr lvl="1"/>
            <a:r>
              <a:rPr lang="en-US" altLang="en-US" sz="1800" dirty="0"/>
              <a:t>Promotions up to FPL</a:t>
            </a:r>
          </a:p>
          <a:p>
            <a:pPr lvl="1"/>
            <a:r>
              <a:rPr lang="en-US" altLang="en-US" sz="1800" dirty="0"/>
              <a:t>Internal office movement</a:t>
            </a:r>
          </a:p>
          <a:p>
            <a:pPr lvl="1"/>
            <a:r>
              <a:rPr lang="en-US" altLang="en-US" sz="1800" dirty="0"/>
              <a:t>Routine personnel actions </a:t>
            </a:r>
          </a:p>
          <a:p>
            <a:pPr lvl="1"/>
            <a:r>
              <a:rPr lang="en-US" altLang="en-US" sz="1800" dirty="0"/>
              <a:t>Telework, FWS, Time-off for school (in accordance with Division policy)</a:t>
            </a:r>
          </a:p>
          <a:p>
            <a:pPr lvl="1"/>
            <a:r>
              <a:rPr lang="en-US" altLang="en-US" sz="1800" dirty="0"/>
              <a:t>Performance Planning and Evaluation for PM’s</a:t>
            </a:r>
          </a:p>
          <a:p>
            <a:pPr lvl="1"/>
            <a:r>
              <a:rPr lang="en-US" altLang="en-US" sz="1800" dirty="0"/>
              <a:t>Approve Individual Development Plans (IDP’s)</a:t>
            </a:r>
          </a:p>
          <a:p>
            <a:pPr lvl="1"/>
            <a:r>
              <a:rPr lang="en-US" altLang="en-US" sz="1800" dirty="0"/>
              <a:t>Action Items, as assigned</a:t>
            </a:r>
          </a:p>
          <a:p>
            <a:r>
              <a:rPr lang="en-US" altLang="en-US" sz="2000" b="1" dirty="0"/>
              <a:t>Procurement Managers*</a:t>
            </a:r>
            <a:endParaRPr lang="en-US" altLang="en-US" sz="2000" dirty="0"/>
          </a:p>
          <a:p>
            <a:pPr lvl="1"/>
            <a:r>
              <a:rPr lang="en-US" altLang="en-US" sz="1800" dirty="0"/>
              <a:t>Acquisitions up to designated authority</a:t>
            </a:r>
          </a:p>
          <a:p>
            <a:pPr lvl="1"/>
            <a:r>
              <a:rPr lang="en-US" altLang="en-US" sz="1800" dirty="0"/>
              <a:t>Training, Travel, Awards as delegated by the Associate</a:t>
            </a:r>
          </a:p>
          <a:p>
            <a:pPr lvl="1"/>
            <a:endParaRPr lang="en-US" altLang="en-US" sz="1800" dirty="0"/>
          </a:p>
          <a:p>
            <a:pPr lvl="1">
              <a:lnSpc>
                <a:spcPct val="80000"/>
              </a:lnSpc>
            </a:pPr>
            <a:endParaRPr lang="en-US" altLang="en-US" sz="1800" dirty="0"/>
          </a:p>
        </p:txBody>
      </p:sp>
      <p:sp>
        <p:nvSpPr>
          <p:cNvPr id="6" name="TextBox 5">
            <a:extLst>
              <a:ext uri="{FF2B5EF4-FFF2-40B4-BE49-F238E27FC236}">
                <a16:creationId xmlns:a16="http://schemas.microsoft.com/office/drawing/2014/main" id="{7C0AAE81-7EB9-49B8-9DD2-C6FA5118283C}"/>
              </a:ext>
            </a:extLst>
          </p:cNvPr>
          <p:cNvSpPr txBox="1"/>
          <p:nvPr/>
        </p:nvSpPr>
        <p:spPr>
          <a:xfrm>
            <a:off x="-228600" y="6462874"/>
            <a:ext cx="4572000" cy="246221"/>
          </a:xfrm>
          <a:prstGeom prst="rect">
            <a:avLst/>
          </a:prstGeom>
          <a:noFill/>
        </p:spPr>
        <p:txBody>
          <a:bodyPr wrap="square">
            <a:spAutoFit/>
          </a:bodyPr>
          <a:lstStyle/>
          <a:p>
            <a:pPr marL="457200" lvl="1" indent="0">
              <a:buFontTx/>
              <a:buNone/>
              <a:defRPr/>
            </a:pPr>
            <a:r>
              <a:rPr lang="en-US" altLang="en-US" sz="1000" dirty="0"/>
              <a:t>*See page 8 for Code 170 organizational chart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1C10002-3BBD-4EB2-8EBD-1B4B2493B1E7}" type="slidenum">
              <a:rPr lang="en-US" altLang="en-US" sz="1400" smtClean="0"/>
              <a:pPr>
                <a:spcBef>
                  <a:spcPct val="0"/>
                </a:spcBef>
                <a:buFontTx/>
                <a:buNone/>
              </a:pPr>
              <a:t>23</a:t>
            </a:fld>
            <a:endParaRPr lang="en-US" altLang="en-US" sz="1400"/>
          </a:p>
        </p:txBody>
      </p:sp>
      <p:sp>
        <p:nvSpPr>
          <p:cNvPr id="55299" name="Rectangle 2"/>
          <p:cNvSpPr>
            <a:spLocks noGrp="1" noChangeArrowheads="1"/>
          </p:cNvSpPr>
          <p:nvPr>
            <p:ph type="title"/>
          </p:nvPr>
        </p:nvSpPr>
        <p:spPr>
          <a:xfrm>
            <a:off x="708870" y="83263"/>
            <a:ext cx="7772400" cy="1143000"/>
          </a:xfrm>
        </p:spPr>
        <p:txBody>
          <a:bodyPr/>
          <a:lstStyle/>
          <a:p>
            <a:r>
              <a:rPr lang="en-US" altLang="en-US" sz="3200" b="1" dirty="0"/>
              <a:t>Roles and Responsibilities of Management (Continued)</a:t>
            </a:r>
          </a:p>
        </p:txBody>
      </p:sp>
      <p:sp>
        <p:nvSpPr>
          <p:cNvPr id="55300" name="Rectangle 3"/>
          <p:cNvSpPr>
            <a:spLocks noGrp="1" noChangeArrowheads="1"/>
          </p:cNvSpPr>
          <p:nvPr>
            <p:ph type="body" idx="1"/>
          </p:nvPr>
        </p:nvSpPr>
        <p:spPr>
          <a:xfrm>
            <a:off x="381000" y="1226263"/>
            <a:ext cx="7772400" cy="4114800"/>
          </a:xfrm>
        </p:spPr>
        <p:txBody>
          <a:bodyPr/>
          <a:lstStyle/>
          <a:p>
            <a:r>
              <a:rPr lang="en-US" altLang="en-US" sz="2000" b="1" dirty="0"/>
              <a:t>Procurement Managers (Cont’d)*</a:t>
            </a:r>
            <a:endParaRPr lang="en-US" altLang="en-US" sz="2000" dirty="0"/>
          </a:p>
          <a:p>
            <a:pPr lvl="1"/>
            <a:r>
              <a:rPr lang="en-US" altLang="en-US" sz="1800" dirty="0"/>
              <a:t>Time Cards for employees and Employee Work Schedule Management</a:t>
            </a:r>
          </a:p>
          <a:p>
            <a:pPr lvl="1"/>
            <a:r>
              <a:rPr lang="en-US" altLang="en-US" sz="1800" dirty="0"/>
              <a:t>Performance Planning and Evaluation for Employees</a:t>
            </a:r>
          </a:p>
          <a:p>
            <a:pPr lvl="1"/>
            <a:r>
              <a:rPr lang="en-US" altLang="en-US" sz="1800" dirty="0"/>
              <a:t>IDP Development with Employees</a:t>
            </a:r>
          </a:p>
          <a:p>
            <a:pPr lvl="1"/>
            <a:r>
              <a:rPr lang="en-US" altLang="en-US" sz="1800" dirty="0"/>
              <a:t>Direct Customer interface</a:t>
            </a:r>
          </a:p>
          <a:p>
            <a:pPr lvl="2"/>
            <a:r>
              <a:rPr lang="en-US" altLang="en-US" sz="1600" dirty="0"/>
              <a:t>Attends Program/Project Staff Meetings</a:t>
            </a:r>
          </a:p>
          <a:p>
            <a:pPr lvl="1"/>
            <a:r>
              <a:rPr lang="en-US" altLang="en-US" sz="1800" dirty="0"/>
              <a:t>Heads Procurement Development Teams (unless delegated)</a:t>
            </a:r>
          </a:p>
          <a:p>
            <a:pPr lvl="1"/>
            <a:r>
              <a:rPr lang="en-US" altLang="en-US" sz="1800" dirty="0"/>
              <a:t>Assigns work </a:t>
            </a:r>
          </a:p>
          <a:p>
            <a:pPr lvl="1"/>
            <a:r>
              <a:rPr lang="en-US" altLang="en-US" sz="1800" dirty="0"/>
              <a:t>Supervises employees (includes coaching)</a:t>
            </a:r>
          </a:p>
          <a:p>
            <a:pPr lvl="1"/>
            <a:r>
              <a:rPr lang="en-US" altLang="en-US" sz="1800" dirty="0"/>
              <a:t>Works with the Associate in Career Development of employees</a:t>
            </a:r>
          </a:p>
          <a:p>
            <a:pPr lvl="1"/>
            <a:r>
              <a:rPr lang="en-US" altLang="en-US" sz="1800" dirty="0"/>
              <a:t>Source Evaluation Boards (SEB’s)</a:t>
            </a:r>
          </a:p>
          <a:p>
            <a:pPr lvl="1"/>
            <a:r>
              <a:rPr lang="en-US" altLang="en-US" sz="1800" dirty="0"/>
              <a:t>Performance Evaluation Boards (PEB’s)</a:t>
            </a:r>
          </a:p>
          <a:p>
            <a:pPr lvl="1"/>
            <a:r>
              <a:rPr lang="en-US" altLang="en-US" sz="1800" dirty="0"/>
              <a:t>PSM’s</a:t>
            </a:r>
          </a:p>
          <a:p>
            <a:pPr lvl="1"/>
            <a:r>
              <a:rPr lang="en-US" altLang="en-US" sz="1800" dirty="0"/>
              <a:t>Responsible for basically everything related to day-to-day procurement operations</a:t>
            </a:r>
          </a:p>
          <a:p>
            <a:pPr lvl="1"/>
            <a:endParaRPr lang="en-US" altLang="en-US" sz="1400" dirty="0"/>
          </a:p>
        </p:txBody>
      </p:sp>
      <p:sp>
        <p:nvSpPr>
          <p:cNvPr id="6" name="TextBox 5">
            <a:extLst>
              <a:ext uri="{FF2B5EF4-FFF2-40B4-BE49-F238E27FC236}">
                <a16:creationId xmlns:a16="http://schemas.microsoft.com/office/drawing/2014/main" id="{5CE2F04F-A775-4359-B069-6420D9A2E2F9}"/>
              </a:ext>
            </a:extLst>
          </p:cNvPr>
          <p:cNvSpPr txBox="1"/>
          <p:nvPr/>
        </p:nvSpPr>
        <p:spPr>
          <a:xfrm>
            <a:off x="-228600" y="6462874"/>
            <a:ext cx="4572000" cy="246221"/>
          </a:xfrm>
          <a:prstGeom prst="rect">
            <a:avLst/>
          </a:prstGeom>
          <a:noFill/>
        </p:spPr>
        <p:txBody>
          <a:bodyPr wrap="square">
            <a:spAutoFit/>
          </a:bodyPr>
          <a:lstStyle/>
          <a:p>
            <a:pPr marL="457200" lvl="1" indent="0">
              <a:buFontTx/>
              <a:buNone/>
              <a:defRPr/>
            </a:pPr>
            <a:r>
              <a:rPr lang="en-US" altLang="en-US" sz="1000" dirty="0"/>
              <a:t>*See page 8 for Code 170 organizational chart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8C608A3-FB3B-4C16-B546-68BAA6D16D43}" type="slidenum">
              <a:rPr lang="en-US" altLang="en-US" sz="1400" smtClean="0"/>
              <a:pPr>
                <a:spcBef>
                  <a:spcPct val="0"/>
                </a:spcBef>
                <a:buFontTx/>
                <a:buNone/>
              </a:pPr>
              <a:t>24</a:t>
            </a:fld>
            <a:endParaRPr lang="en-US" altLang="en-US" sz="1400"/>
          </a:p>
        </p:txBody>
      </p:sp>
      <p:pic>
        <p:nvPicPr>
          <p:cNvPr id="3" name="Picture 2">
            <a:extLst>
              <a:ext uri="{FF2B5EF4-FFF2-40B4-BE49-F238E27FC236}">
                <a16:creationId xmlns:a16="http://schemas.microsoft.com/office/drawing/2014/main" id="{9501ACA9-C9B2-C976-9AE9-419E0F442457}"/>
              </a:ext>
            </a:extLst>
          </p:cNvPr>
          <p:cNvPicPr>
            <a:picLocks noChangeAspect="1"/>
          </p:cNvPicPr>
          <p:nvPr/>
        </p:nvPicPr>
        <p:blipFill>
          <a:blip r:embed="rId3"/>
          <a:stretch>
            <a:fillRect/>
          </a:stretch>
        </p:blipFill>
        <p:spPr>
          <a:xfrm>
            <a:off x="457200" y="152400"/>
            <a:ext cx="8229600" cy="65627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B591704-8E00-4507-B86D-D4425BF07F45}" type="slidenum">
              <a:rPr lang="en-US" altLang="en-US" sz="1400" smtClean="0"/>
              <a:pPr>
                <a:spcBef>
                  <a:spcPct val="0"/>
                </a:spcBef>
                <a:buFontTx/>
                <a:buNone/>
              </a:pPr>
              <a:t>25</a:t>
            </a:fld>
            <a:endParaRPr lang="en-US" altLang="en-US" sz="1400"/>
          </a:p>
        </p:txBody>
      </p:sp>
      <p:sp>
        <p:nvSpPr>
          <p:cNvPr id="64515" name="Rectangle 2"/>
          <p:cNvSpPr>
            <a:spLocks noGrp="1" noChangeArrowheads="1"/>
          </p:cNvSpPr>
          <p:nvPr>
            <p:ph type="title"/>
          </p:nvPr>
        </p:nvSpPr>
        <p:spPr>
          <a:xfrm>
            <a:off x="609600" y="381000"/>
            <a:ext cx="7924800" cy="1143000"/>
          </a:xfrm>
        </p:spPr>
        <p:txBody>
          <a:bodyPr/>
          <a:lstStyle/>
          <a:p>
            <a:r>
              <a:rPr lang="en-US" altLang="en-US" sz="3600" b="1"/>
              <a:t>Developing and Managing the Acquisition Workforce</a:t>
            </a:r>
          </a:p>
        </p:txBody>
      </p:sp>
      <p:sp>
        <p:nvSpPr>
          <p:cNvPr id="64516" name="Rectangle 3"/>
          <p:cNvSpPr>
            <a:spLocks noGrp="1" noChangeArrowheads="1"/>
          </p:cNvSpPr>
          <p:nvPr>
            <p:ph type="body" idx="1"/>
          </p:nvPr>
        </p:nvSpPr>
        <p:spPr>
          <a:xfrm>
            <a:off x="685800" y="1905000"/>
            <a:ext cx="7772400" cy="4114800"/>
          </a:xfrm>
        </p:spPr>
        <p:txBody>
          <a:bodyPr/>
          <a:lstStyle/>
          <a:p>
            <a:pPr>
              <a:lnSpc>
                <a:spcPct val="80000"/>
              </a:lnSpc>
            </a:pPr>
            <a:r>
              <a:rPr lang="en-US" altLang="en-US" sz="1400" dirty="0"/>
              <a:t>OFPP Policy Letter 05-01 establishes uniform core training requirements for Federal acquisition certifications.</a:t>
            </a:r>
          </a:p>
          <a:p>
            <a:pPr>
              <a:lnSpc>
                <a:spcPct val="80000"/>
              </a:lnSpc>
            </a:pPr>
            <a:r>
              <a:rPr lang="en-US" altLang="en-US" sz="1400" dirty="0"/>
              <a:t>As a contracting professional, you will need to successfully complete significant course work to become “certified.”</a:t>
            </a:r>
          </a:p>
          <a:p>
            <a:pPr lvl="1">
              <a:lnSpc>
                <a:spcPct val="80000"/>
              </a:lnSpc>
            </a:pPr>
            <a:r>
              <a:rPr lang="en-US" altLang="en-US" sz="1400" dirty="0"/>
              <a:t>FAC-C Professional Certification</a:t>
            </a:r>
          </a:p>
          <a:p>
            <a:pPr lvl="2">
              <a:lnSpc>
                <a:spcPct val="80000"/>
              </a:lnSpc>
            </a:pPr>
            <a:r>
              <a:rPr lang="en-US" altLang="en-US" sz="1400" dirty="0"/>
              <a:t>Initial certification requirements and continuous learning requirements</a:t>
            </a:r>
          </a:p>
          <a:p>
            <a:pPr marL="914400" lvl="2" indent="0">
              <a:lnSpc>
                <a:spcPct val="80000"/>
              </a:lnSpc>
              <a:buNone/>
            </a:pPr>
            <a:endParaRPr lang="en-US" altLang="en-US" sz="1400" dirty="0"/>
          </a:p>
          <a:p>
            <a:pPr lvl="1">
              <a:lnSpc>
                <a:spcPct val="80000"/>
              </a:lnSpc>
            </a:pPr>
            <a:r>
              <a:rPr lang="en-US" altLang="en-US" sz="1400" dirty="0"/>
              <a:t>Please note certification effects promotion progression above full performance level and ability to obtain a Contracting Officer’s warrant.</a:t>
            </a:r>
          </a:p>
          <a:p>
            <a:pPr marL="457200" lvl="1" indent="0">
              <a:lnSpc>
                <a:spcPct val="80000"/>
              </a:lnSpc>
              <a:buNone/>
            </a:pPr>
            <a:endParaRPr lang="en-US" altLang="en-US" sz="1400" dirty="0"/>
          </a:p>
          <a:p>
            <a:pPr lvl="1">
              <a:lnSpc>
                <a:spcPct val="80000"/>
              </a:lnSpc>
            </a:pPr>
            <a:r>
              <a:rPr lang="en-US" altLang="en-US" sz="1400" dirty="0"/>
              <a:t>FAI Cornerstone on Demand (FAI CSOD) </a:t>
            </a:r>
            <a:r>
              <a:rPr lang="en-US" sz="1400" b="0" i="0" u="none" strike="noStrike" baseline="0" dirty="0">
                <a:solidFill>
                  <a:srgbClr val="000000"/>
                </a:solidFill>
              </a:rPr>
              <a:t>is the online registration system for federal civilian acquisition workforce training and the system of record for all federal civilian acquisition certification programs. FAI CSOD is used to maintain training records, certification information, continuous learning, and to register for acquisition-related courses. </a:t>
            </a:r>
          </a:p>
          <a:p>
            <a:pPr lvl="2">
              <a:lnSpc>
                <a:spcPct val="80000"/>
              </a:lnSpc>
            </a:pPr>
            <a:r>
              <a:rPr lang="en-US" sz="1400" b="0" i="0" u="none" strike="noStrike" baseline="0" dirty="0">
                <a:solidFill>
                  <a:srgbClr val="000000"/>
                </a:solidFill>
              </a:rPr>
              <a:t>FAI CSOD serves as the source for FAC-C training/continuous learning, certification applications, processing and maintenance. </a:t>
            </a:r>
          </a:p>
          <a:p>
            <a:pPr lvl="2">
              <a:lnSpc>
                <a:spcPct val="80000"/>
              </a:lnSpc>
            </a:pPr>
            <a:endParaRPr lang="en-US" altLang="en-US" sz="1400" dirty="0">
              <a:solidFill>
                <a:srgbClr val="000000"/>
              </a:solidFill>
            </a:endParaRPr>
          </a:p>
          <a:p>
            <a:pPr lvl="2">
              <a:lnSpc>
                <a:spcPct val="80000"/>
              </a:lnSpc>
            </a:pPr>
            <a:r>
              <a:rPr lang="en-US" altLang="en-US" sz="1400" dirty="0">
                <a:solidFill>
                  <a:srgbClr val="000000"/>
                </a:solidFill>
              </a:rPr>
              <a:t>All contracting professionals (GS-1102 Series) are required to create and maintain an FAI CSOD account.</a:t>
            </a:r>
            <a:endParaRPr lang="en-US" altLang="en-US" sz="1400" dirty="0"/>
          </a:p>
          <a:p>
            <a:pPr>
              <a:lnSpc>
                <a:spcPct val="80000"/>
              </a:lnSpc>
            </a:pPr>
            <a:r>
              <a:rPr lang="en-US" altLang="en-US" sz="1400" dirty="0"/>
              <a:t>During your first few weeks, you should schedule an appointment with Makara Nevils to go over requirements, prior course work, and current certification, if applicable.  She will help you with your planning and advise you of upcoming classes. </a:t>
            </a:r>
          </a:p>
          <a:p>
            <a:pPr lvl="1">
              <a:lnSpc>
                <a:spcPct val="80000"/>
              </a:lnSpc>
            </a:pPr>
            <a:endParaRPr lang="en-US" alt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B4424B-0AFD-40B6-AB7F-AB6CAF8975F1}" type="slidenum">
              <a:rPr lang="en-US" altLang="en-US" sz="1400" smtClean="0"/>
              <a:pPr>
                <a:spcBef>
                  <a:spcPct val="0"/>
                </a:spcBef>
                <a:buFontTx/>
                <a:buNone/>
              </a:pPr>
              <a:t>26</a:t>
            </a:fld>
            <a:endParaRPr lang="en-US" altLang="en-US" sz="1400"/>
          </a:p>
        </p:txBody>
      </p:sp>
      <p:sp>
        <p:nvSpPr>
          <p:cNvPr id="66563" name="Rectangle 2"/>
          <p:cNvSpPr>
            <a:spLocks noGrp="1" noChangeArrowheads="1"/>
          </p:cNvSpPr>
          <p:nvPr>
            <p:ph type="title"/>
          </p:nvPr>
        </p:nvSpPr>
        <p:spPr>
          <a:xfrm>
            <a:off x="1219200" y="381000"/>
            <a:ext cx="6934200" cy="1066800"/>
          </a:xfrm>
        </p:spPr>
        <p:txBody>
          <a:bodyPr/>
          <a:lstStyle/>
          <a:p>
            <a:r>
              <a:rPr lang="en-US" altLang="en-US" sz="3600" b="1" dirty="0"/>
              <a:t>Individual Development Plans (IDP’s)</a:t>
            </a:r>
          </a:p>
        </p:txBody>
      </p:sp>
      <p:sp>
        <p:nvSpPr>
          <p:cNvPr id="66564" name="Rectangle 3"/>
          <p:cNvSpPr>
            <a:spLocks noGrp="1" noChangeArrowheads="1"/>
          </p:cNvSpPr>
          <p:nvPr>
            <p:ph type="body" idx="1"/>
          </p:nvPr>
        </p:nvSpPr>
        <p:spPr>
          <a:xfrm>
            <a:off x="762000" y="1752600"/>
            <a:ext cx="8001000" cy="4114800"/>
          </a:xfrm>
        </p:spPr>
        <p:txBody>
          <a:bodyPr/>
          <a:lstStyle/>
          <a:p>
            <a:r>
              <a:rPr lang="en-US" altLang="en-US" sz="2000" dirty="0"/>
              <a:t>An IDP is a tool to track the projection and completion of all required courses, on ­the job training, and self-­development activities. </a:t>
            </a:r>
          </a:p>
          <a:p>
            <a:r>
              <a:rPr lang="en-US" altLang="en-US" sz="2000" dirty="0"/>
              <a:t>An IDP is an element of the career development program prepared by the individual with the active involvement of the supervisor. The plan is signed by the employee, the immediate supervisor and the next level above the supervisor. The IDP should be discussed upon your arrival,  before and during after the performance appraisal process. </a:t>
            </a:r>
          </a:p>
          <a:p>
            <a:r>
              <a:rPr lang="en-US" altLang="en-US" sz="2000" dirty="0"/>
              <a:t>The IDP should include as a minimum: </a:t>
            </a:r>
          </a:p>
          <a:p>
            <a:pPr lvl="1"/>
            <a:r>
              <a:rPr lang="en-US" altLang="en-US" sz="1800" dirty="0"/>
              <a:t>Short term (1 year) and long term (5 year) career goals and objectives</a:t>
            </a:r>
          </a:p>
          <a:p>
            <a:pPr lvl="1"/>
            <a:r>
              <a:rPr lang="en-US" altLang="en-US" sz="1800" dirty="0"/>
              <a:t>Training needs, especially those tied to certification requirements</a:t>
            </a:r>
          </a:p>
          <a:p>
            <a:r>
              <a:rPr lang="en-US" altLang="en-US" sz="2000" dirty="0"/>
              <a:t>Makara Nevils can also assist you with this activity.</a:t>
            </a:r>
          </a:p>
          <a:p>
            <a:endParaRPr lang="en-US" alt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9F96AED-F1F8-4DDE-80E5-D2C09EE2CD06}" type="slidenum">
              <a:rPr lang="en-US" altLang="en-US" sz="1400" smtClean="0"/>
              <a:pPr>
                <a:spcBef>
                  <a:spcPct val="0"/>
                </a:spcBef>
                <a:buFontTx/>
                <a:buNone/>
              </a:pPr>
              <a:t>27</a:t>
            </a:fld>
            <a:endParaRPr lang="en-US" altLang="en-US" sz="1400"/>
          </a:p>
        </p:txBody>
      </p:sp>
      <p:sp>
        <p:nvSpPr>
          <p:cNvPr id="68611" name="Rectangle 2"/>
          <p:cNvSpPr>
            <a:spLocks noGrp="1" noChangeArrowheads="1"/>
          </p:cNvSpPr>
          <p:nvPr>
            <p:ph type="title"/>
          </p:nvPr>
        </p:nvSpPr>
        <p:spPr>
          <a:xfrm>
            <a:off x="990600" y="381000"/>
            <a:ext cx="7162800" cy="1066800"/>
          </a:xfrm>
        </p:spPr>
        <p:txBody>
          <a:bodyPr/>
          <a:lstStyle/>
          <a:p>
            <a:r>
              <a:rPr lang="en-US" altLang="en-US" sz="3600" b="1"/>
              <a:t>Individual Development Plans (Continued)</a:t>
            </a:r>
          </a:p>
        </p:txBody>
      </p:sp>
      <p:sp>
        <p:nvSpPr>
          <p:cNvPr id="68612" name="Rectangle 3"/>
          <p:cNvSpPr>
            <a:spLocks noGrp="1" noChangeArrowheads="1"/>
          </p:cNvSpPr>
          <p:nvPr>
            <p:ph type="body" idx="1"/>
          </p:nvPr>
        </p:nvSpPr>
        <p:spPr>
          <a:xfrm>
            <a:off x="533400" y="1676400"/>
            <a:ext cx="7924800" cy="4800600"/>
          </a:xfrm>
        </p:spPr>
        <p:txBody>
          <a:bodyPr/>
          <a:lstStyle/>
          <a:p>
            <a:r>
              <a:rPr lang="en-US" altLang="en-US" sz="1800" dirty="0"/>
              <a:t>The IDP can also include:</a:t>
            </a:r>
          </a:p>
          <a:p>
            <a:pPr lvl="1"/>
            <a:r>
              <a:rPr lang="en-US" altLang="en-US" sz="1800" dirty="0"/>
              <a:t>Rotational, detail, and on ­the-job assignments, as appropriate</a:t>
            </a:r>
          </a:p>
          <a:p>
            <a:pPr lvl="1"/>
            <a:r>
              <a:rPr lang="en-US" altLang="en-US" sz="1800" dirty="0"/>
              <a:t>Priority, method and purpose of training</a:t>
            </a:r>
          </a:p>
          <a:p>
            <a:pPr lvl="1"/>
            <a:r>
              <a:rPr lang="en-US" altLang="en-US" sz="1800" dirty="0"/>
              <a:t>Other professional development and mentoring assignments, if applicable</a:t>
            </a:r>
          </a:p>
          <a:p>
            <a:pPr lvl="1"/>
            <a:r>
              <a:rPr lang="en-US" altLang="en-US" sz="1800" dirty="0"/>
              <a:t>Continuing training in current events in procurement and issues, etc.</a:t>
            </a:r>
          </a:p>
          <a:p>
            <a:r>
              <a:rPr lang="en-US" altLang="en-US" sz="1800" dirty="0"/>
              <a:t>Ideally, the IDP should be reviewed and updated jointly every six months to reflect completed training and work assignments and changing needs of the individual. Involvement in other developmental activities should be noted. This can be done in conjunction with the mid-term review of the employee’s Performance Plan.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395D2EA-6F0D-4AEF-AAD7-3A8BD0D6677B}" type="slidenum">
              <a:rPr lang="en-US" altLang="en-US" sz="1400" smtClean="0"/>
              <a:pPr>
                <a:spcBef>
                  <a:spcPct val="0"/>
                </a:spcBef>
                <a:buFontTx/>
                <a:buNone/>
              </a:pPr>
              <a:t>28</a:t>
            </a:fld>
            <a:endParaRPr lang="en-US" altLang="en-US" sz="1400"/>
          </a:p>
        </p:txBody>
      </p:sp>
      <p:sp>
        <p:nvSpPr>
          <p:cNvPr id="70659" name="Rectangle 2"/>
          <p:cNvSpPr>
            <a:spLocks noGrp="1" noChangeArrowheads="1"/>
          </p:cNvSpPr>
          <p:nvPr>
            <p:ph type="title"/>
          </p:nvPr>
        </p:nvSpPr>
        <p:spPr>
          <a:xfrm>
            <a:off x="1066800" y="304800"/>
            <a:ext cx="7162800" cy="914400"/>
          </a:xfrm>
        </p:spPr>
        <p:txBody>
          <a:bodyPr/>
          <a:lstStyle/>
          <a:p>
            <a:r>
              <a:rPr lang="en-US" altLang="en-US" sz="3600" b="1"/>
              <a:t>Other Training Requirements</a:t>
            </a:r>
          </a:p>
        </p:txBody>
      </p:sp>
      <p:sp>
        <p:nvSpPr>
          <p:cNvPr id="70660" name="Rectangle 3"/>
          <p:cNvSpPr>
            <a:spLocks noGrp="1" noChangeArrowheads="1"/>
          </p:cNvSpPr>
          <p:nvPr>
            <p:ph type="body" idx="1"/>
          </p:nvPr>
        </p:nvSpPr>
        <p:spPr>
          <a:xfrm>
            <a:off x="609600" y="1371600"/>
            <a:ext cx="7772400" cy="4648200"/>
          </a:xfrm>
        </p:spPr>
        <p:txBody>
          <a:bodyPr/>
          <a:lstStyle/>
          <a:p>
            <a:pPr>
              <a:lnSpc>
                <a:spcPct val="90000"/>
              </a:lnSpc>
            </a:pPr>
            <a:r>
              <a:rPr lang="en-US" altLang="en-US" sz="2000" dirty="0"/>
              <a:t>In addition to the Federal Acquisition Certification in Contracting (FAC-C) Program, employees of the Center are often required to take training in other areas.  Examples include:</a:t>
            </a:r>
          </a:p>
          <a:p>
            <a:pPr lvl="1">
              <a:lnSpc>
                <a:spcPct val="90000"/>
              </a:lnSpc>
            </a:pPr>
            <a:r>
              <a:rPr lang="en-US" altLang="en-US" sz="1800" dirty="0"/>
              <a:t>Basic IT Security Training - mandatory for all and required annually.  This course is accessed through the Agency on-line training system (SATERN). </a:t>
            </a:r>
          </a:p>
          <a:p>
            <a:pPr lvl="1">
              <a:lnSpc>
                <a:spcPct val="90000"/>
              </a:lnSpc>
            </a:pPr>
            <a:r>
              <a:rPr lang="en-US" altLang="en-US" sz="1800" dirty="0"/>
              <a:t>Annual Ethics Training is mandatory for contracting professionals and is required annually.  This course is also accessed via SATERN.  In person training sessions also available.</a:t>
            </a:r>
          </a:p>
          <a:p>
            <a:pPr lvl="1">
              <a:lnSpc>
                <a:spcPct val="90000"/>
              </a:lnSpc>
            </a:pPr>
            <a:r>
              <a:rPr lang="en-US" altLang="en-US" sz="1800" dirty="0"/>
              <a:t>Equal Employment Opportunity (EEO) and Diversity-sponsored courses on an as-required or needed basis.  Examples include: </a:t>
            </a:r>
          </a:p>
          <a:p>
            <a:pPr lvl="2">
              <a:lnSpc>
                <a:spcPct val="90000"/>
              </a:lnSpc>
            </a:pPr>
            <a:r>
              <a:rPr lang="en-US" altLang="en-US" sz="1600" dirty="0"/>
              <a:t>Sexual Harassment </a:t>
            </a:r>
          </a:p>
          <a:p>
            <a:pPr lvl="2">
              <a:lnSpc>
                <a:spcPct val="90000"/>
              </a:lnSpc>
            </a:pPr>
            <a:r>
              <a:rPr lang="en-US" altLang="en-US" sz="1600" dirty="0"/>
              <a:t>Alternative Disputes Resolution</a:t>
            </a:r>
          </a:p>
          <a:p>
            <a:pPr lvl="2">
              <a:lnSpc>
                <a:spcPct val="90000"/>
              </a:lnSpc>
            </a:pPr>
            <a:r>
              <a:rPr lang="en-US" altLang="en-US" sz="1600" dirty="0"/>
              <a:t>Basic EEO Requirements</a:t>
            </a:r>
          </a:p>
          <a:p>
            <a:pPr>
              <a:lnSpc>
                <a:spcPct val="90000"/>
              </a:lnSpc>
            </a:pPr>
            <a:r>
              <a:rPr lang="en-US" altLang="en-US" sz="2000" dirty="0"/>
              <a:t>The FAI CSOD and SATERN systems also offer self-paced and instructor led training courses.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EACE1C2-BCFA-4841-A8AF-14931D97542C}" type="slidenum">
              <a:rPr lang="en-US" altLang="en-US" sz="1400" smtClean="0"/>
              <a:pPr>
                <a:spcBef>
                  <a:spcPct val="0"/>
                </a:spcBef>
                <a:buFontTx/>
                <a:buNone/>
              </a:pPr>
              <a:t>29</a:t>
            </a:fld>
            <a:endParaRPr lang="en-US" altLang="en-US" sz="1400"/>
          </a:p>
        </p:txBody>
      </p:sp>
      <p:sp>
        <p:nvSpPr>
          <p:cNvPr id="72707" name="Rectangle 2"/>
          <p:cNvSpPr>
            <a:spLocks noGrp="1" noChangeArrowheads="1"/>
          </p:cNvSpPr>
          <p:nvPr>
            <p:ph type="title"/>
          </p:nvPr>
        </p:nvSpPr>
        <p:spPr/>
        <p:txBody>
          <a:bodyPr/>
          <a:lstStyle/>
          <a:p>
            <a:r>
              <a:rPr lang="en-US" altLang="en-US" sz="3200" dirty="0"/>
              <a:t>Procurement All-Hands and Training Forums</a:t>
            </a:r>
          </a:p>
        </p:txBody>
      </p:sp>
      <p:sp>
        <p:nvSpPr>
          <p:cNvPr id="72708" name="Rectangle 3"/>
          <p:cNvSpPr>
            <a:spLocks noGrp="1" noChangeArrowheads="1"/>
          </p:cNvSpPr>
          <p:nvPr>
            <p:ph type="body" idx="1"/>
          </p:nvPr>
        </p:nvSpPr>
        <p:spPr/>
        <p:txBody>
          <a:bodyPr/>
          <a:lstStyle/>
          <a:p>
            <a:r>
              <a:rPr lang="en-US" altLang="en-US" sz="1600" dirty="0"/>
              <a:t>There are several ways to meet employees in the Division and learn about your profession.  Talk to your Manager and peers about:</a:t>
            </a:r>
          </a:p>
          <a:p>
            <a:pPr lvl="1"/>
            <a:r>
              <a:rPr lang="en-US" altLang="en-US" sz="1600" dirty="0"/>
              <a:t>Procurement All-Hands</a:t>
            </a:r>
          </a:p>
          <a:p>
            <a:pPr lvl="1"/>
            <a:r>
              <a:rPr lang="en-US" altLang="en-US" sz="1600" dirty="0"/>
              <a:t>Procurement Training Forums</a:t>
            </a:r>
          </a:p>
          <a:p>
            <a:pPr lvl="1"/>
            <a:r>
              <a:rPr lang="en-US" altLang="en-US" sz="1600" dirty="0"/>
              <a:t>HQ Quarterly Webinar</a:t>
            </a:r>
          </a:p>
          <a:p>
            <a:pPr lvl="1"/>
            <a:r>
              <a:rPr lang="en-US" altLang="en-US" sz="1600" dirty="0"/>
              <a:t>New Employee Group</a:t>
            </a:r>
          </a:p>
          <a:p>
            <a:pPr lvl="1"/>
            <a:r>
              <a:rPr lang="en-US" altLang="en-US" sz="1600" dirty="0"/>
              <a:t>Climate Advisory Team (CAT)</a:t>
            </a:r>
          </a:p>
          <a:p>
            <a:pPr lvl="1"/>
            <a:r>
              <a:rPr lang="en-US" altLang="en-US" sz="1600" dirty="0"/>
              <a:t>Meet the Management Team</a:t>
            </a:r>
          </a:p>
          <a:p>
            <a:pPr lvl="1"/>
            <a:r>
              <a:rPr lang="en-US" altLang="en-US" sz="1600" dirty="0"/>
              <a:t>Center DEIA Events</a:t>
            </a:r>
          </a:p>
          <a:p>
            <a:pPr lvl="1"/>
            <a:r>
              <a:rPr lang="en-US" altLang="en-US" sz="1600" dirty="0"/>
              <a:t>Management Operations Directorate Diversity and Inclusion (MODDI) Committee</a:t>
            </a:r>
          </a:p>
          <a:p>
            <a:pPr lvl="1"/>
            <a:r>
              <a:rPr lang="en-US" altLang="en-US" sz="1600" dirty="0"/>
              <a:t>Center Employee Resource Group Events</a:t>
            </a:r>
          </a:p>
        </p:txBody>
      </p:sp>
      <p:pic>
        <p:nvPicPr>
          <p:cNvPr id="72709" name="Picture 4" descr="j04371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5169408"/>
            <a:ext cx="1600200" cy="153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3AD0AE1-1DA7-4428-B3AF-789E86FF93B0}" type="slidenum">
              <a:rPr lang="en-US" altLang="en-US" sz="1400" smtClean="0"/>
              <a:pPr>
                <a:spcBef>
                  <a:spcPct val="0"/>
                </a:spcBef>
                <a:buFontTx/>
                <a:buNone/>
              </a:pPr>
              <a:t>3</a:t>
            </a:fld>
            <a:endParaRPr lang="en-US" altLang="en-US" sz="1400"/>
          </a:p>
        </p:txBody>
      </p:sp>
      <p:pic>
        <p:nvPicPr>
          <p:cNvPr id="8195" name="Picture 2"/>
          <p:cNvPicPr preferRelativeResize="0">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rot="-5220000">
            <a:off x="1828800" y="3810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a:spLocks noChangeArrowheads="1"/>
          </p:cNvSpPr>
          <p:nvPr/>
        </p:nvSpPr>
        <p:spPr bwMode="auto">
          <a:xfrm>
            <a:off x="990600" y="609600"/>
            <a:ext cx="723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b="1">
                <a:solidFill>
                  <a:schemeClr val="tx2"/>
                </a:solidFill>
              </a:rPr>
              <a:t>The NASA Vision for Space Exploration</a:t>
            </a:r>
          </a:p>
        </p:txBody>
      </p:sp>
      <p:sp>
        <p:nvSpPr>
          <p:cNvPr id="274436" name="Rectangle 4"/>
          <p:cNvSpPr>
            <a:spLocks noChangeArrowheads="1"/>
          </p:cNvSpPr>
          <p:nvPr/>
        </p:nvSpPr>
        <p:spPr bwMode="auto">
          <a:xfrm>
            <a:off x="8382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endParaRPr lang="en-US" altLang="en-US" sz="2800"/>
          </a:p>
        </p:txBody>
      </p:sp>
      <p:sp>
        <p:nvSpPr>
          <p:cNvPr id="8198" name="Text Box 5"/>
          <p:cNvSpPr txBox="1">
            <a:spLocks noChangeArrowheads="1"/>
          </p:cNvSpPr>
          <p:nvPr/>
        </p:nvSpPr>
        <p:spPr bwMode="auto">
          <a:xfrm>
            <a:off x="1600200" y="2133600"/>
            <a:ext cx="5867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a:t>“Exploring new worlds and settling the space frontier…”</a:t>
            </a:r>
          </a:p>
          <a:p>
            <a:pPr algn="ctr">
              <a:spcBef>
                <a:spcPct val="0"/>
              </a:spcBef>
              <a:buFontTx/>
              <a:buNone/>
            </a:pPr>
            <a:endParaRPr lang="en-US" altLang="en-US"/>
          </a:p>
          <a:p>
            <a:pPr algn="ctr">
              <a:spcBef>
                <a:spcPct val="0"/>
              </a:spcBef>
              <a:buFontTx/>
              <a:buNone/>
            </a:pPr>
            <a:r>
              <a:rPr lang="en-US" altLang="en-US" sz="2000">
                <a:hlinkClick r:id="rId5"/>
              </a:rPr>
              <a:t>https://www.nasa.gov</a:t>
            </a:r>
            <a:r>
              <a:rPr lang="en-US" altLang="en-US" sz="2000"/>
              <a:t> </a:t>
            </a:r>
          </a:p>
          <a:p>
            <a:pPr algn="ctr">
              <a:spcBef>
                <a:spcPct val="0"/>
              </a:spcBef>
              <a:buFontTx/>
              <a:buNone/>
            </a:pPr>
            <a:endParaRPr lang="en-US" altLang="en-US" sz="2000"/>
          </a:p>
          <a:p>
            <a:pPr algn="ctr">
              <a:spcBef>
                <a:spcPct val="0"/>
              </a:spcBef>
              <a:buFontTx/>
              <a:buNone/>
            </a:pPr>
            <a:r>
              <a:rPr lang="en-US" altLang="en-US" sz="2000"/>
              <a:t>NASA’s mission is to pioneer the future in space exploration, scientific discovery, and aeronautics research.  </a:t>
            </a:r>
          </a:p>
        </p:txBody>
      </p:sp>
      <p:pic>
        <p:nvPicPr>
          <p:cNvPr id="819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5257800"/>
            <a:ext cx="40671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nodePh="1">
                                  <p:stCondLst>
                                    <p:cond delay="5000"/>
                                  </p:stCondLst>
                                  <p:endCondLst>
                                    <p:cond evt="begin" delay="0">
                                      <p:tn val="5"/>
                                    </p:cond>
                                  </p:endCondLst>
                                  <p:childTnLst>
                                    <p:set>
                                      <p:cBhvr>
                                        <p:cTn id="6" dur="1" fill="hold">
                                          <p:stCondLst>
                                            <p:cond delay="0"/>
                                          </p:stCondLst>
                                        </p:cTn>
                                        <p:tgtEl>
                                          <p:spTgt spid="274436">
                                            <p:txEl>
                                              <p:pRg st="0" end="0"/>
                                            </p:txEl>
                                          </p:spTgt>
                                        </p:tgtEl>
                                        <p:attrNameLst>
                                          <p:attrName>style.visibility</p:attrName>
                                        </p:attrNameLst>
                                      </p:cBhvr>
                                      <p:to>
                                        <p:strVal val="visible"/>
                                      </p:to>
                                    </p:set>
                                    <p:anim calcmode="lin" valueType="num">
                                      <p:cBhvr>
                                        <p:cTn id="7" dur="1000" fill="hold"/>
                                        <p:tgtEl>
                                          <p:spTgt spid="27443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7443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7443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4436">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autoUpdateAnimBg="0" advAuto="500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D7F6088-589E-4856-9734-D457B801A952}" type="slidenum">
              <a:rPr lang="en-US" altLang="en-US" sz="1400" smtClean="0"/>
              <a:pPr>
                <a:spcBef>
                  <a:spcPct val="0"/>
                </a:spcBef>
                <a:buFontTx/>
                <a:buNone/>
              </a:pPr>
              <a:t>30</a:t>
            </a:fld>
            <a:endParaRPr lang="en-US" altLang="en-US" sz="1400"/>
          </a:p>
        </p:txBody>
      </p:sp>
      <p:sp>
        <p:nvSpPr>
          <p:cNvPr id="74755" name="Rectangle 2"/>
          <p:cNvSpPr>
            <a:spLocks noGrp="1" noChangeArrowheads="1"/>
          </p:cNvSpPr>
          <p:nvPr>
            <p:ph type="title"/>
          </p:nvPr>
        </p:nvSpPr>
        <p:spPr>
          <a:xfrm>
            <a:off x="685800" y="304800"/>
            <a:ext cx="7772400" cy="1143000"/>
          </a:xfrm>
        </p:spPr>
        <p:txBody>
          <a:bodyPr/>
          <a:lstStyle/>
          <a:p>
            <a:r>
              <a:rPr lang="en-US" altLang="en-US" sz="3600" b="1"/>
              <a:t>General Employee Information</a:t>
            </a:r>
          </a:p>
        </p:txBody>
      </p:sp>
      <p:sp>
        <p:nvSpPr>
          <p:cNvPr id="74756" name="Rectangle 3"/>
          <p:cNvSpPr>
            <a:spLocks noGrp="1" noChangeArrowheads="1"/>
          </p:cNvSpPr>
          <p:nvPr>
            <p:ph type="body" idx="1"/>
          </p:nvPr>
        </p:nvSpPr>
        <p:spPr>
          <a:xfrm>
            <a:off x="914400" y="1828800"/>
            <a:ext cx="7772400" cy="4114800"/>
          </a:xfrm>
        </p:spPr>
        <p:txBody>
          <a:bodyPr/>
          <a:lstStyle/>
          <a:p>
            <a:r>
              <a:rPr lang="en-US" altLang="en-US" sz="2000" dirty="0"/>
              <a:t>The next set of charts provide you general information on:</a:t>
            </a:r>
          </a:p>
          <a:p>
            <a:pPr lvl="1"/>
            <a:r>
              <a:rPr lang="en-US" altLang="en-US" sz="1800" dirty="0"/>
              <a:t>Information related to your onboarding</a:t>
            </a:r>
          </a:p>
          <a:p>
            <a:pPr lvl="2"/>
            <a:r>
              <a:rPr lang="en-US" altLang="en-US" sz="1400" u="sng" dirty="0">
                <a:hlinkClick r:id="rId3"/>
              </a:rPr>
              <a:t>Goddard New Employee Orientation</a:t>
            </a:r>
            <a:endParaRPr lang="en-US" altLang="en-US" sz="1400" u="sng" dirty="0"/>
          </a:p>
          <a:p>
            <a:pPr lvl="1"/>
            <a:r>
              <a:rPr lang="en-US" altLang="en-US" sz="1800" dirty="0"/>
              <a:t>Phones and </a:t>
            </a:r>
            <a:r>
              <a:rPr lang="en-US" altLang="en-US" sz="1800" dirty="0" err="1"/>
              <a:t>Phonemail</a:t>
            </a:r>
            <a:endParaRPr lang="en-US" altLang="en-US" sz="1800" dirty="0"/>
          </a:p>
          <a:p>
            <a:pPr lvl="1"/>
            <a:r>
              <a:rPr lang="en-US" altLang="en-US" sz="1800" dirty="0"/>
              <a:t>Email and Computers </a:t>
            </a:r>
          </a:p>
          <a:p>
            <a:pPr lvl="1"/>
            <a:r>
              <a:rPr lang="en-US" altLang="en-US" sz="1800" dirty="0"/>
              <a:t>Our Website</a:t>
            </a:r>
          </a:p>
          <a:p>
            <a:pPr lvl="1"/>
            <a:r>
              <a:rPr lang="en-US" altLang="en-US" sz="1800" dirty="0"/>
              <a:t>Other Websites of Possible Interest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4FE9B9B-6681-437C-86FD-5F28633A6A67}" type="slidenum">
              <a:rPr lang="en-US" altLang="en-US" sz="1400" smtClean="0"/>
              <a:pPr>
                <a:spcBef>
                  <a:spcPct val="0"/>
                </a:spcBef>
                <a:buFontTx/>
                <a:buNone/>
              </a:pPr>
              <a:t>31</a:t>
            </a:fld>
            <a:endParaRPr lang="en-US" altLang="en-US" sz="1400"/>
          </a:p>
        </p:txBody>
      </p:sp>
      <p:sp>
        <p:nvSpPr>
          <p:cNvPr id="76803" name="Rectangle 2"/>
          <p:cNvSpPr>
            <a:spLocks noChangeArrowheads="1"/>
          </p:cNvSpPr>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b="1">
                <a:solidFill>
                  <a:schemeClr val="tx2"/>
                </a:solidFill>
              </a:rPr>
              <a:t>General Info on Phones &amp; Phonemail</a:t>
            </a:r>
          </a:p>
        </p:txBody>
      </p:sp>
      <p:sp>
        <p:nvSpPr>
          <p:cNvPr id="81924" name="Rectangle 3"/>
          <p:cNvSpPr>
            <a:spLocks noChangeArrowheads="1"/>
          </p:cNvSpPr>
          <p:nvPr/>
        </p:nvSpPr>
        <p:spPr bwMode="auto">
          <a:xfrm>
            <a:off x="7620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defRPr/>
            </a:pPr>
            <a:r>
              <a:rPr lang="en-US" altLang="en-US" sz="2000" dirty="0"/>
              <a:t>NASA Directory Locator:  </a:t>
            </a:r>
            <a:r>
              <a:rPr lang="en-US" altLang="en-US" sz="1600" dirty="0">
                <a:hlinkClick r:id="rId3"/>
              </a:rPr>
              <a:t>NASA Employee Directory</a:t>
            </a:r>
            <a:endParaRPr lang="en-US" altLang="en-US" sz="1600" dirty="0"/>
          </a:p>
          <a:p>
            <a:pPr>
              <a:lnSpc>
                <a:spcPct val="90000"/>
              </a:lnSpc>
              <a:defRPr/>
            </a:pPr>
            <a:r>
              <a:rPr lang="en-US" altLang="en-US" sz="2000" dirty="0"/>
              <a:t>For Toll-Free </a:t>
            </a:r>
            <a:r>
              <a:rPr lang="en-US" altLang="en-US" sz="2000" dirty="0" err="1"/>
              <a:t>Phonemail</a:t>
            </a:r>
            <a:r>
              <a:rPr lang="en-US" altLang="en-US" sz="2000" dirty="0"/>
              <a:t> access: 1-877-776-4117</a:t>
            </a:r>
          </a:p>
          <a:p>
            <a:pPr lvl="2">
              <a:buFontTx/>
              <a:buChar char="-"/>
              <a:defRPr/>
            </a:pPr>
            <a:r>
              <a:rPr lang="en-US" sz="1800" dirty="0"/>
              <a:t>Voicemail Web Interface:  </a:t>
            </a:r>
            <a:r>
              <a:rPr lang="en-US" sz="1800" u="sng" dirty="0">
                <a:hlinkClick r:id="rId4"/>
              </a:rPr>
              <a:t>https://voipvoicemail.gsfc.nasa.gov/inbox/</a:t>
            </a:r>
            <a:endParaRPr lang="en-US" sz="1800" dirty="0"/>
          </a:p>
          <a:p>
            <a:pPr marL="342900" lvl="2" indent="-342900">
              <a:lnSpc>
                <a:spcPct val="90000"/>
              </a:lnSpc>
              <a:defRPr/>
            </a:pPr>
            <a:r>
              <a:rPr lang="en-US" altLang="en-US" sz="2000" dirty="0"/>
              <a:t>For Telephone Repairs 6-3100</a:t>
            </a:r>
          </a:p>
          <a:p>
            <a:pPr>
              <a:lnSpc>
                <a:spcPct val="90000"/>
              </a:lnSpc>
              <a:defRPr/>
            </a:pPr>
            <a:r>
              <a:rPr lang="en-US" altLang="en-US" sz="2000" dirty="0"/>
              <a:t>For Internal Calls to Greenbelt: Dial 6 + 4-digit # or 4 + 4-digit #</a:t>
            </a:r>
          </a:p>
          <a:p>
            <a:pPr>
              <a:lnSpc>
                <a:spcPct val="90000"/>
              </a:lnSpc>
              <a:defRPr/>
            </a:pPr>
            <a:r>
              <a:rPr lang="en-US" altLang="en-US" sz="2000" dirty="0"/>
              <a:t>For calls to Wallops: Dial 7 + 4-digit extension</a:t>
            </a:r>
          </a:p>
          <a:p>
            <a:pPr>
              <a:lnSpc>
                <a:spcPct val="90000"/>
              </a:lnSpc>
              <a:defRPr/>
            </a:pPr>
            <a:r>
              <a:rPr lang="en-US" altLang="en-US" sz="2000" dirty="0"/>
              <a:t>For local and long distance calls outside of GSFC: Dial 9 + 10-digit number</a:t>
            </a:r>
          </a:p>
          <a:p>
            <a:pPr>
              <a:lnSpc>
                <a:spcPct val="90000"/>
              </a:lnSpc>
              <a:defRPr/>
            </a:pPr>
            <a:r>
              <a:rPr lang="en-US" altLang="en-US" sz="2000" dirty="0"/>
              <a:t>For complete phone instructions: </a:t>
            </a:r>
            <a:r>
              <a:rPr lang="en-US" altLang="en-US" sz="2000" dirty="0">
                <a:hlinkClick r:id="rId5"/>
              </a:rPr>
              <a:t>https://itcd.gsfc.nasa.gov/content/ngv-end-user-device-details</a:t>
            </a:r>
            <a:endParaRPr lang="en-US" alt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88DC1A3-0998-480A-AD08-A69E78CCE1E8}" type="slidenum">
              <a:rPr lang="en-US" altLang="en-US" sz="1400" smtClean="0"/>
              <a:pPr>
                <a:spcBef>
                  <a:spcPct val="0"/>
                </a:spcBef>
                <a:buFontTx/>
                <a:buNone/>
              </a:pPr>
              <a:t>32</a:t>
            </a:fld>
            <a:endParaRPr lang="en-US" altLang="en-US" sz="1400"/>
          </a:p>
        </p:txBody>
      </p:sp>
      <p:sp>
        <p:nvSpPr>
          <p:cNvPr id="78851" name="Rectangle 2"/>
          <p:cNvSpPr>
            <a:spLocks noGrp="1" noChangeArrowheads="1"/>
          </p:cNvSpPr>
          <p:nvPr>
            <p:ph type="title"/>
          </p:nvPr>
        </p:nvSpPr>
        <p:spPr>
          <a:xfrm>
            <a:off x="533400" y="609600"/>
            <a:ext cx="8001000" cy="944563"/>
          </a:xfrm>
        </p:spPr>
        <p:txBody>
          <a:bodyPr/>
          <a:lstStyle/>
          <a:p>
            <a:pPr>
              <a:lnSpc>
                <a:spcPct val="80000"/>
              </a:lnSpc>
            </a:pPr>
            <a:r>
              <a:rPr lang="en-US" altLang="en-US" sz="3600" b="1"/>
              <a:t>General Information on </a:t>
            </a:r>
            <a:br>
              <a:rPr lang="en-US" altLang="en-US" sz="3600" b="1"/>
            </a:br>
            <a:r>
              <a:rPr lang="en-US" altLang="en-US" sz="3600" b="1"/>
              <a:t>Procurement’s Website</a:t>
            </a:r>
            <a:endParaRPr lang="en-US" altLang="en-US" b="1"/>
          </a:p>
        </p:txBody>
      </p:sp>
      <p:sp>
        <p:nvSpPr>
          <p:cNvPr id="78852" name="Rectangle 3"/>
          <p:cNvSpPr>
            <a:spLocks noGrp="1" noChangeArrowheads="1"/>
          </p:cNvSpPr>
          <p:nvPr>
            <p:ph type="body" idx="1"/>
          </p:nvPr>
        </p:nvSpPr>
        <p:spPr>
          <a:xfrm>
            <a:off x="457200" y="1600200"/>
            <a:ext cx="8458200" cy="4343400"/>
          </a:xfrm>
        </p:spPr>
        <p:txBody>
          <a:bodyPr/>
          <a:lstStyle/>
          <a:p>
            <a:pPr>
              <a:lnSpc>
                <a:spcPct val="80000"/>
              </a:lnSpc>
            </a:pPr>
            <a:endParaRPr lang="en-US" altLang="en-US" sz="2000" dirty="0"/>
          </a:p>
          <a:p>
            <a:pPr>
              <a:lnSpc>
                <a:spcPct val="80000"/>
              </a:lnSpc>
            </a:pPr>
            <a:r>
              <a:rPr lang="en-US" altLang="en-US" sz="2000" dirty="0"/>
              <a:t>Web Site: </a:t>
            </a:r>
            <a:r>
              <a:rPr lang="en-US" altLang="en-US" sz="2000" dirty="0">
                <a:hlinkClick r:id="rId3"/>
              </a:rPr>
              <a:t>https://code200-external.gsfc.nasa.gov/210/</a:t>
            </a:r>
            <a:endParaRPr lang="en-US" altLang="en-US" sz="2000" dirty="0"/>
          </a:p>
          <a:p>
            <a:pPr>
              <a:lnSpc>
                <a:spcPct val="80000"/>
              </a:lnSpc>
            </a:pPr>
            <a:r>
              <a:rPr lang="en-US" altLang="en-US" sz="2000" dirty="0"/>
              <a:t>Our home page links commonly used Acquisition/Procurement Process tools in one place.  </a:t>
            </a:r>
          </a:p>
          <a:p>
            <a:pPr>
              <a:lnSpc>
                <a:spcPct val="80000"/>
              </a:lnSpc>
            </a:pPr>
            <a:r>
              <a:rPr lang="en-US" altLang="en-US" sz="2000" dirty="0"/>
              <a:t>Our Website is divided into 5 distinct categories:</a:t>
            </a:r>
          </a:p>
          <a:p>
            <a:pPr lvl="1">
              <a:lnSpc>
                <a:spcPct val="80000"/>
              </a:lnSpc>
            </a:pPr>
            <a:r>
              <a:rPr lang="en-US" altLang="en-US" sz="1800" dirty="0"/>
              <a:t>Division Policies &amp; News	</a:t>
            </a:r>
          </a:p>
          <a:p>
            <a:pPr lvl="1">
              <a:lnSpc>
                <a:spcPct val="80000"/>
              </a:lnSpc>
            </a:pPr>
            <a:r>
              <a:rPr lang="en-US" altLang="en-US" sz="1800" dirty="0"/>
              <a:t>Procurement Operations Portal</a:t>
            </a:r>
          </a:p>
          <a:p>
            <a:pPr lvl="1">
              <a:lnSpc>
                <a:spcPct val="80000"/>
              </a:lnSpc>
            </a:pPr>
            <a:r>
              <a:rPr lang="en-US" altLang="en-US" sz="1800" dirty="0"/>
              <a:t>Procurement Policy</a:t>
            </a:r>
          </a:p>
          <a:p>
            <a:pPr lvl="1">
              <a:lnSpc>
                <a:spcPct val="80000"/>
              </a:lnSpc>
            </a:pPr>
            <a:r>
              <a:rPr lang="en-US" altLang="en-US" sz="1800" dirty="0"/>
              <a:t>Proc Systems Support</a:t>
            </a:r>
          </a:p>
          <a:p>
            <a:pPr lvl="1">
              <a:lnSpc>
                <a:spcPct val="80000"/>
              </a:lnSpc>
            </a:pPr>
            <a:r>
              <a:rPr lang="en-US" altLang="en-US" sz="1800" dirty="0"/>
              <a:t>Employee Info and Training &amp; Development</a:t>
            </a:r>
          </a:p>
          <a:p>
            <a:pPr>
              <a:lnSpc>
                <a:spcPct val="80000"/>
              </a:lnSpc>
            </a:pPr>
            <a:r>
              <a:rPr lang="en-US" altLang="en-US" sz="2000" dirty="0"/>
              <a:t>The Procurement Website contains a lot of information, some that is linked to other Websites.  We continually assess the effectiveness of this Website.  As a new employee, your feedback is especially important to us, particularly as it relates to the ease of finding what you need.  Suggestions for improvement may be submitted to Wanda Behnke. </a:t>
            </a:r>
          </a:p>
          <a:p>
            <a:pPr>
              <a:lnSpc>
                <a:spcPct val="80000"/>
              </a:lnSpc>
            </a:pPr>
            <a:endParaRPr lang="en-US" alt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1F2DBD-56D3-4DC5-A352-CF70754809A6}" type="slidenum">
              <a:rPr lang="en-US" altLang="en-US" sz="1400" smtClean="0"/>
              <a:pPr>
                <a:spcBef>
                  <a:spcPct val="0"/>
                </a:spcBef>
                <a:buFontTx/>
                <a:buNone/>
              </a:pPr>
              <a:t>33</a:t>
            </a:fld>
            <a:endParaRPr lang="en-US" altLang="en-US" sz="1400"/>
          </a:p>
        </p:txBody>
      </p:sp>
      <p:sp>
        <p:nvSpPr>
          <p:cNvPr id="80899" name="Rectangle 2"/>
          <p:cNvSpPr>
            <a:spLocks noGrp="1" noChangeArrowheads="1"/>
          </p:cNvSpPr>
          <p:nvPr>
            <p:ph type="title"/>
          </p:nvPr>
        </p:nvSpPr>
        <p:spPr>
          <a:xfrm>
            <a:off x="457200" y="152400"/>
            <a:ext cx="8001000" cy="1219200"/>
          </a:xfrm>
        </p:spPr>
        <p:txBody>
          <a:bodyPr/>
          <a:lstStyle/>
          <a:p>
            <a:r>
              <a:rPr lang="en-US" altLang="en-US" sz="4000"/>
              <a:t> </a:t>
            </a:r>
            <a:r>
              <a:rPr lang="en-US" altLang="en-US" sz="3600" b="1"/>
              <a:t>Procurement’s Website Items of Interest</a:t>
            </a:r>
          </a:p>
        </p:txBody>
      </p:sp>
      <p:sp>
        <p:nvSpPr>
          <p:cNvPr id="80900" name="Rectangle 3"/>
          <p:cNvSpPr>
            <a:spLocks noGrp="1" noChangeArrowheads="1"/>
          </p:cNvSpPr>
          <p:nvPr>
            <p:ph type="body" idx="1"/>
          </p:nvPr>
        </p:nvSpPr>
        <p:spPr>
          <a:xfrm>
            <a:off x="685800" y="1447800"/>
            <a:ext cx="7848600" cy="4953000"/>
          </a:xfrm>
        </p:spPr>
        <p:txBody>
          <a:bodyPr/>
          <a:lstStyle/>
          <a:p>
            <a:pPr marL="533400" indent="-533400">
              <a:lnSpc>
                <a:spcPct val="80000"/>
              </a:lnSpc>
            </a:pPr>
            <a:r>
              <a:rPr lang="en-US" altLang="en-US" sz="2400" dirty="0"/>
              <a:t>Procurement Operations Portal:</a:t>
            </a:r>
          </a:p>
          <a:p>
            <a:pPr marL="1295400" lvl="2" indent="-381000">
              <a:lnSpc>
                <a:spcPct val="80000"/>
              </a:lnSpc>
              <a:buFontTx/>
              <a:buNone/>
            </a:pPr>
            <a:r>
              <a:rPr lang="en-US" altLang="en-US" sz="1600" dirty="0">
                <a:hlinkClick r:id="rId3"/>
              </a:rPr>
              <a:t>https://code200-external.gsfc.nasa.gov/210/content/procurement-operations-portal</a:t>
            </a:r>
            <a:endParaRPr lang="en-US" altLang="en-US" sz="1600" dirty="0"/>
          </a:p>
          <a:p>
            <a:pPr marL="533400" indent="-533400">
              <a:lnSpc>
                <a:spcPct val="80000"/>
              </a:lnSpc>
            </a:pPr>
            <a:r>
              <a:rPr lang="en-US" altLang="en-US" sz="2400" dirty="0"/>
              <a:t>Procurement Policy:</a:t>
            </a:r>
          </a:p>
          <a:p>
            <a:pPr marL="1295400" lvl="2" indent="-381000">
              <a:lnSpc>
                <a:spcPct val="80000"/>
              </a:lnSpc>
              <a:buFontTx/>
              <a:buNone/>
            </a:pPr>
            <a:r>
              <a:rPr lang="en-US" altLang="en-US" sz="2000" dirty="0">
                <a:hlinkClick r:id="rId4"/>
              </a:rPr>
              <a:t>https://nasa.sharepoint.com/sites/GSFC-ProcPolicy</a:t>
            </a:r>
            <a:r>
              <a:rPr lang="en-US" altLang="en-US" sz="2000" dirty="0"/>
              <a:t> </a:t>
            </a:r>
          </a:p>
          <a:p>
            <a:pPr marL="533400" indent="-533400">
              <a:lnSpc>
                <a:spcPct val="80000"/>
              </a:lnSpc>
            </a:pPr>
            <a:r>
              <a:rPr lang="en-US" altLang="en-US" sz="2400" dirty="0"/>
              <a:t>Proc Systems Support:</a:t>
            </a:r>
          </a:p>
          <a:p>
            <a:pPr marL="933450" lvl="1" indent="-533400">
              <a:lnSpc>
                <a:spcPct val="80000"/>
              </a:lnSpc>
            </a:pPr>
            <a:r>
              <a:rPr lang="en-US" sz="1800" dirty="0">
                <a:hlinkClick r:id="rId5"/>
              </a:rPr>
              <a:t>Proc Systems - Home (sharepoint.com)</a:t>
            </a:r>
            <a:endParaRPr lang="en-US" altLang="en-US" dirty="0"/>
          </a:p>
          <a:p>
            <a:pPr marL="533400" indent="-533400">
              <a:lnSpc>
                <a:spcPct val="80000"/>
              </a:lnSpc>
            </a:pPr>
            <a:r>
              <a:rPr lang="en-US" altLang="en-US" sz="2400" dirty="0"/>
              <a:t>Employee Training and Development:</a:t>
            </a:r>
          </a:p>
          <a:p>
            <a:pPr marL="1295400" lvl="2" indent="-381000">
              <a:lnSpc>
                <a:spcPct val="80000"/>
              </a:lnSpc>
              <a:buFontTx/>
              <a:buNone/>
            </a:pPr>
            <a:r>
              <a:rPr lang="en-US" altLang="en-US" sz="1400" dirty="0">
                <a:hlinkClick r:id="rId6"/>
              </a:rPr>
              <a:t>https://code200-external.gsfc.nasa.gov/210/content/employee-training-development</a:t>
            </a:r>
            <a:endParaRPr lang="en-US" altLang="en-US" sz="1400" dirty="0"/>
          </a:p>
          <a:p>
            <a:pPr marL="533400" indent="-533400">
              <a:lnSpc>
                <a:spcPct val="80000"/>
              </a:lnSpc>
            </a:pPr>
            <a:r>
              <a:rPr lang="en-US" altLang="en-US" sz="2400" dirty="0"/>
              <a:t>Review and Approval Matrix (See GSFC Circular 10-01):</a:t>
            </a:r>
          </a:p>
          <a:p>
            <a:pPr marL="933450" lvl="1" indent="-533400">
              <a:lnSpc>
                <a:spcPct val="80000"/>
              </a:lnSpc>
            </a:pPr>
            <a:r>
              <a:rPr lang="en-US" sz="1800" dirty="0">
                <a:hlinkClick r:id="rId7"/>
              </a:rPr>
              <a:t>pc10-01.xlsx (sharepoint.com)</a:t>
            </a:r>
            <a:endParaRPr lang="en-US" altLang="en-US" sz="4400" dirty="0"/>
          </a:p>
          <a:p>
            <a:pPr marL="533400" indent="-533400">
              <a:lnSpc>
                <a:spcPct val="80000"/>
              </a:lnSpc>
            </a:pPr>
            <a:r>
              <a:rPr lang="en-US" altLang="en-US" sz="2400" dirty="0"/>
              <a:t>NASA Procurement Training Policy:</a:t>
            </a:r>
            <a:r>
              <a:rPr lang="en-US" altLang="en-US" sz="2800" dirty="0"/>
              <a:t> </a:t>
            </a:r>
          </a:p>
          <a:p>
            <a:pPr marL="533400" indent="-533400">
              <a:lnSpc>
                <a:spcPct val="80000"/>
              </a:lnSpc>
              <a:buFontTx/>
              <a:buNone/>
            </a:pPr>
            <a:r>
              <a:rPr lang="en-US" altLang="en-US" sz="2000" dirty="0"/>
              <a:t>	</a:t>
            </a:r>
            <a:r>
              <a:rPr lang="en-US" altLang="en-US" sz="1600" dirty="0"/>
              <a:t>	</a:t>
            </a:r>
            <a:r>
              <a:rPr lang="en-US" altLang="en-US" sz="1600" dirty="0">
                <a:hlinkClick r:id="rId8"/>
              </a:rPr>
              <a:t>https://inside.nasa.gov/procurement/career-development-and-training</a:t>
            </a:r>
            <a:endParaRPr lang="en-US" altLang="en-US" sz="1600" dirty="0"/>
          </a:p>
          <a:p>
            <a:pPr marL="533400" indent="-533400">
              <a:lnSpc>
                <a:spcPct val="80000"/>
              </a:lnSpc>
            </a:pPr>
            <a:r>
              <a:rPr lang="en-US" altLang="en-US" sz="2400" dirty="0"/>
              <a:t>NASA HQs Office of Procurement</a:t>
            </a:r>
            <a:r>
              <a:rPr lang="en-US" altLang="en-US" dirty="0"/>
              <a:t>: 	</a:t>
            </a:r>
            <a:r>
              <a:rPr lang="en-US" altLang="en-US" sz="2000" u="sng" dirty="0">
                <a:hlinkClick r:id="rId9"/>
              </a:rPr>
              <a:t>https://inside.nasa.gov/procurement</a:t>
            </a:r>
            <a:endParaRPr lang="en-US" alt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70A62C7-F428-4B74-9A65-0C306EF6A83D}" type="slidenum">
              <a:rPr lang="en-US" altLang="en-US" sz="1400" smtClean="0"/>
              <a:pPr>
                <a:spcBef>
                  <a:spcPct val="0"/>
                </a:spcBef>
                <a:buFontTx/>
                <a:buNone/>
              </a:pPr>
              <a:t>34</a:t>
            </a:fld>
            <a:endParaRPr lang="en-US" altLang="en-US" sz="1400"/>
          </a:p>
        </p:txBody>
      </p:sp>
      <p:sp>
        <p:nvSpPr>
          <p:cNvPr id="82947" name="Rectangle 2"/>
          <p:cNvSpPr>
            <a:spLocks noGrp="1" noChangeArrowheads="1"/>
          </p:cNvSpPr>
          <p:nvPr>
            <p:ph type="title"/>
          </p:nvPr>
        </p:nvSpPr>
        <p:spPr>
          <a:xfrm>
            <a:off x="685800" y="152400"/>
            <a:ext cx="7772400" cy="1219200"/>
          </a:xfrm>
        </p:spPr>
        <p:txBody>
          <a:bodyPr/>
          <a:lstStyle/>
          <a:p>
            <a:r>
              <a:rPr lang="en-US" altLang="en-US" sz="3600" b="1"/>
              <a:t>General Websites of Interest</a:t>
            </a:r>
          </a:p>
        </p:txBody>
      </p:sp>
      <p:sp>
        <p:nvSpPr>
          <p:cNvPr id="82948" name="Rectangle 3"/>
          <p:cNvSpPr>
            <a:spLocks noGrp="1" noChangeArrowheads="1"/>
          </p:cNvSpPr>
          <p:nvPr>
            <p:ph type="body" idx="1"/>
          </p:nvPr>
        </p:nvSpPr>
        <p:spPr>
          <a:xfrm>
            <a:off x="609600" y="1447800"/>
            <a:ext cx="8305800" cy="5029200"/>
          </a:xfrm>
        </p:spPr>
        <p:txBody>
          <a:bodyPr/>
          <a:lstStyle/>
          <a:p>
            <a:pPr>
              <a:lnSpc>
                <a:spcPct val="80000"/>
              </a:lnSpc>
            </a:pPr>
            <a:r>
              <a:rPr lang="en-US" altLang="en-US" sz="1800" dirty="0"/>
              <a:t>NASA Home Page:  </a:t>
            </a:r>
            <a:r>
              <a:rPr lang="en-US" altLang="en-US" sz="1800" dirty="0">
                <a:hlinkClick r:id="rId3"/>
              </a:rPr>
              <a:t>http://www.nasa.gov/</a:t>
            </a:r>
            <a:r>
              <a:rPr lang="en-US" altLang="en-US" sz="1800" dirty="0"/>
              <a:t>   </a:t>
            </a:r>
          </a:p>
          <a:p>
            <a:pPr>
              <a:lnSpc>
                <a:spcPct val="80000"/>
              </a:lnSpc>
            </a:pPr>
            <a:r>
              <a:rPr lang="en-US" altLang="en-US" sz="1800" dirty="0"/>
              <a:t>Public Goddard Home Page:  </a:t>
            </a:r>
            <a:r>
              <a:rPr lang="en-US" altLang="en-US" sz="1800" dirty="0">
                <a:hlinkClick r:id="rId4"/>
              </a:rPr>
              <a:t>http://www.nasa.gov/centers/goddard/home/index.html</a:t>
            </a:r>
            <a:r>
              <a:rPr lang="en-US" altLang="en-US" sz="1800" dirty="0"/>
              <a:t> </a:t>
            </a:r>
          </a:p>
          <a:p>
            <a:pPr>
              <a:lnSpc>
                <a:spcPct val="80000"/>
              </a:lnSpc>
            </a:pPr>
            <a:r>
              <a:rPr lang="en-US" altLang="en-US" sz="1800" dirty="0"/>
              <a:t>Internal NASA:  </a:t>
            </a:r>
            <a:r>
              <a:rPr lang="en-US" altLang="en-US" sz="1800" dirty="0">
                <a:hlinkClick r:id="rId5"/>
              </a:rPr>
              <a:t>http://www.hq.nasa.gov/</a:t>
            </a:r>
            <a:r>
              <a:rPr lang="en-US" altLang="en-US" sz="1800" dirty="0"/>
              <a:t>:   </a:t>
            </a:r>
          </a:p>
          <a:p>
            <a:pPr>
              <a:lnSpc>
                <a:spcPct val="80000"/>
              </a:lnSpc>
            </a:pPr>
            <a:r>
              <a:rPr lang="en-US" altLang="en-US" sz="1800" dirty="0"/>
              <a:t>Goddard Strategic Implementation Plan: </a:t>
            </a:r>
            <a:r>
              <a:rPr lang="en-US" altLang="en-US" sz="1800" dirty="0">
                <a:hlinkClick r:id="rId6"/>
              </a:rPr>
              <a:t>https://www.nasa.gov/content/goddard-implementation-plan-in-response-to-the-2014-nasa-strategic-plan </a:t>
            </a:r>
            <a:endParaRPr lang="en-US" altLang="en-US" sz="1800" dirty="0"/>
          </a:p>
          <a:p>
            <a:pPr>
              <a:lnSpc>
                <a:spcPct val="80000"/>
              </a:lnSpc>
            </a:pPr>
            <a:r>
              <a:rPr lang="en-US" altLang="en-US" sz="1800" dirty="0"/>
              <a:t>NASA Online Directives &amp; Goddard Directives:  </a:t>
            </a:r>
            <a:r>
              <a:rPr lang="en-US" altLang="en-US" sz="1800" dirty="0">
                <a:hlinkClick r:id="rId7"/>
              </a:rPr>
              <a:t>http://nodis3.gsfc.nasa.gov/main_lib.cfm</a:t>
            </a:r>
            <a:endParaRPr lang="en-US" altLang="en-US" sz="1800" dirty="0"/>
          </a:p>
          <a:p>
            <a:pPr>
              <a:lnSpc>
                <a:spcPct val="80000"/>
              </a:lnSpc>
            </a:pPr>
            <a:r>
              <a:rPr lang="en-US" altLang="en-US" sz="1800" dirty="0"/>
              <a:t>Acronym Listing: </a:t>
            </a:r>
            <a:r>
              <a:rPr lang="en-US" altLang="en-US" sz="1800" dirty="0">
                <a:hlinkClick r:id="rId8"/>
              </a:rPr>
              <a:t>https://spaceflight.nasa.gov/cgi-bin/acronyms.cgi</a:t>
            </a:r>
            <a:endParaRPr lang="en-US" altLang="en-US" sz="1800" dirty="0"/>
          </a:p>
          <a:p>
            <a:pPr>
              <a:lnSpc>
                <a:spcPct val="80000"/>
              </a:lnSpc>
            </a:pPr>
            <a:r>
              <a:rPr lang="en-US" altLang="en-US" sz="1800" dirty="0"/>
              <a:t>Office of Human Capital Management:  </a:t>
            </a:r>
            <a:r>
              <a:rPr lang="en-US" altLang="en-US" sz="1800" dirty="0">
                <a:hlinkClick r:id="rId9"/>
              </a:rPr>
              <a:t>https://ohcm.gsfc.nasa.gov/</a:t>
            </a:r>
            <a:endParaRPr lang="en-US" altLang="en-US" sz="1800" dirty="0"/>
          </a:p>
          <a:p>
            <a:pPr>
              <a:lnSpc>
                <a:spcPct val="80000"/>
              </a:lnSpc>
            </a:pPr>
            <a:r>
              <a:rPr lang="en-US" altLang="en-US" sz="1800" dirty="0"/>
              <a:t>NASA Individual Development Plan Advisor</a:t>
            </a:r>
            <a:r>
              <a:rPr lang="en-US" altLang="en-US" sz="1800" i="1" dirty="0"/>
              <a:t> </a:t>
            </a:r>
            <a:r>
              <a:rPr lang="en-US" altLang="en-US" sz="1800" dirty="0"/>
              <a:t>at </a:t>
            </a:r>
            <a:r>
              <a:rPr lang="en-US" altLang="en-US" sz="1800" dirty="0">
                <a:hlinkClick r:id="rId10"/>
              </a:rPr>
              <a:t>https://ohcm.gsfc.nasa.gov/content/coaching</a:t>
            </a:r>
            <a:endParaRPr lang="en-US" altLang="en-US" sz="1800" dirty="0"/>
          </a:p>
          <a:p>
            <a:pPr>
              <a:lnSpc>
                <a:spcPct val="80000"/>
              </a:lnSpc>
            </a:pPr>
            <a:r>
              <a:rPr lang="en-US" altLang="en-US" sz="1800" dirty="0"/>
              <a:t>GSFC Telephone Book:  </a:t>
            </a:r>
            <a:r>
              <a:rPr lang="en-US" altLang="en-US" sz="1600" dirty="0">
                <a:hlinkClick r:id="rId11"/>
              </a:rPr>
              <a:t>https://internal.gsfc.nasa.gov/phonebook?q=phonebook-search-results</a:t>
            </a:r>
            <a:endParaRPr lang="en-US" altLang="en-US"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A4F625F4-0FD6-453A-B0ED-39F0EEEC5B46}" type="slidenum">
              <a:rPr lang="en-US" altLang="en-US" sz="1400"/>
              <a:pPr algn="r">
                <a:spcBef>
                  <a:spcPct val="0"/>
                </a:spcBef>
                <a:buFontTx/>
                <a:buNone/>
              </a:pPr>
              <a:t>35</a:t>
            </a:fld>
            <a:endParaRPr lang="en-US" altLang="en-US" sz="1400"/>
          </a:p>
        </p:txBody>
      </p:sp>
      <p:sp>
        <p:nvSpPr>
          <p:cNvPr id="84995" name="Rectangle 2"/>
          <p:cNvSpPr>
            <a:spLocks noGrp="1" noChangeArrowheads="1"/>
          </p:cNvSpPr>
          <p:nvPr>
            <p:ph type="title" idx="4294967295"/>
          </p:nvPr>
        </p:nvSpPr>
        <p:spPr>
          <a:xfrm>
            <a:off x="685800" y="381000"/>
            <a:ext cx="7772400" cy="762000"/>
          </a:xfrm>
        </p:spPr>
        <p:txBody>
          <a:bodyPr/>
          <a:lstStyle/>
          <a:p>
            <a:r>
              <a:rPr lang="en-US" altLang="en-US" sz="3600" b="1"/>
              <a:t>Final Thoughts</a:t>
            </a:r>
          </a:p>
        </p:txBody>
      </p:sp>
      <p:sp>
        <p:nvSpPr>
          <p:cNvPr id="84996" name="Rectangle 3"/>
          <p:cNvSpPr>
            <a:spLocks noGrp="1" noChangeArrowheads="1"/>
          </p:cNvSpPr>
          <p:nvPr>
            <p:ph type="body" idx="4294967295"/>
          </p:nvPr>
        </p:nvSpPr>
        <p:spPr>
          <a:xfrm>
            <a:off x="609600" y="1295400"/>
            <a:ext cx="8077200" cy="5105400"/>
          </a:xfrm>
        </p:spPr>
        <p:txBody>
          <a:bodyPr/>
          <a:lstStyle/>
          <a:p>
            <a:pPr>
              <a:lnSpc>
                <a:spcPct val="80000"/>
              </a:lnSpc>
              <a:buClr>
                <a:srgbClr val="333399"/>
              </a:buClr>
              <a:buSzPct val="120000"/>
              <a:buFont typeface="Wingdings" panose="05000000000000000000" pitchFamily="2" charset="2"/>
              <a:buChar char="Ø"/>
            </a:pPr>
            <a:r>
              <a:rPr lang="en-US" altLang="en-US" sz="2200"/>
              <a:t>All employees are encouraged to talk to their Supervisor about their progress on a regular basis and not wait until mid-term or annual appraisal time.  Take the initiative to ask questions about your own career throughout the year.  </a:t>
            </a:r>
          </a:p>
          <a:p>
            <a:pPr>
              <a:lnSpc>
                <a:spcPct val="80000"/>
              </a:lnSpc>
              <a:buClr>
                <a:srgbClr val="333399"/>
              </a:buClr>
              <a:buSzPct val="120000"/>
              <a:buFont typeface="Wingdings" panose="05000000000000000000" pitchFamily="2" charset="2"/>
              <a:buChar char="Ø"/>
            </a:pPr>
            <a:r>
              <a:rPr lang="en-US" altLang="en-US" sz="2200"/>
              <a:t>When you feel comfortable with the job you are currently performing or if you feel that you have reached a level of efficiency in what you are currently doing, talk to your Supervisor about other work or developmental assignments.   </a:t>
            </a:r>
          </a:p>
          <a:p>
            <a:pPr>
              <a:lnSpc>
                <a:spcPct val="80000"/>
              </a:lnSpc>
              <a:buClr>
                <a:srgbClr val="333399"/>
              </a:buClr>
              <a:buSzPct val="120000"/>
              <a:buFont typeface="Wingdings" panose="05000000000000000000" pitchFamily="2" charset="2"/>
              <a:buChar char="Ø"/>
            </a:pPr>
            <a:r>
              <a:rPr lang="en-US" altLang="en-US" sz="2200"/>
              <a:t>Ask for assistance, clarification or help.  Get to know your procurement teammates and develop a good working relationship with them.  Chances are, some of the best answers and insight can be found in your own procurement office, especially your peers.</a:t>
            </a:r>
          </a:p>
          <a:p>
            <a:pPr>
              <a:lnSpc>
                <a:spcPct val="80000"/>
              </a:lnSpc>
              <a:buClr>
                <a:srgbClr val="333399"/>
              </a:buClr>
              <a:buSzPct val="120000"/>
              <a:buFont typeface="Wingdings" panose="05000000000000000000" pitchFamily="2" charset="2"/>
              <a:buChar char="Ø"/>
            </a:pPr>
            <a:r>
              <a:rPr lang="en-US" altLang="en-US" sz="2200"/>
              <a:t>Bring up ideas, respectfully challenge the ways in which we do business and offer alternatives.  Be a part of the solution!</a:t>
            </a:r>
          </a:p>
          <a:p>
            <a:pPr>
              <a:lnSpc>
                <a:spcPct val="80000"/>
              </a:lnSpc>
              <a:buClr>
                <a:srgbClr val="333399"/>
              </a:buClr>
              <a:buSzPct val="120000"/>
              <a:buFont typeface="Wingdings" panose="05000000000000000000" pitchFamily="2" charset="2"/>
              <a:buChar char="Ø"/>
            </a:pPr>
            <a:r>
              <a:rPr lang="en-US" altLang="en-US" sz="2200"/>
              <a:t>If you have any concerns or need advice outside of your immediate area, this package hopefully offers you a number of alternatives.  </a:t>
            </a:r>
          </a:p>
          <a:p>
            <a:pPr>
              <a:lnSpc>
                <a:spcPct val="80000"/>
              </a:lnSpc>
              <a:buClr>
                <a:srgbClr val="333399"/>
              </a:buClr>
              <a:buSzPct val="120000"/>
              <a:buFont typeface="Wingdings" panose="05000000000000000000" pitchFamily="2" charset="2"/>
              <a:buNone/>
            </a:pPr>
            <a:r>
              <a:rPr lang="en-US" altLang="en-US" sz="220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B713DD6-E527-4F71-9CD3-2826F522F744}" type="slidenum">
              <a:rPr lang="en-US" altLang="en-US" sz="1400" smtClean="0"/>
              <a:pPr>
                <a:spcBef>
                  <a:spcPct val="0"/>
                </a:spcBef>
                <a:buFontTx/>
                <a:buNone/>
              </a:pPr>
              <a:t>4</a:t>
            </a:fld>
            <a:endParaRPr lang="en-US" altLang="en-US" sz="1400"/>
          </a:p>
        </p:txBody>
      </p:sp>
      <p:sp>
        <p:nvSpPr>
          <p:cNvPr id="10243" name="Rectangle 2"/>
          <p:cNvSpPr>
            <a:spLocks noChangeArrowheads="1"/>
          </p:cNvSpPr>
          <p:nvPr/>
        </p:nvSpPr>
        <p:spPr bwMode="auto">
          <a:xfrm>
            <a:off x="609600" y="152400"/>
            <a:ext cx="7696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a:solidFill>
                  <a:schemeClr val="tx2"/>
                </a:solidFill>
              </a:rPr>
              <a:t>NASA at a Glance</a:t>
            </a:r>
          </a:p>
        </p:txBody>
      </p:sp>
      <p:sp>
        <p:nvSpPr>
          <p:cNvPr id="10244" name="Rectangle 3"/>
          <p:cNvSpPr>
            <a:spLocks noChangeArrowheads="1"/>
          </p:cNvSpPr>
          <p:nvPr/>
        </p:nvSpPr>
        <p:spPr bwMode="auto">
          <a:xfrm>
            <a:off x="7620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pPr>
            <a:r>
              <a:rPr lang="en-US" altLang="en-US" sz="2000" dirty="0"/>
              <a:t>NASA employs 16,000</a:t>
            </a:r>
            <a:r>
              <a:rPr lang="en-US" altLang="en-US" sz="2000" b="1" dirty="0"/>
              <a:t>+</a:t>
            </a:r>
            <a:r>
              <a:rPr lang="en-US" altLang="en-US" sz="2000" dirty="0"/>
              <a:t> civil servants and generates thousands of high tech jobs in the private sector</a:t>
            </a:r>
          </a:p>
          <a:p>
            <a:pPr>
              <a:lnSpc>
                <a:spcPct val="80000"/>
              </a:lnSpc>
            </a:pPr>
            <a:r>
              <a:rPr lang="en-US" altLang="en-US" sz="2000" dirty="0"/>
              <a:t>The Agency operates nine Field Centers and the contractor-operated Jet Propulsion Laboratory.  There is a NASA Office of JPL Management and Oversight (NOJMO) and a NASA Shared Services Center.  See </a:t>
            </a:r>
            <a:r>
              <a:rPr lang="en-US" altLang="en-US" sz="1800" dirty="0">
                <a:solidFill>
                  <a:srgbClr val="3E3EBA"/>
                </a:solidFill>
                <a:hlinkClick r:id="rId3"/>
              </a:rPr>
              <a:t>http://www.nasa.gov/about/sites/index.html</a:t>
            </a:r>
            <a:r>
              <a:rPr lang="en-US" altLang="en-US" sz="1800" dirty="0">
                <a:solidFill>
                  <a:srgbClr val="3E3EBA"/>
                </a:solidFill>
              </a:rPr>
              <a:t> </a:t>
            </a:r>
            <a:r>
              <a:rPr lang="en-US" altLang="en-US" sz="1800" dirty="0"/>
              <a:t>for more information on NASA’s Centers and facilities.</a:t>
            </a:r>
          </a:p>
          <a:p>
            <a:pPr>
              <a:lnSpc>
                <a:spcPct val="80000"/>
              </a:lnSpc>
            </a:pPr>
            <a:r>
              <a:rPr lang="en-US" altLang="en-US" sz="2000" dirty="0"/>
              <a:t>Key GSFC facilities include:</a:t>
            </a:r>
          </a:p>
          <a:p>
            <a:pPr lvl="1">
              <a:lnSpc>
                <a:spcPct val="80000"/>
              </a:lnSpc>
            </a:pPr>
            <a:r>
              <a:rPr lang="en-US" altLang="en-US" sz="1800" dirty="0"/>
              <a:t>Greenbelt in Maryland</a:t>
            </a:r>
          </a:p>
          <a:p>
            <a:pPr lvl="1">
              <a:lnSpc>
                <a:spcPct val="80000"/>
              </a:lnSpc>
            </a:pPr>
            <a:r>
              <a:rPr lang="en-US" altLang="en-US" sz="1800" dirty="0"/>
              <a:t>Wallops Flight Facility in Virginia</a:t>
            </a:r>
          </a:p>
          <a:p>
            <a:pPr lvl="1">
              <a:lnSpc>
                <a:spcPct val="80000"/>
              </a:lnSpc>
            </a:pPr>
            <a:r>
              <a:rPr lang="en-US" altLang="en-US" sz="1800" dirty="0"/>
              <a:t>Katherine Johnson Independent Verification and Validation (IV&amp;V) Facility in West Virginia</a:t>
            </a:r>
          </a:p>
          <a:p>
            <a:pPr lvl="1">
              <a:lnSpc>
                <a:spcPct val="80000"/>
              </a:lnSpc>
            </a:pPr>
            <a:r>
              <a:rPr lang="en-US" altLang="en-US" sz="1800" dirty="0"/>
              <a:t>Goddard Institute for Space Studies (GISS) in New York.</a:t>
            </a:r>
          </a:p>
          <a:p>
            <a:pPr>
              <a:lnSpc>
                <a:spcPct val="80000"/>
              </a:lnSpc>
            </a:pPr>
            <a:r>
              <a:rPr lang="en-US" altLang="en-US" sz="2000" dirty="0"/>
              <a:t>NASA’s annual budget is approximately $19B. </a:t>
            </a:r>
          </a:p>
          <a:p>
            <a:r>
              <a:rPr lang="en-US" altLang="en-US" sz="2000" dirty="0"/>
              <a:t>GSFC’s Office of Procurement, which includes obligating money for NASA Headquarters, is approximately $4B.</a:t>
            </a:r>
          </a:p>
          <a:p>
            <a:pPr lvl="1">
              <a:lnSpc>
                <a:spcPct val="80000"/>
              </a:lnSpc>
            </a:pPr>
            <a:endParaRPr lang="en-US" altLang="en-US" sz="2400" dirty="0"/>
          </a:p>
        </p:txBody>
      </p:sp>
      <p:pic>
        <p:nvPicPr>
          <p:cNvPr id="102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810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A7EFD7D-5D0D-409A-92F9-8BFEE15A8C7B}" type="slidenum">
              <a:rPr lang="en-US" altLang="en-US" sz="1400" smtClean="0"/>
              <a:pPr>
                <a:spcBef>
                  <a:spcPct val="0"/>
                </a:spcBef>
                <a:buFontTx/>
                <a:buNone/>
              </a:pPr>
              <a:t>5</a:t>
            </a:fld>
            <a:endParaRPr lang="en-US" altLang="en-US" sz="1400"/>
          </a:p>
        </p:txBody>
      </p:sp>
      <p:grpSp>
        <p:nvGrpSpPr>
          <p:cNvPr id="12291" name="Group 2"/>
          <p:cNvGrpSpPr>
            <a:grpSpLocks/>
          </p:cNvGrpSpPr>
          <p:nvPr/>
        </p:nvGrpSpPr>
        <p:grpSpPr bwMode="auto">
          <a:xfrm>
            <a:off x="112713" y="198438"/>
            <a:ext cx="9031287" cy="6105525"/>
            <a:chOff x="71" y="125"/>
            <a:chExt cx="5689" cy="3846"/>
          </a:xfrm>
        </p:grpSpPr>
        <p:sp>
          <p:nvSpPr>
            <p:cNvPr id="12292" name="Rectangle 3"/>
            <p:cNvSpPr>
              <a:spLocks noChangeArrowheads="1"/>
            </p:cNvSpPr>
            <p:nvPr/>
          </p:nvSpPr>
          <p:spPr bwMode="auto">
            <a:xfrm>
              <a:off x="1079" y="125"/>
              <a:ext cx="35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solidFill>
                    <a:srgbClr val="000000"/>
                  </a:solidFill>
                  <a:latin typeface="Arial" panose="020B0604020202020204" pitchFamily="34" charset="0"/>
                </a:rPr>
                <a:t>NASA Centers and Installations</a:t>
              </a:r>
            </a:p>
          </p:txBody>
        </p:sp>
        <p:sp>
          <p:nvSpPr>
            <p:cNvPr id="12293" name="Rectangle 4"/>
            <p:cNvSpPr>
              <a:spLocks noChangeArrowheads="1"/>
            </p:cNvSpPr>
            <p:nvPr/>
          </p:nvSpPr>
          <p:spPr bwMode="auto">
            <a:xfrm>
              <a:off x="3504" y="1115"/>
              <a:ext cx="1381" cy="2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000" dirty="0">
                  <a:latin typeface="Arial" panose="020B0604020202020204" pitchFamily="34" charset="0"/>
                </a:rPr>
                <a:t>Katherine Johnson</a:t>
              </a:r>
              <a:br>
                <a:rPr lang="en-US" altLang="en-US" sz="1000" dirty="0">
                  <a:latin typeface="Arial" panose="020B0604020202020204" pitchFamily="34" charset="0"/>
                </a:rPr>
              </a:br>
              <a:r>
                <a:rPr lang="en-US" altLang="en-US" sz="1000" dirty="0">
                  <a:latin typeface="Arial" panose="020B0604020202020204" pitchFamily="34" charset="0"/>
                </a:rPr>
                <a:t>Independent Verification</a:t>
              </a:r>
            </a:p>
            <a:p>
              <a:pPr algn="ctr" eaLnBrk="1" hangingPunct="1">
                <a:spcBef>
                  <a:spcPct val="0"/>
                </a:spcBef>
                <a:buFontTx/>
                <a:buNone/>
              </a:pPr>
              <a:r>
                <a:rPr lang="en-US" altLang="en-US" sz="1000" dirty="0">
                  <a:latin typeface="Arial" panose="020B0604020202020204" pitchFamily="34" charset="0"/>
                </a:rPr>
                <a:t> &amp; Validation Facility</a:t>
              </a:r>
            </a:p>
            <a:p>
              <a:pPr algn="ctr" eaLnBrk="1" hangingPunct="1">
                <a:spcBef>
                  <a:spcPct val="0"/>
                </a:spcBef>
                <a:buFontTx/>
                <a:buNone/>
              </a:pPr>
              <a:r>
                <a:rPr lang="en-US" altLang="en-US" sz="1000" dirty="0">
                  <a:latin typeface="Arial" panose="020B0604020202020204" pitchFamily="34" charset="0"/>
                </a:rPr>
                <a:t>Fairmont, WV</a:t>
              </a:r>
            </a:p>
          </p:txBody>
        </p:sp>
        <p:grpSp>
          <p:nvGrpSpPr>
            <p:cNvPr id="12294" name="Group 5"/>
            <p:cNvGrpSpPr>
              <a:grpSpLocks/>
            </p:cNvGrpSpPr>
            <p:nvPr/>
          </p:nvGrpSpPr>
          <p:grpSpPr bwMode="auto">
            <a:xfrm>
              <a:off x="1123" y="1053"/>
              <a:ext cx="3762" cy="2217"/>
              <a:chOff x="1048" y="1067"/>
              <a:chExt cx="3762" cy="2217"/>
            </a:xfrm>
          </p:grpSpPr>
          <p:sp>
            <p:nvSpPr>
              <p:cNvPr id="12346" name="Freeform 6"/>
              <p:cNvSpPr>
                <a:spLocks/>
              </p:cNvSpPr>
              <p:nvPr/>
            </p:nvSpPr>
            <p:spPr bwMode="auto">
              <a:xfrm>
                <a:off x="3339" y="1413"/>
                <a:ext cx="394" cy="204"/>
              </a:xfrm>
              <a:custGeom>
                <a:avLst/>
                <a:gdLst>
                  <a:gd name="T0" fmla="*/ 4 w 448"/>
                  <a:gd name="T1" fmla="*/ 2 h 253"/>
                  <a:gd name="T2" fmla="*/ 4 w 448"/>
                  <a:gd name="T3" fmla="*/ 2 h 253"/>
                  <a:gd name="T4" fmla="*/ 4 w 448"/>
                  <a:gd name="T5" fmla="*/ 2 h 253"/>
                  <a:gd name="T6" fmla="*/ 6 w 448"/>
                  <a:gd name="T7" fmla="*/ 0 h 253"/>
                  <a:gd name="T8" fmla="*/ 5 w 448"/>
                  <a:gd name="T9" fmla="*/ 2 h 253"/>
                  <a:gd name="T10" fmla="*/ 4 w 448"/>
                  <a:gd name="T11" fmla="*/ 2 h 253"/>
                  <a:gd name="T12" fmla="*/ 6 w 448"/>
                  <a:gd name="T13" fmla="*/ 2 h 253"/>
                  <a:gd name="T14" fmla="*/ 7 w 448"/>
                  <a:gd name="T15" fmla="*/ 2 h 253"/>
                  <a:gd name="T16" fmla="*/ 8 w 448"/>
                  <a:gd name="T17" fmla="*/ 2 h 253"/>
                  <a:gd name="T18" fmla="*/ 10 w 448"/>
                  <a:gd name="T19" fmla="*/ 2 h 253"/>
                  <a:gd name="T20" fmla="*/ 10 w 448"/>
                  <a:gd name="T21" fmla="*/ 2 h 253"/>
                  <a:gd name="T22" fmla="*/ 10 w 448"/>
                  <a:gd name="T23" fmla="*/ 2 h 253"/>
                  <a:gd name="T24" fmla="*/ 11 w 448"/>
                  <a:gd name="T25" fmla="*/ 2 h 253"/>
                  <a:gd name="T26" fmla="*/ 12 w 448"/>
                  <a:gd name="T27" fmla="*/ 2 h 253"/>
                  <a:gd name="T28" fmla="*/ 13 w 448"/>
                  <a:gd name="T29" fmla="*/ 2 h 253"/>
                  <a:gd name="T30" fmla="*/ 14 w 448"/>
                  <a:gd name="T31" fmla="*/ 2 h 253"/>
                  <a:gd name="T32" fmla="*/ 16 w 448"/>
                  <a:gd name="T33" fmla="*/ 2 h 253"/>
                  <a:gd name="T34" fmla="*/ 16 w 448"/>
                  <a:gd name="T35" fmla="*/ 2 h 253"/>
                  <a:gd name="T36" fmla="*/ 15 w 448"/>
                  <a:gd name="T37" fmla="*/ 2 h 253"/>
                  <a:gd name="T38" fmla="*/ 14 w 448"/>
                  <a:gd name="T39" fmla="*/ 2 h 253"/>
                  <a:gd name="T40" fmla="*/ 14 w 448"/>
                  <a:gd name="T41" fmla="*/ 2 h 253"/>
                  <a:gd name="T42" fmla="*/ 13 w 448"/>
                  <a:gd name="T43" fmla="*/ 2 h 253"/>
                  <a:gd name="T44" fmla="*/ 12 w 448"/>
                  <a:gd name="T45" fmla="*/ 2 h 253"/>
                  <a:gd name="T46" fmla="*/ 12 w 448"/>
                  <a:gd name="T47" fmla="*/ 2 h 253"/>
                  <a:gd name="T48" fmla="*/ 12 w 448"/>
                  <a:gd name="T49" fmla="*/ 2 h 253"/>
                  <a:gd name="T50" fmla="*/ 11 w 448"/>
                  <a:gd name="T51" fmla="*/ 2 h 253"/>
                  <a:gd name="T52" fmla="*/ 10 w 448"/>
                  <a:gd name="T53" fmla="*/ 2 h 253"/>
                  <a:gd name="T54" fmla="*/ 10 w 448"/>
                  <a:gd name="T55" fmla="*/ 2 h 253"/>
                  <a:gd name="T56" fmla="*/ 9 w 448"/>
                  <a:gd name="T57" fmla="*/ 2 h 253"/>
                  <a:gd name="T58" fmla="*/ 9 w 448"/>
                  <a:gd name="T59" fmla="*/ 2 h 253"/>
                  <a:gd name="T60" fmla="*/ 8 w 448"/>
                  <a:gd name="T61" fmla="*/ 2 h 253"/>
                  <a:gd name="T62" fmla="*/ 0 w 448"/>
                  <a:gd name="T63" fmla="*/ 2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48" h="253">
                    <a:moveTo>
                      <a:pt x="0" y="117"/>
                    </a:moveTo>
                    <a:lnTo>
                      <a:pt x="20" y="97"/>
                    </a:lnTo>
                    <a:lnTo>
                      <a:pt x="39" y="78"/>
                    </a:lnTo>
                    <a:lnTo>
                      <a:pt x="59" y="58"/>
                    </a:lnTo>
                    <a:lnTo>
                      <a:pt x="78" y="39"/>
                    </a:lnTo>
                    <a:lnTo>
                      <a:pt x="98" y="19"/>
                    </a:lnTo>
                    <a:lnTo>
                      <a:pt x="137" y="0"/>
                    </a:lnTo>
                    <a:lnTo>
                      <a:pt x="156" y="0"/>
                    </a:lnTo>
                    <a:lnTo>
                      <a:pt x="137" y="19"/>
                    </a:lnTo>
                    <a:lnTo>
                      <a:pt x="137" y="39"/>
                    </a:lnTo>
                    <a:lnTo>
                      <a:pt x="117" y="39"/>
                    </a:lnTo>
                    <a:lnTo>
                      <a:pt x="117" y="58"/>
                    </a:lnTo>
                    <a:lnTo>
                      <a:pt x="137" y="39"/>
                    </a:lnTo>
                    <a:lnTo>
                      <a:pt x="156" y="39"/>
                    </a:lnTo>
                    <a:lnTo>
                      <a:pt x="176" y="39"/>
                    </a:lnTo>
                    <a:lnTo>
                      <a:pt x="176" y="58"/>
                    </a:lnTo>
                    <a:lnTo>
                      <a:pt x="195" y="78"/>
                    </a:lnTo>
                    <a:lnTo>
                      <a:pt x="215" y="78"/>
                    </a:lnTo>
                    <a:lnTo>
                      <a:pt x="234" y="78"/>
                    </a:lnTo>
                    <a:lnTo>
                      <a:pt x="253" y="97"/>
                    </a:lnTo>
                    <a:lnTo>
                      <a:pt x="253" y="78"/>
                    </a:lnTo>
                    <a:lnTo>
                      <a:pt x="273" y="78"/>
                    </a:lnTo>
                    <a:lnTo>
                      <a:pt x="253" y="78"/>
                    </a:lnTo>
                    <a:lnTo>
                      <a:pt x="273" y="78"/>
                    </a:lnTo>
                    <a:lnTo>
                      <a:pt x="273" y="58"/>
                    </a:lnTo>
                    <a:lnTo>
                      <a:pt x="292" y="58"/>
                    </a:lnTo>
                    <a:lnTo>
                      <a:pt x="331" y="39"/>
                    </a:lnTo>
                    <a:lnTo>
                      <a:pt x="351" y="39"/>
                    </a:lnTo>
                    <a:lnTo>
                      <a:pt x="370" y="39"/>
                    </a:lnTo>
                    <a:lnTo>
                      <a:pt x="370" y="58"/>
                    </a:lnTo>
                    <a:lnTo>
                      <a:pt x="390" y="78"/>
                    </a:lnTo>
                    <a:lnTo>
                      <a:pt x="390" y="58"/>
                    </a:lnTo>
                    <a:lnTo>
                      <a:pt x="409" y="58"/>
                    </a:lnTo>
                    <a:lnTo>
                      <a:pt x="429" y="78"/>
                    </a:lnTo>
                    <a:lnTo>
                      <a:pt x="448" y="97"/>
                    </a:lnTo>
                    <a:lnTo>
                      <a:pt x="448" y="117"/>
                    </a:lnTo>
                    <a:lnTo>
                      <a:pt x="429" y="117"/>
                    </a:lnTo>
                    <a:lnTo>
                      <a:pt x="409" y="117"/>
                    </a:lnTo>
                    <a:lnTo>
                      <a:pt x="390" y="97"/>
                    </a:lnTo>
                    <a:lnTo>
                      <a:pt x="390" y="117"/>
                    </a:lnTo>
                    <a:lnTo>
                      <a:pt x="390" y="136"/>
                    </a:lnTo>
                    <a:lnTo>
                      <a:pt x="390" y="117"/>
                    </a:lnTo>
                    <a:lnTo>
                      <a:pt x="390" y="136"/>
                    </a:lnTo>
                    <a:lnTo>
                      <a:pt x="370" y="117"/>
                    </a:lnTo>
                    <a:lnTo>
                      <a:pt x="351" y="97"/>
                    </a:lnTo>
                    <a:lnTo>
                      <a:pt x="351" y="117"/>
                    </a:lnTo>
                    <a:lnTo>
                      <a:pt x="351" y="97"/>
                    </a:lnTo>
                    <a:lnTo>
                      <a:pt x="351" y="117"/>
                    </a:lnTo>
                    <a:lnTo>
                      <a:pt x="351" y="136"/>
                    </a:lnTo>
                    <a:lnTo>
                      <a:pt x="331" y="136"/>
                    </a:lnTo>
                    <a:lnTo>
                      <a:pt x="312" y="136"/>
                    </a:lnTo>
                    <a:lnTo>
                      <a:pt x="292" y="136"/>
                    </a:lnTo>
                    <a:lnTo>
                      <a:pt x="292" y="156"/>
                    </a:lnTo>
                    <a:lnTo>
                      <a:pt x="273" y="156"/>
                    </a:lnTo>
                    <a:lnTo>
                      <a:pt x="273" y="175"/>
                    </a:lnTo>
                    <a:lnTo>
                      <a:pt x="253" y="175"/>
                    </a:lnTo>
                    <a:lnTo>
                      <a:pt x="253" y="156"/>
                    </a:lnTo>
                    <a:lnTo>
                      <a:pt x="234" y="156"/>
                    </a:lnTo>
                    <a:lnTo>
                      <a:pt x="253" y="156"/>
                    </a:lnTo>
                    <a:lnTo>
                      <a:pt x="234" y="156"/>
                    </a:lnTo>
                    <a:lnTo>
                      <a:pt x="234" y="175"/>
                    </a:lnTo>
                    <a:lnTo>
                      <a:pt x="215" y="214"/>
                    </a:lnTo>
                    <a:lnTo>
                      <a:pt x="195" y="253"/>
                    </a:lnTo>
                    <a:lnTo>
                      <a:pt x="0" y="117"/>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47" name="Freeform 7"/>
              <p:cNvSpPr>
                <a:spLocks/>
              </p:cNvSpPr>
              <p:nvPr/>
            </p:nvSpPr>
            <p:spPr bwMode="auto">
              <a:xfrm>
                <a:off x="3339" y="1413"/>
                <a:ext cx="394" cy="204"/>
              </a:xfrm>
              <a:custGeom>
                <a:avLst/>
                <a:gdLst>
                  <a:gd name="T0" fmla="*/ 0 w 448"/>
                  <a:gd name="T1" fmla="*/ 2 h 253"/>
                  <a:gd name="T2" fmla="*/ 4 w 448"/>
                  <a:gd name="T3" fmla="*/ 2 h 253"/>
                  <a:gd name="T4" fmla="*/ 4 w 448"/>
                  <a:gd name="T5" fmla="*/ 2 h 253"/>
                  <a:gd name="T6" fmla="*/ 4 w 448"/>
                  <a:gd name="T7" fmla="*/ 2 h 253"/>
                  <a:gd name="T8" fmla="*/ 4 w 448"/>
                  <a:gd name="T9" fmla="*/ 2 h 253"/>
                  <a:gd name="T10" fmla="*/ 4 w 448"/>
                  <a:gd name="T11" fmla="*/ 2 h 253"/>
                  <a:gd name="T12" fmla="*/ 5 w 448"/>
                  <a:gd name="T13" fmla="*/ 0 h 253"/>
                  <a:gd name="T14" fmla="*/ 6 w 448"/>
                  <a:gd name="T15" fmla="*/ 0 h 253"/>
                  <a:gd name="T16" fmla="*/ 5 w 448"/>
                  <a:gd name="T17" fmla="*/ 2 h 253"/>
                  <a:gd name="T18" fmla="*/ 5 w 448"/>
                  <a:gd name="T19" fmla="*/ 2 h 253"/>
                  <a:gd name="T20" fmla="*/ 4 w 448"/>
                  <a:gd name="T21" fmla="*/ 2 h 253"/>
                  <a:gd name="T22" fmla="*/ 4 w 448"/>
                  <a:gd name="T23" fmla="*/ 2 h 253"/>
                  <a:gd name="T24" fmla="*/ 5 w 448"/>
                  <a:gd name="T25" fmla="*/ 2 h 253"/>
                  <a:gd name="T26" fmla="*/ 6 w 448"/>
                  <a:gd name="T27" fmla="*/ 2 h 253"/>
                  <a:gd name="T28" fmla="*/ 7 w 448"/>
                  <a:gd name="T29" fmla="*/ 2 h 253"/>
                  <a:gd name="T30" fmla="*/ 7 w 448"/>
                  <a:gd name="T31" fmla="*/ 2 h 253"/>
                  <a:gd name="T32" fmla="*/ 7 w 448"/>
                  <a:gd name="T33" fmla="*/ 2 h 253"/>
                  <a:gd name="T34" fmla="*/ 8 w 448"/>
                  <a:gd name="T35" fmla="*/ 2 h 253"/>
                  <a:gd name="T36" fmla="*/ 9 w 448"/>
                  <a:gd name="T37" fmla="*/ 2 h 253"/>
                  <a:gd name="T38" fmla="*/ 10 w 448"/>
                  <a:gd name="T39" fmla="*/ 2 h 253"/>
                  <a:gd name="T40" fmla="*/ 10 w 448"/>
                  <a:gd name="T41" fmla="*/ 2 h 253"/>
                  <a:gd name="T42" fmla="*/ 10 w 448"/>
                  <a:gd name="T43" fmla="*/ 2 h 253"/>
                  <a:gd name="T44" fmla="*/ 10 w 448"/>
                  <a:gd name="T45" fmla="*/ 2 h 253"/>
                  <a:gd name="T46" fmla="*/ 10 w 448"/>
                  <a:gd name="T47" fmla="*/ 2 h 253"/>
                  <a:gd name="T48" fmla="*/ 10 w 448"/>
                  <a:gd name="T49" fmla="*/ 2 h 253"/>
                  <a:gd name="T50" fmla="*/ 11 w 448"/>
                  <a:gd name="T51" fmla="*/ 2 h 253"/>
                  <a:gd name="T52" fmla="*/ 12 w 448"/>
                  <a:gd name="T53" fmla="*/ 2 h 253"/>
                  <a:gd name="T54" fmla="*/ 12 w 448"/>
                  <a:gd name="T55" fmla="*/ 2 h 253"/>
                  <a:gd name="T56" fmla="*/ 13 w 448"/>
                  <a:gd name="T57" fmla="*/ 2 h 253"/>
                  <a:gd name="T58" fmla="*/ 13 w 448"/>
                  <a:gd name="T59" fmla="*/ 2 h 253"/>
                  <a:gd name="T60" fmla="*/ 14 w 448"/>
                  <a:gd name="T61" fmla="*/ 2 h 253"/>
                  <a:gd name="T62" fmla="*/ 14 w 448"/>
                  <a:gd name="T63" fmla="*/ 2 h 253"/>
                  <a:gd name="T64" fmla="*/ 15 w 448"/>
                  <a:gd name="T65" fmla="*/ 2 h 253"/>
                  <a:gd name="T66" fmla="*/ 16 w 448"/>
                  <a:gd name="T67" fmla="*/ 2 h 253"/>
                  <a:gd name="T68" fmla="*/ 16 w 448"/>
                  <a:gd name="T69" fmla="*/ 2 h 253"/>
                  <a:gd name="T70" fmla="*/ 16 w 448"/>
                  <a:gd name="T71" fmla="*/ 2 h 253"/>
                  <a:gd name="T72" fmla="*/ 16 w 448"/>
                  <a:gd name="T73" fmla="*/ 2 h 253"/>
                  <a:gd name="T74" fmla="*/ 15 w 448"/>
                  <a:gd name="T75" fmla="*/ 2 h 253"/>
                  <a:gd name="T76" fmla="*/ 14 w 448"/>
                  <a:gd name="T77" fmla="*/ 2 h 253"/>
                  <a:gd name="T78" fmla="*/ 14 w 448"/>
                  <a:gd name="T79" fmla="*/ 2 h 253"/>
                  <a:gd name="T80" fmla="*/ 14 w 448"/>
                  <a:gd name="T81" fmla="*/ 2 h 253"/>
                  <a:gd name="T82" fmla="*/ 14 w 448"/>
                  <a:gd name="T83" fmla="*/ 2 h 253"/>
                  <a:gd name="T84" fmla="*/ 14 w 448"/>
                  <a:gd name="T85" fmla="*/ 2 h 253"/>
                  <a:gd name="T86" fmla="*/ 13 w 448"/>
                  <a:gd name="T87" fmla="*/ 2 h 253"/>
                  <a:gd name="T88" fmla="*/ 12 w 448"/>
                  <a:gd name="T89" fmla="*/ 2 h 253"/>
                  <a:gd name="T90" fmla="*/ 12 w 448"/>
                  <a:gd name="T91" fmla="*/ 2 h 253"/>
                  <a:gd name="T92" fmla="*/ 12 w 448"/>
                  <a:gd name="T93" fmla="*/ 2 h 253"/>
                  <a:gd name="T94" fmla="*/ 12 w 448"/>
                  <a:gd name="T95" fmla="*/ 2 h 253"/>
                  <a:gd name="T96" fmla="*/ 12 w 448"/>
                  <a:gd name="T97" fmla="*/ 2 h 253"/>
                  <a:gd name="T98" fmla="*/ 12 w 448"/>
                  <a:gd name="T99" fmla="*/ 2 h 253"/>
                  <a:gd name="T100" fmla="*/ 11 w 448"/>
                  <a:gd name="T101" fmla="*/ 2 h 253"/>
                  <a:gd name="T102" fmla="*/ 11 w 448"/>
                  <a:gd name="T103" fmla="*/ 2 h 253"/>
                  <a:gd name="T104" fmla="*/ 11 w 448"/>
                  <a:gd name="T105" fmla="*/ 2 h 253"/>
                  <a:gd name="T106" fmla="*/ 10 w 448"/>
                  <a:gd name="T107" fmla="*/ 2 h 253"/>
                  <a:gd name="T108" fmla="*/ 10 w 448"/>
                  <a:gd name="T109" fmla="*/ 2 h 253"/>
                  <a:gd name="T110" fmla="*/ 10 w 448"/>
                  <a:gd name="T111" fmla="*/ 2 h 253"/>
                  <a:gd name="T112" fmla="*/ 10 w 448"/>
                  <a:gd name="T113" fmla="*/ 2 h 253"/>
                  <a:gd name="T114" fmla="*/ 9 w 448"/>
                  <a:gd name="T115" fmla="*/ 2 h 253"/>
                  <a:gd name="T116" fmla="*/ 10 w 448"/>
                  <a:gd name="T117" fmla="*/ 2 h 253"/>
                  <a:gd name="T118" fmla="*/ 9 w 448"/>
                  <a:gd name="T119" fmla="*/ 2 h 253"/>
                  <a:gd name="T120" fmla="*/ 9 w 448"/>
                  <a:gd name="T121" fmla="*/ 2 h 253"/>
                  <a:gd name="T122" fmla="*/ 8 w 448"/>
                  <a:gd name="T123" fmla="*/ 2 h 253"/>
                  <a:gd name="T124" fmla="*/ 7 w 448"/>
                  <a:gd name="T125" fmla="*/ 2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8" h="253">
                    <a:moveTo>
                      <a:pt x="0" y="117"/>
                    </a:moveTo>
                    <a:lnTo>
                      <a:pt x="20" y="97"/>
                    </a:lnTo>
                    <a:lnTo>
                      <a:pt x="39" y="78"/>
                    </a:lnTo>
                    <a:lnTo>
                      <a:pt x="59" y="58"/>
                    </a:lnTo>
                    <a:lnTo>
                      <a:pt x="78" y="39"/>
                    </a:lnTo>
                    <a:lnTo>
                      <a:pt x="98" y="19"/>
                    </a:lnTo>
                    <a:lnTo>
                      <a:pt x="137" y="0"/>
                    </a:lnTo>
                    <a:lnTo>
                      <a:pt x="156" y="0"/>
                    </a:lnTo>
                    <a:lnTo>
                      <a:pt x="137" y="19"/>
                    </a:lnTo>
                    <a:lnTo>
                      <a:pt x="137" y="39"/>
                    </a:lnTo>
                    <a:lnTo>
                      <a:pt x="117" y="39"/>
                    </a:lnTo>
                    <a:lnTo>
                      <a:pt x="117" y="58"/>
                    </a:lnTo>
                    <a:lnTo>
                      <a:pt x="137" y="39"/>
                    </a:lnTo>
                    <a:lnTo>
                      <a:pt x="156" y="39"/>
                    </a:lnTo>
                    <a:lnTo>
                      <a:pt x="176" y="39"/>
                    </a:lnTo>
                    <a:lnTo>
                      <a:pt x="176" y="58"/>
                    </a:lnTo>
                    <a:lnTo>
                      <a:pt x="195" y="78"/>
                    </a:lnTo>
                    <a:lnTo>
                      <a:pt x="215" y="78"/>
                    </a:lnTo>
                    <a:lnTo>
                      <a:pt x="234" y="78"/>
                    </a:lnTo>
                    <a:lnTo>
                      <a:pt x="253" y="97"/>
                    </a:lnTo>
                    <a:lnTo>
                      <a:pt x="253" y="78"/>
                    </a:lnTo>
                    <a:lnTo>
                      <a:pt x="273" y="78"/>
                    </a:lnTo>
                    <a:lnTo>
                      <a:pt x="253" y="78"/>
                    </a:lnTo>
                    <a:lnTo>
                      <a:pt x="273" y="78"/>
                    </a:lnTo>
                    <a:lnTo>
                      <a:pt x="273" y="58"/>
                    </a:lnTo>
                    <a:lnTo>
                      <a:pt x="292" y="58"/>
                    </a:lnTo>
                    <a:lnTo>
                      <a:pt x="331" y="39"/>
                    </a:lnTo>
                    <a:lnTo>
                      <a:pt x="351" y="39"/>
                    </a:lnTo>
                    <a:lnTo>
                      <a:pt x="370" y="39"/>
                    </a:lnTo>
                    <a:lnTo>
                      <a:pt x="370" y="58"/>
                    </a:lnTo>
                    <a:lnTo>
                      <a:pt x="390" y="78"/>
                    </a:lnTo>
                    <a:lnTo>
                      <a:pt x="390" y="58"/>
                    </a:lnTo>
                    <a:lnTo>
                      <a:pt x="409" y="58"/>
                    </a:lnTo>
                    <a:lnTo>
                      <a:pt x="429" y="78"/>
                    </a:lnTo>
                    <a:lnTo>
                      <a:pt x="448" y="97"/>
                    </a:lnTo>
                    <a:lnTo>
                      <a:pt x="448" y="117"/>
                    </a:lnTo>
                    <a:lnTo>
                      <a:pt x="429" y="117"/>
                    </a:lnTo>
                    <a:lnTo>
                      <a:pt x="409" y="117"/>
                    </a:lnTo>
                    <a:lnTo>
                      <a:pt x="390" y="97"/>
                    </a:lnTo>
                    <a:lnTo>
                      <a:pt x="390" y="117"/>
                    </a:lnTo>
                    <a:lnTo>
                      <a:pt x="390" y="136"/>
                    </a:lnTo>
                    <a:lnTo>
                      <a:pt x="390" y="117"/>
                    </a:lnTo>
                    <a:lnTo>
                      <a:pt x="390" y="136"/>
                    </a:lnTo>
                    <a:lnTo>
                      <a:pt x="370" y="117"/>
                    </a:lnTo>
                    <a:lnTo>
                      <a:pt x="351" y="97"/>
                    </a:lnTo>
                    <a:lnTo>
                      <a:pt x="351" y="117"/>
                    </a:lnTo>
                    <a:lnTo>
                      <a:pt x="351" y="97"/>
                    </a:lnTo>
                    <a:lnTo>
                      <a:pt x="351" y="117"/>
                    </a:lnTo>
                    <a:lnTo>
                      <a:pt x="351" y="136"/>
                    </a:lnTo>
                    <a:lnTo>
                      <a:pt x="331" y="136"/>
                    </a:lnTo>
                    <a:lnTo>
                      <a:pt x="312" y="136"/>
                    </a:lnTo>
                    <a:lnTo>
                      <a:pt x="292" y="136"/>
                    </a:lnTo>
                    <a:lnTo>
                      <a:pt x="292" y="156"/>
                    </a:lnTo>
                    <a:lnTo>
                      <a:pt x="273" y="156"/>
                    </a:lnTo>
                    <a:lnTo>
                      <a:pt x="273" y="175"/>
                    </a:lnTo>
                    <a:lnTo>
                      <a:pt x="253" y="175"/>
                    </a:lnTo>
                    <a:lnTo>
                      <a:pt x="253" y="156"/>
                    </a:lnTo>
                    <a:lnTo>
                      <a:pt x="234" y="156"/>
                    </a:lnTo>
                    <a:lnTo>
                      <a:pt x="253" y="156"/>
                    </a:lnTo>
                    <a:lnTo>
                      <a:pt x="234" y="156"/>
                    </a:lnTo>
                    <a:lnTo>
                      <a:pt x="234" y="175"/>
                    </a:lnTo>
                    <a:lnTo>
                      <a:pt x="215" y="214"/>
                    </a:lnTo>
                    <a:lnTo>
                      <a:pt x="195" y="253"/>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48" name="Freeform 8"/>
              <p:cNvSpPr>
                <a:spLocks/>
              </p:cNvSpPr>
              <p:nvPr/>
            </p:nvSpPr>
            <p:spPr bwMode="auto">
              <a:xfrm>
                <a:off x="2467" y="1271"/>
                <a:ext cx="479" cy="283"/>
              </a:xfrm>
              <a:custGeom>
                <a:avLst/>
                <a:gdLst>
                  <a:gd name="T0" fmla="*/ 4 w 545"/>
                  <a:gd name="T1" fmla="*/ 0 h 351"/>
                  <a:gd name="T2" fmla="*/ 0 w 545"/>
                  <a:gd name="T3" fmla="*/ 2 h 351"/>
                  <a:gd name="T4" fmla="*/ 11 w 545"/>
                  <a:gd name="T5" fmla="*/ 2 h 351"/>
                  <a:gd name="T6" fmla="*/ 19 w 545"/>
                  <a:gd name="T7" fmla="*/ 2 h 351"/>
                  <a:gd name="T8" fmla="*/ 19 w 545"/>
                  <a:gd name="T9" fmla="*/ 2 h 351"/>
                  <a:gd name="T10" fmla="*/ 18 w 545"/>
                  <a:gd name="T11" fmla="*/ 2 h 351"/>
                  <a:gd name="T12" fmla="*/ 18 w 545"/>
                  <a:gd name="T13" fmla="*/ 2 h 351"/>
                  <a:gd name="T14" fmla="*/ 18 w 545"/>
                  <a:gd name="T15" fmla="*/ 2 h 351"/>
                  <a:gd name="T16" fmla="*/ 17 w 545"/>
                  <a:gd name="T17" fmla="*/ 2 h 351"/>
                  <a:gd name="T18" fmla="*/ 17 w 545"/>
                  <a:gd name="T19" fmla="*/ 2 h 351"/>
                  <a:gd name="T20" fmla="*/ 17 w 545"/>
                  <a:gd name="T21" fmla="*/ 2 h 351"/>
                  <a:gd name="T22" fmla="*/ 17 w 545"/>
                  <a:gd name="T23" fmla="*/ 2 h 351"/>
                  <a:gd name="T24" fmla="*/ 17 w 545"/>
                  <a:gd name="T25" fmla="*/ 2 h 351"/>
                  <a:gd name="T26" fmla="*/ 9 w 545"/>
                  <a:gd name="T27" fmla="*/ 2 h 351"/>
                  <a:gd name="T28" fmla="*/ 4 w 545"/>
                  <a:gd name="T29" fmla="*/ 0 h 3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5" h="351">
                    <a:moveTo>
                      <a:pt x="20" y="0"/>
                    </a:moveTo>
                    <a:lnTo>
                      <a:pt x="0" y="332"/>
                    </a:lnTo>
                    <a:lnTo>
                      <a:pt x="331" y="351"/>
                    </a:lnTo>
                    <a:lnTo>
                      <a:pt x="545" y="351"/>
                    </a:lnTo>
                    <a:lnTo>
                      <a:pt x="545" y="312"/>
                    </a:lnTo>
                    <a:lnTo>
                      <a:pt x="525" y="293"/>
                    </a:lnTo>
                    <a:lnTo>
                      <a:pt x="525" y="273"/>
                    </a:lnTo>
                    <a:lnTo>
                      <a:pt x="525" y="195"/>
                    </a:lnTo>
                    <a:lnTo>
                      <a:pt x="506" y="176"/>
                    </a:lnTo>
                    <a:lnTo>
                      <a:pt x="506" y="137"/>
                    </a:lnTo>
                    <a:lnTo>
                      <a:pt x="506" y="78"/>
                    </a:lnTo>
                    <a:lnTo>
                      <a:pt x="506" y="59"/>
                    </a:lnTo>
                    <a:lnTo>
                      <a:pt x="487" y="20"/>
                    </a:lnTo>
                    <a:lnTo>
                      <a:pt x="253" y="20"/>
                    </a:lnTo>
                    <a:lnTo>
                      <a:pt x="20"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49" name="Freeform 9"/>
              <p:cNvSpPr>
                <a:spLocks/>
              </p:cNvSpPr>
              <p:nvPr/>
            </p:nvSpPr>
            <p:spPr bwMode="auto">
              <a:xfrm>
                <a:off x="2467" y="1271"/>
                <a:ext cx="479" cy="283"/>
              </a:xfrm>
              <a:custGeom>
                <a:avLst/>
                <a:gdLst>
                  <a:gd name="T0" fmla="*/ 4 w 545"/>
                  <a:gd name="T1" fmla="*/ 0 h 351"/>
                  <a:gd name="T2" fmla="*/ 0 w 545"/>
                  <a:gd name="T3" fmla="*/ 2 h 351"/>
                  <a:gd name="T4" fmla="*/ 11 w 545"/>
                  <a:gd name="T5" fmla="*/ 2 h 351"/>
                  <a:gd name="T6" fmla="*/ 19 w 545"/>
                  <a:gd name="T7" fmla="*/ 2 h 351"/>
                  <a:gd name="T8" fmla="*/ 19 w 545"/>
                  <a:gd name="T9" fmla="*/ 2 h 351"/>
                  <a:gd name="T10" fmla="*/ 18 w 545"/>
                  <a:gd name="T11" fmla="*/ 2 h 351"/>
                  <a:gd name="T12" fmla="*/ 18 w 545"/>
                  <a:gd name="T13" fmla="*/ 2 h 351"/>
                  <a:gd name="T14" fmla="*/ 18 w 545"/>
                  <a:gd name="T15" fmla="*/ 2 h 351"/>
                  <a:gd name="T16" fmla="*/ 17 w 545"/>
                  <a:gd name="T17" fmla="*/ 2 h 351"/>
                  <a:gd name="T18" fmla="*/ 17 w 545"/>
                  <a:gd name="T19" fmla="*/ 2 h 351"/>
                  <a:gd name="T20" fmla="*/ 17 w 545"/>
                  <a:gd name="T21" fmla="*/ 2 h 351"/>
                  <a:gd name="T22" fmla="*/ 17 w 545"/>
                  <a:gd name="T23" fmla="*/ 2 h 351"/>
                  <a:gd name="T24" fmla="*/ 17 w 545"/>
                  <a:gd name="T25" fmla="*/ 2 h 351"/>
                  <a:gd name="T26" fmla="*/ 9 w 545"/>
                  <a:gd name="T27" fmla="*/ 2 h 351"/>
                  <a:gd name="T28" fmla="*/ 4 w 545"/>
                  <a:gd name="T29" fmla="*/ 0 h 3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5" h="351">
                    <a:moveTo>
                      <a:pt x="20" y="0"/>
                    </a:moveTo>
                    <a:lnTo>
                      <a:pt x="0" y="332"/>
                    </a:lnTo>
                    <a:lnTo>
                      <a:pt x="331" y="351"/>
                    </a:lnTo>
                    <a:lnTo>
                      <a:pt x="545" y="351"/>
                    </a:lnTo>
                    <a:lnTo>
                      <a:pt x="545" y="312"/>
                    </a:lnTo>
                    <a:lnTo>
                      <a:pt x="525" y="293"/>
                    </a:lnTo>
                    <a:lnTo>
                      <a:pt x="525" y="273"/>
                    </a:lnTo>
                    <a:lnTo>
                      <a:pt x="525" y="195"/>
                    </a:lnTo>
                    <a:lnTo>
                      <a:pt x="506" y="176"/>
                    </a:lnTo>
                    <a:lnTo>
                      <a:pt x="506" y="137"/>
                    </a:lnTo>
                    <a:lnTo>
                      <a:pt x="506" y="78"/>
                    </a:lnTo>
                    <a:lnTo>
                      <a:pt x="506" y="59"/>
                    </a:lnTo>
                    <a:lnTo>
                      <a:pt x="487" y="20"/>
                    </a:lnTo>
                    <a:lnTo>
                      <a:pt x="253" y="20"/>
                    </a:lnTo>
                    <a:lnTo>
                      <a:pt x="20"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50" name="Freeform 10"/>
              <p:cNvSpPr>
                <a:spLocks/>
              </p:cNvSpPr>
              <p:nvPr/>
            </p:nvSpPr>
            <p:spPr bwMode="auto">
              <a:xfrm>
                <a:off x="2433" y="1538"/>
                <a:ext cx="513" cy="315"/>
              </a:xfrm>
              <a:custGeom>
                <a:avLst/>
                <a:gdLst>
                  <a:gd name="T0" fmla="*/ 20 w 584"/>
                  <a:gd name="T1" fmla="*/ 2 h 390"/>
                  <a:gd name="T2" fmla="*/ 20 w 584"/>
                  <a:gd name="T3" fmla="*/ 2 h 390"/>
                  <a:gd name="T4" fmla="*/ 20 w 584"/>
                  <a:gd name="T5" fmla="*/ 2 h 390"/>
                  <a:gd name="T6" fmla="*/ 20 w 584"/>
                  <a:gd name="T7" fmla="*/ 2 h 390"/>
                  <a:gd name="T8" fmla="*/ 20 w 584"/>
                  <a:gd name="T9" fmla="*/ 2 h 390"/>
                  <a:gd name="T10" fmla="*/ 19 w 584"/>
                  <a:gd name="T11" fmla="*/ 2 h 390"/>
                  <a:gd name="T12" fmla="*/ 19 w 584"/>
                  <a:gd name="T13" fmla="*/ 2 h 390"/>
                  <a:gd name="T14" fmla="*/ 18 w 584"/>
                  <a:gd name="T15" fmla="*/ 2 h 390"/>
                  <a:gd name="T16" fmla="*/ 18 w 584"/>
                  <a:gd name="T17" fmla="*/ 2 h 390"/>
                  <a:gd name="T18" fmla="*/ 17 w 584"/>
                  <a:gd name="T19" fmla="*/ 2 h 390"/>
                  <a:gd name="T20" fmla="*/ 16 w 584"/>
                  <a:gd name="T21" fmla="*/ 2 h 390"/>
                  <a:gd name="T22" fmla="*/ 15 w 584"/>
                  <a:gd name="T23" fmla="*/ 2 h 390"/>
                  <a:gd name="T24" fmla="*/ 15 w 584"/>
                  <a:gd name="T25" fmla="*/ 2 h 390"/>
                  <a:gd name="T26" fmla="*/ 14 w 584"/>
                  <a:gd name="T27" fmla="*/ 2 h 390"/>
                  <a:gd name="T28" fmla="*/ 0 w 584"/>
                  <a:gd name="T29" fmla="*/ 2 h 390"/>
                  <a:gd name="T30" fmla="*/ 4 w 584"/>
                  <a:gd name="T31" fmla="*/ 0 h 390"/>
                  <a:gd name="T32" fmla="*/ 13 w 584"/>
                  <a:gd name="T33" fmla="*/ 2 h 390"/>
                  <a:gd name="T34" fmla="*/ 20 w 584"/>
                  <a:gd name="T35" fmla="*/ 2 h 390"/>
                  <a:gd name="T36" fmla="*/ 19 w 584"/>
                  <a:gd name="T37" fmla="*/ 2 h 390"/>
                  <a:gd name="T38" fmla="*/ 19 w 584"/>
                  <a:gd name="T39" fmla="*/ 2 h 390"/>
                  <a:gd name="T40" fmla="*/ 20 w 584"/>
                  <a:gd name="T41" fmla="*/ 2 h 390"/>
                  <a:gd name="T42" fmla="*/ 20 w 584"/>
                  <a:gd name="T43" fmla="*/ 2 h 390"/>
                  <a:gd name="T44" fmla="*/ 20 w 584"/>
                  <a:gd name="T45" fmla="*/ 2 h 3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84" h="390">
                    <a:moveTo>
                      <a:pt x="584" y="292"/>
                    </a:moveTo>
                    <a:lnTo>
                      <a:pt x="584" y="312"/>
                    </a:lnTo>
                    <a:lnTo>
                      <a:pt x="584" y="332"/>
                    </a:lnTo>
                    <a:lnTo>
                      <a:pt x="584" y="351"/>
                    </a:lnTo>
                    <a:lnTo>
                      <a:pt x="584" y="390"/>
                    </a:lnTo>
                    <a:lnTo>
                      <a:pt x="564" y="390"/>
                    </a:lnTo>
                    <a:lnTo>
                      <a:pt x="545" y="371"/>
                    </a:lnTo>
                    <a:lnTo>
                      <a:pt x="526" y="371"/>
                    </a:lnTo>
                    <a:lnTo>
                      <a:pt x="526" y="351"/>
                    </a:lnTo>
                    <a:lnTo>
                      <a:pt x="506" y="351"/>
                    </a:lnTo>
                    <a:lnTo>
                      <a:pt x="467" y="371"/>
                    </a:lnTo>
                    <a:lnTo>
                      <a:pt x="448" y="351"/>
                    </a:lnTo>
                    <a:lnTo>
                      <a:pt x="428" y="351"/>
                    </a:lnTo>
                    <a:lnTo>
                      <a:pt x="409" y="332"/>
                    </a:lnTo>
                    <a:lnTo>
                      <a:pt x="0" y="312"/>
                    </a:lnTo>
                    <a:lnTo>
                      <a:pt x="39" y="0"/>
                    </a:lnTo>
                    <a:lnTo>
                      <a:pt x="370" y="19"/>
                    </a:lnTo>
                    <a:lnTo>
                      <a:pt x="584" y="19"/>
                    </a:lnTo>
                    <a:lnTo>
                      <a:pt x="564" y="58"/>
                    </a:lnTo>
                    <a:lnTo>
                      <a:pt x="564" y="78"/>
                    </a:lnTo>
                    <a:lnTo>
                      <a:pt x="584" y="78"/>
                    </a:lnTo>
                    <a:lnTo>
                      <a:pt x="584" y="97"/>
                    </a:lnTo>
                    <a:lnTo>
                      <a:pt x="584" y="292"/>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51" name="Freeform 11"/>
              <p:cNvSpPr>
                <a:spLocks/>
              </p:cNvSpPr>
              <p:nvPr/>
            </p:nvSpPr>
            <p:spPr bwMode="auto">
              <a:xfrm>
                <a:off x="2433" y="1538"/>
                <a:ext cx="513" cy="315"/>
              </a:xfrm>
              <a:custGeom>
                <a:avLst/>
                <a:gdLst>
                  <a:gd name="T0" fmla="*/ 20 w 584"/>
                  <a:gd name="T1" fmla="*/ 2 h 390"/>
                  <a:gd name="T2" fmla="*/ 20 w 584"/>
                  <a:gd name="T3" fmla="*/ 2 h 390"/>
                  <a:gd name="T4" fmla="*/ 20 w 584"/>
                  <a:gd name="T5" fmla="*/ 2 h 390"/>
                  <a:gd name="T6" fmla="*/ 20 w 584"/>
                  <a:gd name="T7" fmla="*/ 2 h 390"/>
                  <a:gd name="T8" fmla="*/ 20 w 584"/>
                  <a:gd name="T9" fmla="*/ 2 h 390"/>
                  <a:gd name="T10" fmla="*/ 19 w 584"/>
                  <a:gd name="T11" fmla="*/ 2 h 390"/>
                  <a:gd name="T12" fmla="*/ 19 w 584"/>
                  <a:gd name="T13" fmla="*/ 2 h 390"/>
                  <a:gd name="T14" fmla="*/ 18 w 584"/>
                  <a:gd name="T15" fmla="*/ 2 h 390"/>
                  <a:gd name="T16" fmla="*/ 18 w 584"/>
                  <a:gd name="T17" fmla="*/ 2 h 390"/>
                  <a:gd name="T18" fmla="*/ 17 w 584"/>
                  <a:gd name="T19" fmla="*/ 2 h 390"/>
                  <a:gd name="T20" fmla="*/ 16 w 584"/>
                  <a:gd name="T21" fmla="*/ 2 h 390"/>
                  <a:gd name="T22" fmla="*/ 15 w 584"/>
                  <a:gd name="T23" fmla="*/ 2 h 390"/>
                  <a:gd name="T24" fmla="*/ 15 w 584"/>
                  <a:gd name="T25" fmla="*/ 2 h 390"/>
                  <a:gd name="T26" fmla="*/ 14 w 584"/>
                  <a:gd name="T27" fmla="*/ 2 h 390"/>
                  <a:gd name="T28" fmla="*/ 0 w 584"/>
                  <a:gd name="T29" fmla="*/ 2 h 390"/>
                  <a:gd name="T30" fmla="*/ 4 w 584"/>
                  <a:gd name="T31" fmla="*/ 0 h 390"/>
                  <a:gd name="T32" fmla="*/ 13 w 584"/>
                  <a:gd name="T33" fmla="*/ 2 h 390"/>
                  <a:gd name="T34" fmla="*/ 20 w 584"/>
                  <a:gd name="T35" fmla="*/ 2 h 390"/>
                  <a:gd name="T36" fmla="*/ 19 w 584"/>
                  <a:gd name="T37" fmla="*/ 2 h 390"/>
                  <a:gd name="T38" fmla="*/ 19 w 584"/>
                  <a:gd name="T39" fmla="*/ 2 h 390"/>
                  <a:gd name="T40" fmla="*/ 20 w 584"/>
                  <a:gd name="T41" fmla="*/ 2 h 390"/>
                  <a:gd name="T42" fmla="*/ 20 w 584"/>
                  <a:gd name="T43" fmla="*/ 2 h 390"/>
                  <a:gd name="T44" fmla="*/ 20 w 584"/>
                  <a:gd name="T45" fmla="*/ 2 h 3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84" h="390">
                    <a:moveTo>
                      <a:pt x="584" y="292"/>
                    </a:moveTo>
                    <a:lnTo>
                      <a:pt x="584" y="312"/>
                    </a:lnTo>
                    <a:lnTo>
                      <a:pt x="584" y="332"/>
                    </a:lnTo>
                    <a:lnTo>
                      <a:pt x="584" y="351"/>
                    </a:lnTo>
                    <a:lnTo>
                      <a:pt x="584" y="390"/>
                    </a:lnTo>
                    <a:lnTo>
                      <a:pt x="564" y="390"/>
                    </a:lnTo>
                    <a:lnTo>
                      <a:pt x="545" y="371"/>
                    </a:lnTo>
                    <a:lnTo>
                      <a:pt x="526" y="371"/>
                    </a:lnTo>
                    <a:lnTo>
                      <a:pt x="526" y="351"/>
                    </a:lnTo>
                    <a:lnTo>
                      <a:pt x="506" y="351"/>
                    </a:lnTo>
                    <a:lnTo>
                      <a:pt x="467" y="371"/>
                    </a:lnTo>
                    <a:lnTo>
                      <a:pt x="448" y="351"/>
                    </a:lnTo>
                    <a:lnTo>
                      <a:pt x="428" y="351"/>
                    </a:lnTo>
                    <a:lnTo>
                      <a:pt x="409" y="332"/>
                    </a:lnTo>
                    <a:lnTo>
                      <a:pt x="0" y="312"/>
                    </a:lnTo>
                    <a:lnTo>
                      <a:pt x="39" y="0"/>
                    </a:lnTo>
                    <a:lnTo>
                      <a:pt x="370" y="19"/>
                    </a:lnTo>
                    <a:lnTo>
                      <a:pt x="584" y="19"/>
                    </a:lnTo>
                    <a:lnTo>
                      <a:pt x="564" y="58"/>
                    </a:lnTo>
                    <a:lnTo>
                      <a:pt x="564" y="78"/>
                    </a:lnTo>
                    <a:lnTo>
                      <a:pt x="584" y="78"/>
                    </a:lnTo>
                    <a:lnTo>
                      <a:pt x="584" y="97"/>
                    </a:lnTo>
                    <a:lnTo>
                      <a:pt x="584" y="292"/>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52" name="Freeform 12"/>
              <p:cNvSpPr>
                <a:spLocks/>
              </p:cNvSpPr>
              <p:nvPr/>
            </p:nvSpPr>
            <p:spPr bwMode="auto">
              <a:xfrm>
                <a:off x="1954" y="1570"/>
                <a:ext cx="497" cy="393"/>
              </a:xfrm>
              <a:custGeom>
                <a:avLst/>
                <a:gdLst>
                  <a:gd name="T0" fmla="*/ 20 w 565"/>
                  <a:gd name="T1" fmla="*/ 2 h 488"/>
                  <a:gd name="T2" fmla="*/ 11 w 565"/>
                  <a:gd name="T3" fmla="*/ 2 h 488"/>
                  <a:gd name="T4" fmla="*/ 5 w 565"/>
                  <a:gd name="T5" fmla="*/ 2 h 488"/>
                  <a:gd name="T6" fmla="*/ 0 w 565"/>
                  <a:gd name="T7" fmla="*/ 2 h 488"/>
                  <a:gd name="T8" fmla="*/ 4 w 565"/>
                  <a:gd name="T9" fmla="*/ 0 h 488"/>
                  <a:gd name="T10" fmla="*/ 10 w 565"/>
                  <a:gd name="T11" fmla="*/ 2 h 488"/>
                  <a:gd name="T12" fmla="*/ 15 w 565"/>
                  <a:gd name="T13" fmla="*/ 2 h 488"/>
                  <a:gd name="T14" fmla="*/ 20 w 565"/>
                  <a:gd name="T15" fmla="*/ 2 h 488"/>
                  <a:gd name="T16" fmla="*/ 20 w 565"/>
                  <a:gd name="T17" fmla="*/ 2 h 488"/>
                  <a:gd name="T18" fmla="*/ 20 w 565"/>
                  <a:gd name="T19" fmla="*/ 2 h 4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5" h="488">
                    <a:moveTo>
                      <a:pt x="545" y="488"/>
                    </a:moveTo>
                    <a:lnTo>
                      <a:pt x="292" y="468"/>
                    </a:lnTo>
                    <a:lnTo>
                      <a:pt x="136" y="449"/>
                    </a:lnTo>
                    <a:lnTo>
                      <a:pt x="0" y="410"/>
                    </a:lnTo>
                    <a:lnTo>
                      <a:pt x="59" y="0"/>
                    </a:lnTo>
                    <a:lnTo>
                      <a:pt x="253" y="19"/>
                    </a:lnTo>
                    <a:lnTo>
                      <a:pt x="409" y="39"/>
                    </a:lnTo>
                    <a:lnTo>
                      <a:pt x="565" y="58"/>
                    </a:lnTo>
                    <a:lnTo>
                      <a:pt x="545" y="273"/>
                    </a:lnTo>
                    <a:lnTo>
                      <a:pt x="545" y="488"/>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53" name="Freeform 13"/>
              <p:cNvSpPr>
                <a:spLocks/>
              </p:cNvSpPr>
              <p:nvPr/>
            </p:nvSpPr>
            <p:spPr bwMode="auto">
              <a:xfrm>
                <a:off x="1954" y="1570"/>
                <a:ext cx="497" cy="393"/>
              </a:xfrm>
              <a:custGeom>
                <a:avLst/>
                <a:gdLst>
                  <a:gd name="T0" fmla="*/ 20 w 565"/>
                  <a:gd name="T1" fmla="*/ 2 h 488"/>
                  <a:gd name="T2" fmla="*/ 11 w 565"/>
                  <a:gd name="T3" fmla="*/ 2 h 488"/>
                  <a:gd name="T4" fmla="*/ 5 w 565"/>
                  <a:gd name="T5" fmla="*/ 2 h 488"/>
                  <a:gd name="T6" fmla="*/ 0 w 565"/>
                  <a:gd name="T7" fmla="*/ 2 h 488"/>
                  <a:gd name="T8" fmla="*/ 4 w 565"/>
                  <a:gd name="T9" fmla="*/ 0 h 488"/>
                  <a:gd name="T10" fmla="*/ 10 w 565"/>
                  <a:gd name="T11" fmla="*/ 2 h 488"/>
                  <a:gd name="T12" fmla="*/ 15 w 565"/>
                  <a:gd name="T13" fmla="*/ 2 h 488"/>
                  <a:gd name="T14" fmla="*/ 20 w 565"/>
                  <a:gd name="T15" fmla="*/ 2 h 488"/>
                  <a:gd name="T16" fmla="*/ 20 w 565"/>
                  <a:gd name="T17" fmla="*/ 2 h 488"/>
                  <a:gd name="T18" fmla="*/ 20 w 565"/>
                  <a:gd name="T19" fmla="*/ 2 h 4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5" h="488">
                    <a:moveTo>
                      <a:pt x="545" y="488"/>
                    </a:moveTo>
                    <a:lnTo>
                      <a:pt x="292" y="468"/>
                    </a:lnTo>
                    <a:lnTo>
                      <a:pt x="136" y="449"/>
                    </a:lnTo>
                    <a:lnTo>
                      <a:pt x="0" y="410"/>
                    </a:lnTo>
                    <a:lnTo>
                      <a:pt x="59" y="0"/>
                    </a:lnTo>
                    <a:lnTo>
                      <a:pt x="253" y="19"/>
                    </a:lnTo>
                    <a:lnTo>
                      <a:pt x="409" y="39"/>
                    </a:lnTo>
                    <a:lnTo>
                      <a:pt x="565" y="58"/>
                    </a:lnTo>
                    <a:lnTo>
                      <a:pt x="545" y="273"/>
                    </a:lnTo>
                    <a:lnTo>
                      <a:pt x="545" y="488"/>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54" name="Freeform 14"/>
              <p:cNvSpPr>
                <a:spLocks/>
              </p:cNvSpPr>
              <p:nvPr/>
            </p:nvSpPr>
            <p:spPr bwMode="auto">
              <a:xfrm>
                <a:off x="1561" y="1161"/>
                <a:ext cx="445" cy="660"/>
              </a:xfrm>
              <a:custGeom>
                <a:avLst/>
                <a:gdLst>
                  <a:gd name="T0" fmla="*/ 17 w 506"/>
                  <a:gd name="T1" fmla="*/ 3 h 819"/>
                  <a:gd name="T2" fmla="*/ 18 w 506"/>
                  <a:gd name="T3" fmla="*/ 2 h 819"/>
                  <a:gd name="T4" fmla="*/ 18 w 506"/>
                  <a:gd name="T5" fmla="*/ 2 h 819"/>
                  <a:gd name="T6" fmla="*/ 18 w 506"/>
                  <a:gd name="T7" fmla="*/ 2 h 819"/>
                  <a:gd name="T8" fmla="*/ 17 w 506"/>
                  <a:gd name="T9" fmla="*/ 2 h 819"/>
                  <a:gd name="T10" fmla="*/ 16 w 506"/>
                  <a:gd name="T11" fmla="*/ 2 h 819"/>
                  <a:gd name="T12" fmla="*/ 15 w 506"/>
                  <a:gd name="T13" fmla="*/ 2 h 819"/>
                  <a:gd name="T14" fmla="*/ 14 w 506"/>
                  <a:gd name="T15" fmla="*/ 2 h 819"/>
                  <a:gd name="T16" fmla="*/ 13 w 506"/>
                  <a:gd name="T17" fmla="*/ 2 h 819"/>
                  <a:gd name="T18" fmla="*/ 12 w 506"/>
                  <a:gd name="T19" fmla="*/ 2 h 819"/>
                  <a:gd name="T20" fmla="*/ 12 w 506"/>
                  <a:gd name="T21" fmla="*/ 2 h 819"/>
                  <a:gd name="T22" fmla="*/ 12 w 506"/>
                  <a:gd name="T23" fmla="*/ 2 h 819"/>
                  <a:gd name="T24" fmla="*/ 12 w 506"/>
                  <a:gd name="T25" fmla="*/ 2 h 819"/>
                  <a:gd name="T26" fmla="*/ 12 w 506"/>
                  <a:gd name="T27" fmla="*/ 2 h 819"/>
                  <a:gd name="T28" fmla="*/ 11 w 506"/>
                  <a:gd name="T29" fmla="*/ 2 h 819"/>
                  <a:gd name="T30" fmla="*/ 11 w 506"/>
                  <a:gd name="T31" fmla="*/ 2 h 819"/>
                  <a:gd name="T32" fmla="*/ 11 w 506"/>
                  <a:gd name="T33" fmla="*/ 2 h 819"/>
                  <a:gd name="T34" fmla="*/ 11 w 506"/>
                  <a:gd name="T35" fmla="*/ 2 h 819"/>
                  <a:gd name="T36" fmla="*/ 10 w 506"/>
                  <a:gd name="T37" fmla="*/ 2 h 819"/>
                  <a:gd name="T38" fmla="*/ 10 w 506"/>
                  <a:gd name="T39" fmla="*/ 2 h 819"/>
                  <a:gd name="T40" fmla="*/ 10 w 506"/>
                  <a:gd name="T41" fmla="*/ 2 h 819"/>
                  <a:gd name="T42" fmla="*/ 11 w 506"/>
                  <a:gd name="T43" fmla="*/ 2 h 819"/>
                  <a:gd name="T44" fmla="*/ 11 w 506"/>
                  <a:gd name="T45" fmla="*/ 2 h 819"/>
                  <a:gd name="T46" fmla="*/ 11 w 506"/>
                  <a:gd name="T47" fmla="*/ 2 h 819"/>
                  <a:gd name="T48" fmla="*/ 11 w 506"/>
                  <a:gd name="T49" fmla="*/ 2 h 819"/>
                  <a:gd name="T50" fmla="*/ 10 w 506"/>
                  <a:gd name="T51" fmla="*/ 2 h 819"/>
                  <a:gd name="T52" fmla="*/ 10 w 506"/>
                  <a:gd name="T53" fmla="*/ 2 h 819"/>
                  <a:gd name="T54" fmla="*/ 10 w 506"/>
                  <a:gd name="T55" fmla="*/ 2 h 819"/>
                  <a:gd name="T56" fmla="*/ 9 w 506"/>
                  <a:gd name="T57" fmla="*/ 2 h 819"/>
                  <a:gd name="T58" fmla="*/ 9 w 506"/>
                  <a:gd name="T59" fmla="*/ 2 h 819"/>
                  <a:gd name="T60" fmla="*/ 9 w 506"/>
                  <a:gd name="T61" fmla="*/ 2 h 819"/>
                  <a:gd name="T62" fmla="*/ 8 w 506"/>
                  <a:gd name="T63" fmla="*/ 2 h 819"/>
                  <a:gd name="T64" fmla="*/ 9 w 506"/>
                  <a:gd name="T65" fmla="*/ 2 h 819"/>
                  <a:gd name="T66" fmla="*/ 7 w 506"/>
                  <a:gd name="T67" fmla="*/ 0 h 819"/>
                  <a:gd name="T68" fmla="*/ 4 w 506"/>
                  <a:gd name="T69" fmla="*/ 2 h 819"/>
                  <a:gd name="T70" fmla="*/ 4 w 506"/>
                  <a:gd name="T71" fmla="*/ 2 h 819"/>
                  <a:gd name="T72" fmla="*/ 5 w 506"/>
                  <a:gd name="T73" fmla="*/ 2 h 819"/>
                  <a:gd name="T74" fmla="*/ 5 w 506"/>
                  <a:gd name="T75" fmla="*/ 2 h 819"/>
                  <a:gd name="T76" fmla="*/ 4 w 506"/>
                  <a:gd name="T77" fmla="*/ 2 h 819"/>
                  <a:gd name="T78" fmla="*/ 4 w 506"/>
                  <a:gd name="T79" fmla="*/ 2 h 819"/>
                  <a:gd name="T80" fmla="*/ 4 w 506"/>
                  <a:gd name="T81" fmla="*/ 2 h 819"/>
                  <a:gd name="T82" fmla="*/ 4 w 506"/>
                  <a:gd name="T83" fmla="*/ 2 h 819"/>
                  <a:gd name="T84" fmla="*/ 4 w 506"/>
                  <a:gd name="T85" fmla="*/ 2 h 819"/>
                  <a:gd name="T86" fmla="*/ 4 w 506"/>
                  <a:gd name="T87" fmla="*/ 2 h 819"/>
                  <a:gd name="T88" fmla="*/ 4 w 506"/>
                  <a:gd name="T89" fmla="*/ 2 h 819"/>
                  <a:gd name="T90" fmla="*/ 4 w 506"/>
                  <a:gd name="T91" fmla="*/ 2 h 819"/>
                  <a:gd name="T92" fmla="*/ 4 w 506"/>
                  <a:gd name="T93" fmla="*/ 2 h 819"/>
                  <a:gd name="T94" fmla="*/ 0 w 506"/>
                  <a:gd name="T95" fmla="*/ 2 h 819"/>
                  <a:gd name="T96" fmla="*/ 17 w 506"/>
                  <a:gd name="T97" fmla="*/ 3 h 8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06" h="819">
                    <a:moveTo>
                      <a:pt x="467" y="819"/>
                    </a:moveTo>
                    <a:lnTo>
                      <a:pt x="506" y="546"/>
                    </a:lnTo>
                    <a:lnTo>
                      <a:pt x="486" y="546"/>
                    </a:lnTo>
                    <a:lnTo>
                      <a:pt x="486" y="526"/>
                    </a:lnTo>
                    <a:lnTo>
                      <a:pt x="467" y="546"/>
                    </a:lnTo>
                    <a:lnTo>
                      <a:pt x="447" y="526"/>
                    </a:lnTo>
                    <a:lnTo>
                      <a:pt x="408" y="546"/>
                    </a:lnTo>
                    <a:lnTo>
                      <a:pt x="389" y="546"/>
                    </a:lnTo>
                    <a:lnTo>
                      <a:pt x="369" y="546"/>
                    </a:lnTo>
                    <a:lnTo>
                      <a:pt x="350" y="526"/>
                    </a:lnTo>
                    <a:lnTo>
                      <a:pt x="350" y="507"/>
                    </a:lnTo>
                    <a:lnTo>
                      <a:pt x="350" y="487"/>
                    </a:lnTo>
                    <a:lnTo>
                      <a:pt x="331" y="487"/>
                    </a:lnTo>
                    <a:lnTo>
                      <a:pt x="331" y="448"/>
                    </a:lnTo>
                    <a:lnTo>
                      <a:pt x="311" y="429"/>
                    </a:lnTo>
                    <a:lnTo>
                      <a:pt x="311" y="409"/>
                    </a:lnTo>
                    <a:lnTo>
                      <a:pt x="311" y="390"/>
                    </a:lnTo>
                    <a:lnTo>
                      <a:pt x="292" y="390"/>
                    </a:lnTo>
                    <a:lnTo>
                      <a:pt x="272" y="390"/>
                    </a:lnTo>
                    <a:lnTo>
                      <a:pt x="272" y="370"/>
                    </a:lnTo>
                    <a:lnTo>
                      <a:pt x="272" y="331"/>
                    </a:lnTo>
                    <a:lnTo>
                      <a:pt x="292" y="312"/>
                    </a:lnTo>
                    <a:lnTo>
                      <a:pt x="311" y="292"/>
                    </a:lnTo>
                    <a:lnTo>
                      <a:pt x="311" y="273"/>
                    </a:lnTo>
                    <a:lnTo>
                      <a:pt x="292" y="273"/>
                    </a:lnTo>
                    <a:lnTo>
                      <a:pt x="272" y="253"/>
                    </a:lnTo>
                    <a:lnTo>
                      <a:pt x="272" y="214"/>
                    </a:lnTo>
                    <a:lnTo>
                      <a:pt x="253" y="195"/>
                    </a:lnTo>
                    <a:lnTo>
                      <a:pt x="233" y="195"/>
                    </a:lnTo>
                    <a:lnTo>
                      <a:pt x="233" y="175"/>
                    </a:lnTo>
                    <a:lnTo>
                      <a:pt x="233" y="136"/>
                    </a:lnTo>
                    <a:lnTo>
                      <a:pt x="214" y="117"/>
                    </a:lnTo>
                    <a:lnTo>
                      <a:pt x="233" y="19"/>
                    </a:lnTo>
                    <a:lnTo>
                      <a:pt x="175" y="0"/>
                    </a:lnTo>
                    <a:lnTo>
                      <a:pt x="116" y="312"/>
                    </a:lnTo>
                    <a:lnTo>
                      <a:pt x="116" y="331"/>
                    </a:lnTo>
                    <a:lnTo>
                      <a:pt x="136" y="331"/>
                    </a:lnTo>
                    <a:lnTo>
                      <a:pt x="136" y="351"/>
                    </a:lnTo>
                    <a:lnTo>
                      <a:pt x="116" y="370"/>
                    </a:lnTo>
                    <a:lnTo>
                      <a:pt x="97" y="409"/>
                    </a:lnTo>
                    <a:lnTo>
                      <a:pt x="58" y="448"/>
                    </a:lnTo>
                    <a:lnTo>
                      <a:pt x="39" y="468"/>
                    </a:lnTo>
                    <a:lnTo>
                      <a:pt x="39" y="487"/>
                    </a:lnTo>
                    <a:lnTo>
                      <a:pt x="58" y="487"/>
                    </a:lnTo>
                    <a:lnTo>
                      <a:pt x="58" y="507"/>
                    </a:lnTo>
                    <a:lnTo>
                      <a:pt x="58" y="526"/>
                    </a:lnTo>
                    <a:lnTo>
                      <a:pt x="39" y="526"/>
                    </a:lnTo>
                    <a:lnTo>
                      <a:pt x="0" y="721"/>
                    </a:lnTo>
                    <a:lnTo>
                      <a:pt x="467" y="81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55" name="Freeform 15"/>
              <p:cNvSpPr>
                <a:spLocks/>
              </p:cNvSpPr>
              <p:nvPr/>
            </p:nvSpPr>
            <p:spPr bwMode="auto">
              <a:xfrm>
                <a:off x="1561" y="1161"/>
                <a:ext cx="445" cy="660"/>
              </a:xfrm>
              <a:custGeom>
                <a:avLst/>
                <a:gdLst>
                  <a:gd name="T0" fmla="*/ 17 w 506"/>
                  <a:gd name="T1" fmla="*/ 3 h 819"/>
                  <a:gd name="T2" fmla="*/ 18 w 506"/>
                  <a:gd name="T3" fmla="*/ 2 h 819"/>
                  <a:gd name="T4" fmla="*/ 18 w 506"/>
                  <a:gd name="T5" fmla="*/ 2 h 819"/>
                  <a:gd name="T6" fmla="*/ 18 w 506"/>
                  <a:gd name="T7" fmla="*/ 2 h 819"/>
                  <a:gd name="T8" fmla="*/ 17 w 506"/>
                  <a:gd name="T9" fmla="*/ 2 h 819"/>
                  <a:gd name="T10" fmla="*/ 16 w 506"/>
                  <a:gd name="T11" fmla="*/ 2 h 819"/>
                  <a:gd name="T12" fmla="*/ 15 w 506"/>
                  <a:gd name="T13" fmla="*/ 2 h 819"/>
                  <a:gd name="T14" fmla="*/ 14 w 506"/>
                  <a:gd name="T15" fmla="*/ 2 h 819"/>
                  <a:gd name="T16" fmla="*/ 13 w 506"/>
                  <a:gd name="T17" fmla="*/ 2 h 819"/>
                  <a:gd name="T18" fmla="*/ 12 w 506"/>
                  <a:gd name="T19" fmla="*/ 2 h 819"/>
                  <a:gd name="T20" fmla="*/ 12 w 506"/>
                  <a:gd name="T21" fmla="*/ 2 h 819"/>
                  <a:gd name="T22" fmla="*/ 12 w 506"/>
                  <a:gd name="T23" fmla="*/ 2 h 819"/>
                  <a:gd name="T24" fmla="*/ 12 w 506"/>
                  <a:gd name="T25" fmla="*/ 2 h 819"/>
                  <a:gd name="T26" fmla="*/ 12 w 506"/>
                  <a:gd name="T27" fmla="*/ 2 h 819"/>
                  <a:gd name="T28" fmla="*/ 11 w 506"/>
                  <a:gd name="T29" fmla="*/ 2 h 819"/>
                  <a:gd name="T30" fmla="*/ 11 w 506"/>
                  <a:gd name="T31" fmla="*/ 2 h 819"/>
                  <a:gd name="T32" fmla="*/ 11 w 506"/>
                  <a:gd name="T33" fmla="*/ 2 h 819"/>
                  <a:gd name="T34" fmla="*/ 11 w 506"/>
                  <a:gd name="T35" fmla="*/ 2 h 819"/>
                  <a:gd name="T36" fmla="*/ 10 w 506"/>
                  <a:gd name="T37" fmla="*/ 2 h 819"/>
                  <a:gd name="T38" fmla="*/ 10 w 506"/>
                  <a:gd name="T39" fmla="*/ 2 h 819"/>
                  <a:gd name="T40" fmla="*/ 10 w 506"/>
                  <a:gd name="T41" fmla="*/ 2 h 819"/>
                  <a:gd name="T42" fmla="*/ 11 w 506"/>
                  <a:gd name="T43" fmla="*/ 2 h 819"/>
                  <a:gd name="T44" fmla="*/ 11 w 506"/>
                  <a:gd name="T45" fmla="*/ 2 h 819"/>
                  <a:gd name="T46" fmla="*/ 11 w 506"/>
                  <a:gd name="T47" fmla="*/ 2 h 819"/>
                  <a:gd name="T48" fmla="*/ 11 w 506"/>
                  <a:gd name="T49" fmla="*/ 2 h 819"/>
                  <a:gd name="T50" fmla="*/ 10 w 506"/>
                  <a:gd name="T51" fmla="*/ 2 h 819"/>
                  <a:gd name="T52" fmla="*/ 10 w 506"/>
                  <a:gd name="T53" fmla="*/ 2 h 819"/>
                  <a:gd name="T54" fmla="*/ 10 w 506"/>
                  <a:gd name="T55" fmla="*/ 2 h 819"/>
                  <a:gd name="T56" fmla="*/ 9 w 506"/>
                  <a:gd name="T57" fmla="*/ 2 h 819"/>
                  <a:gd name="T58" fmla="*/ 9 w 506"/>
                  <a:gd name="T59" fmla="*/ 2 h 819"/>
                  <a:gd name="T60" fmla="*/ 9 w 506"/>
                  <a:gd name="T61" fmla="*/ 2 h 819"/>
                  <a:gd name="T62" fmla="*/ 8 w 506"/>
                  <a:gd name="T63" fmla="*/ 2 h 819"/>
                  <a:gd name="T64" fmla="*/ 9 w 506"/>
                  <a:gd name="T65" fmla="*/ 2 h 819"/>
                  <a:gd name="T66" fmla="*/ 7 w 506"/>
                  <a:gd name="T67" fmla="*/ 0 h 819"/>
                  <a:gd name="T68" fmla="*/ 4 w 506"/>
                  <a:gd name="T69" fmla="*/ 2 h 819"/>
                  <a:gd name="T70" fmla="*/ 4 w 506"/>
                  <a:gd name="T71" fmla="*/ 2 h 819"/>
                  <a:gd name="T72" fmla="*/ 5 w 506"/>
                  <a:gd name="T73" fmla="*/ 2 h 819"/>
                  <a:gd name="T74" fmla="*/ 5 w 506"/>
                  <a:gd name="T75" fmla="*/ 2 h 819"/>
                  <a:gd name="T76" fmla="*/ 4 w 506"/>
                  <a:gd name="T77" fmla="*/ 2 h 819"/>
                  <a:gd name="T78" fmla="*/ 4 w 506"/>
                  <a:gd name="T79" fmla="*/ 2 h 819"/>
                  <a:gd name="T80" fmla="*/ 4 w 506"/>
                  <a:gd name="T81" fmla="*/ 2 h 819"/>
                  <a:gd name="T82" fmla="*/ 4 w 506"/>
                  <a:gd name="T83" fmla="*/ 2 h 819"/>
                  <a:gd name="T84" fmla="*/ 4 w 506"/>
                  <a:gd name="T85" fmla="*/ 2 h 819"/>
                  <a:gd name="T86" fmla="*/ 4 w 506"/>
                  <a:gd name="T87" fmla="*/ 2 h 819"/>
                  <a:gd name="T88" fmla="*/ 4 w 506"/>
                  <a:gd name="T89" fmla="*/ 2 h 819"/>
                  <a:gd name="T90" fmla="*/ 4 w 506"/>
                  <a:gd name="T91" fmla="*/ 2 h 819"/>
                  <a:gd name="T92" fmla="*/ 4 w 506"/>
                  <a:gd name="T93" fmla="*/ 2 h 819"/>
                  <a:gd name="T94" fmla="*/ 0 w 506"/>
                  <a:gd name="T95" fmla="*/ 2 h 819"/>
                  <a:gd name="T96" fmla="*/ 17 w 506"/>
                  <a:gd name="T97" fmla="*/ 3 h 8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06" h="819">
                    <a:moveTo>
                      <a:pt x="467" y="819"/>
                    </a:moveTo>
                    <a:lnTo>
                      <a:pt x="506" y="546"/>
                    </a:lnTo>
                    <a:lnTo>
                      <a:pt x="486" y="546"/>
                    </a:lnTo>
                    <a:lnTo>
                      <a:pt x="486" y="526"/>
                    </a:lnTo>
                    <a:lnTo>
                      <a:pt x="467" y="546"/>
                    </a:lnTo>
                    <a:lnTo>
                      <a:pt x="447" y="526"/>
                    </a:lnTo>
                    <a:lnTo>
                      <a:pt x="408" y="546"/>
                    </a:lnTo>
                    <a:lnTo>
                      <a:pt x="389" y="546"/>
                    </a:lnTo>
                    <a:lnTo>
                      <a:pt x="369" y="546"/>
                    </a:lnTo>
                    <a:lnTo>
                      <a:pt x="350" y="526"/>
                    </a:lnTo>
                    <a:lnTo>
                      <a:pt x="350" y="507"/>
                    </a:lnTo>
                    <a:lnTo>
                      <a:pt x="350" y="487"/>
                    </a:lnTo>
                    <a:lnTo>
                      <a:pt x="331" y="487"/>
                    </a:lnTo>
                    <a:lnTo>
                      <a:pt x="331" y="448"/>
                    </a:lnTo>
                    <a:lnTo>
                      <a:pt x="311" y="429"/>
                    </a:lnTo>
                    <a:lnTo>
                      <a:pt x="311" y="409"/>
                    </a:lnTo>
                    <a:lnTo>
                      <a:pt x="311" y="390"/>
                    </a:lnTo>
                    <a:lnTo>
                      <a:pt x="292" y="390"/>
                    </a:lnTo>
                    <a:lnTo>
                      <a:pt x="272" y="390"/>
                    </a:lnTo>
                    <a:lnTo>
                      <a:pt x="272" y="370"/>
                    </a:lnTo>
                    <a:lnTo>
                      <a:pt x="272" y="331"/>
                    </a:lnTo>
                    <a:lnTo>
                      <a:pt x="292" y="312"/>
                    </a:lnTo>
                    <a:lnTo>
                      <a:pt x="311" y="292"/>
                    </a:lnTo>
                    <a:lnTo>
                      <a:pt x="311" y="273"/>
                    </a:lnTo>
                    <a:lnTo>
                      <a:pt x="292" y="273"/>
                    </a:lnTo>
                    <a:lnTo>
                      <a:pt x="272" y="253"/>
                    </a:lnTo>
                    <a:lnTo>
                      <a:pt x="272" y="214"/>
                    </a:lnTo>
                    <a:lnTo>
                      <a:pt x="253" y="195"/>
                    </a:lnTo>
                    <a:lnTo>
                      <a:pt x="233" y="195"/>
                    </a:lnTo>
                    <a:lnTo>
                      <a:pt x="233" y="175"/>
                    </a:lnTo>
                    <a:lnTo>
                      <a:pt x="233" y="136"/>
                    </a:lnTo>
                    <a:lnTo>
                      <a:pt x="214" y="117"/>
                    </a:lnTo>
                    <a:lnTo>
                      <a:pt x="233" y="19"/>
                    </a:lnTo>
                    <a:lnTo>
                      <a:pt x="175" y="0"/>
                    </a:lnTo>
                    <a:lnTo>
                      <a:pt x="116" y="312"/>
                    </a:lnTo>
                    <a:lnTo>
                      <a:pt x="116" y="331"/>
                    </a:lnTo>
                    <a:lnTo>
                      <a:pt x="136" y="331"/>
                    </a:lnTo>
                    <a:lnTo>
                      <a:pt x="136" y="351"/>
                    </a:lnTo>
                    <a:lnTo>
                      <a:pt x="116" y="370"/>
                    </a:lnTo>
                    <a:lnTo>
                      <a:pt x="97" y="409"/>
                    </a:lnTo>
                    <a:lnTo>
                      <a:pt x="58" y="448"/>
                    </a:lnTo>
                    <a:lnTo>
                      <a:pt x="39" y="468"/>
                    </a:lnTo>
                    <a:lnTo>
                      <a:pt x="39" y="487"/>
                    </a:lnTo>
                    <a:lnTo>
                      <a:pt x="58" y="487"/>
                    </a:lnTo>
                    <a:lnTo>
                      <a:pt x="58" y="507"/>
                    </a:lnTo>
                    <a:lnTo>
                      <a:pt x="58" y="526"/>
                    </a:lnTo>
                    <a:lnTo>
                      <a:pt x="39" y="526"/>
                    </a:lnTo>
                    <a:lnTo>
                      <a:pt x="0" y="721"/>
                    </a:lnTo>
                    <a:lnTo>
                      <a:pt x="467" y="81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56" name="Freeform 16"/>
              <p:cNvSpPr>
                <a:spLocks/>
              </p:cNvSpPr>
              <p:nvPr/>
            </p:nvSpPr>
            <p:spPr bwMode="auto">
              <a:xfrm>
                <a:off x="2997" y="2010"/>
                <a:ext cx="479" cy="393"/>
              </a:xfrm>
              <a:custGeom>
                <a:avLst/>
                <a:gdLst>
                  <a:gd name="T0" fmla="*/ 4 w 545"/>
                  <a:gd name="T1" fmla="*/ 2 h 488"/>
                  <a:gd name="T2" fmla="*/ 4 w 545"/>
                  <a:gd name="T3" fmla="*/ 2 h 488"/>
                  <a:gd name="T4" fmla="*/ 0 w 545"/>
                  <a:gd name="T5" fmla="*/ 2 h 488"/>
                  <a:gd name="T6" fmla="*/ 0 w 545"/>
                  <a:gd name="T7" fmla="*/ 2 h 488"/>
                  <a:gd name="T8" fmla="*/ 8 w 545"/>
                  <a:gd name="T9" fmla="*/ 2 h 488"/>
                  <a:gd name="T10" fmla="*/ 11 w 545"/>
                  <a:gd name="T11" fmla="*/ 0 h 488"/>
                  <a:gd name="T12" fmla="*/ 11 w 545"/>
                  <a:gd name="T13" fmla="*/ 2 h 488"/>
                  <a:gd name="T14" fmla="*/ 12 w 545"/>
                  <a:gd name="T15" fmla="*/ 2 h 488"/>
                  <a:gd name="T16" fmla="*/ 13 w 545"/>
                  <a:gd name="T17" fmla="*/ 2 h 488"/>
                  <a:gd name="T18" fmla="*/ 13 w 545"/>
                  <a:gd name="T19" fmla="*/ 2 h 488"/>
                  <a:gd name="T20" fmla="*/ 14 w 545"/>
                  <a:gd name="T21" fmla="*/ 2 h 488"/>
                  <a:gd name="T22" fmla="*/ 14 w 545"/>
                  <a:gd name="T23" fmla="*/ 2 h 488"/>
                  <a:gd name="T24" fmla="*/ 15 w 545"/>
                  <a:gd name="T25" fmla="*/ 2 h 488"/>
                  <a:gd name="T26" fmla="*/ 16 w 545"/>
                  <a:gd name="T27" fmla="*/ 2 h 488"/>
                  <a:gd name="T28" fmla="*/ 16 w 545"/>
                  <a:gd name="T29" fmla="*/ 2 h 488"/>
                  <a:gd name="T30" fmla="*/ 16 w 545"/>
                  <a:gd name="T31" fmla="*/ 2 h 488"/>
                  <a:gd name="T32" fmla="*/ 16 w 545"/>
                  <a:gd name="T33" fmla="*/ 2 h 488"/>
                  <a:gd name="T34" fmla="*/ 15 w 545"/>
                  <a:gd name="T35" fmla="*/ 2 h 488"/>
                  <a:gd name="T36" fmla="*/ 16 w 545"/>
                  <a:gd name="T37" fmla="*/ 2 h 488"/>
                  <a:gd name="T38" fmla="*/ 16 w 545"/>
                  <a:gd name="T39" fmla="*/ 2 h 488"/>
                  <a:gd name="T40" fmla="*/ 17 w 545"/>
                  <a:gd name="T41" fmla="*/ 2 h 488"/>
                  <a:gd name="T42" fmla="*/ 17 w 545"/>
                  <a:gd name="T43" fmla="*/ 2 h 488"/>
                  <a:gd name="T44" fmla="*/ 17 w 545"/>
                  <a:gd name="T45" fmla="*/ 2 h 488"/>
                  <a:gd name="T46" fmla="*/ 17 w 545"/>
                  <a:gd name="T47" fmla="*/ 2 h 488"/>
                  <a:gd name="T48" fmla="*/ 18 w 545"/>
                  <a:gd name="T49" fmla="*/ 2 h 488"/>
                  <a:gd name="T50" fmla="*/ 19 w 545"/>
                  <a:gd name="T51" fmla="*/ 2 h 488"/>
                  <a:gd name="T52" fmla="*/ 19 w 545"/>
                  <a:gd name="T53" fmla="*/ 2 h 488"/>
                  <a:gd name="T54" fmla="*/ 19 w 545"/>
                  <a:gd name="T55" fmla="*/ 2 h 488"/>
                  <a:gd name="T56" fmla="*/ 18 w 545"/>
                  <a:gd name="T57" fmla="*/ 2 h 488"/>
                  <a:gd name="T58" fmla="*/ 17 w 545"/>
                  <a:gd name="T59" fmla="*/ 2 h 488"/>
                  <a:gd name="T60" fmla="*/ 17 w 545"/>
                  <a:gd name="T61" fmla="*/ 2 h 488"/>
                  <a:gd name="T62" fmla="*/ 17 w 545"/>
                  <a:gd name="T63" fmla="*/ 2 h 488"/>
                  <a:gd name="T64" fmla="*/ 17 w 545"/>
                  <a:gd name="T65" fmla="*/ 2 h 488"/>
                  <a:gd name="T66" fmla="*/ 16 w 545"/>
                  <a:gd name="T67" fmla="*/ 2 h 488"/>
                  <a:gd name="T68" fmla="*/ 16 w 545"/>
                  <a:gd name="T69" fmla="*/ 2 h 488"/>
                  <a:gd name="T70" fmla="*/ 16 w 545"/>
                  <a:gd name="T71" fmla="*/ 2 h 488"/>
                  <a:gd name="T72" fmla="*/ 4 w 545"/>
                  <a:gd name="T73" fmla="*/ 2 h 488"/>
                  <a:gd name="T74" fmla="*/ 4 w 545"/>
                  <a:gd name="T75" fmla="*/ 2 h 488"/>
                  <a:gd name="T76" fmla="*/ 4 w 545"/>
                  <a:gd name="T77" fmla="*/ 2 h 488"/>
                  <a:gd name="T78" fmla="*/ 4 w 545"/>
                  <a:gd name="T79" fmla="*/ 2 h 488"/>
                  <a:gd name="T80" fmla="*/ 4 w 545"/>
                  <a:gd name="T81" fmla="*/ 2 h 488"/>
                  <a:gd name="T82" fmla="*/ 4 w 545"/>
                  <a:gd name="T83" fmla="*/ 2 h 488"/>
                  <a:gd name="T84" fmla="*/ 4 w 545"/>
                  <a:gd name="T85" fmla="*/ 2 h 488"/>
                  <a:gd name="T86" fmla="*/ 4 w 545"/>
                  <a:gd name="T87" fmla="*/ 2 h 488"/>
                  <a:gd name="T88" fmla="*/ 4 w 545"/>
                  <a:gd name="T89" fmla="*/ 2 h 488"/>
                  <a:gd name="T90" fmla="*/ 4 w 545"/>
                  <a:gd name="T91" fmla="*/ 2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45" h="488">
                    <a:moveTo>
                      <a:pt x="20" y="59"/>
                    </a:moveTo>
                    <a:lnTo>
                      <a:pt x="20" y="39"/>
                    </a:lnTo>
                    <a:lnTo>
                      <a:pt x="0" y="39"/>
                    </a:lnTo>
                    <a:lnTo>
                      <a:pt x="0" y="20"/>
                    </a:lnTo>
                    <a:lnTo>
                      <a:pt x="214" y="20"/>
                    </a:lnTo>
                    <a:lnTo>
                      <a:pt x="312" y="0"/>
                    </a:lnTo>
                    <a:lnTo>
                      <a:pt x="331" y="20"/>
                    </a:lnTo>
                    <a:lnTo>
                      <a:pt x="351" y="78"/>
                    </a:lnTo>
                    <a:lnTo>
                      <a:pt x="370" y="117"/>
                    </a:lnTo>
                    <a:lnTo>
                      <a:pt x="389" y="137"/>
                    </a:lnTo>
                    <a:lnTo>
                      <a:pt x="409" y="156"/>
                    </a:lnTo>
                    <a:lnTo>
                      <a:pt x="409" y="176"/>
                    </a:lnTo>
                    <a:lnTo>
                      <a:pt x="428" y="176"/>
                    </a:lnTo>
                    <a:lnTo>
                      <a:pt x="448" y="176"/>
                    </a:lnTo>
                    <a:lnTo>
                      <a:pt x="448" y="195"/>
                    </a:lnTo>
                    <a:lnTo>
                      <a:pt x="448" y="215"/>
                    </a:lnTo>
                    <a:lnTo>
                      <a:pt x="448" y="234"/>
                    </a:lnTo>
                    <a:lnTo>
                      <a:pt x="428" y="254"/>
                    </a:lnTo>
                    <a:lnTo>
                      <a:pt x="448" y="273"/>
                    </a:lnTo>
                    <a:lnTo>
                      <a:pt x="467" y="273"/>
                    </a:lnTo>
                    <a:lnTo>
                      <a:pt x="487" y="293"/>
                    </a:lnTo>
                    <a:lnTo>
                      <a:pt x="506" y="312"/>
                    </a:lnTo>
                    <a:lnTo>
                      <a:pt x="506" y="332"/>
                    </a:lnTo>
                    <a:lnTo>
                      <a:pt x="506" y="351"/>
                    </a:lnTo>
                    <a:lnTo>
                      <a:pt x="526" y="371"/>
                    </a:lnTo>
                    <a:lnTo>
                      <a:pt x="545" y="371"/>
                    </a:lnTo>
                    <a:lnTo>
                      <a:pt x="545" y="390"/>
                    </a:lnTo>
                    <a:lnTo>
                      <a:pt x="545" y="410"/>
                    </a:lnTo>
                    <a:lnTo>
                      <a:pt x="526" y="429"/>
                    </a:lnTo>
                    <a:lnTo>
                      <a:pt x="506" y="429"/>
                    </a:lnTo>
                    <a:lnTo>
                      <a:pt x="506" y="449"/>
                    </a:lnTo>
                    <a:lnTo>
                      <a:pt x="506" y="468"/>
                    </a:lnTo>
                    <a:lnTo>
                      <a:pt x="506" y="488"/>
                    </a:lnTo>
                    <a:lnTo>
                      <a:pt x="448" y="488"/>
                    </a:lnTo>
                    <a:lnTo>
                      <a:pt x="467" y="449"/>
                    </a:lnTo>
                    <a:lnTo>
                      <a:pt x="467" y="429"/>
                    </a:lnTo>
                    <a:lnTo>
                      <a:pt x="98" y="449"/>
                    </a:lnTo>
                    <a:lnTo>
                      <a:pt x="98" y="176"/>
                    </a:lnTo>
                    <a:lnTo>
                      <a:pt x="78" y="156"/>
                    </a:lnTo>
                    <a:lnTo>
                      <a:pt x="59" y="137"/>
                    </a:lnTo>
                    <a:lnTo>
                      <a:pt x="59" y="117"/>
                    </a:lnTo>
                    <a:lnTo>
                      <a:pt x="59" y="98"/>
                    </a:lnTo>
                    <a:lnTo>
                      <a:pt x="39" y="98"/>
                    </a:lnTo>
                    <a:lnTo>
                      <a:pt x="39" y="78"/>
                    </a:lnTo>
                    <a:lnTo>
                      <a:pt x="20" y="78"/>
                    </a:lnTo>
                    <a:lnTo>
                      <a:pt x="20" y="5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57" name="Freeform 17"/>
              <p:cNvSpPr>
                <a:spLocks/>
              </p:cNvSpPr>
              <p:nvPr/>
            </p:nvSpPr>
            <p:spPr bwMode="auto">
              <a:xfrm>
                <a:off x="2997" y="2010"/>
                <a:ext cx="479" cy="393"/>
              </a:xfrm>
              <a:custGeom>
                <a:avLst/>
                <a:gdLst>
                  <a:gd name="T0" fmla="*/ 4 w 545"/>
                  <a:gd name="T1" fmla="*/ 2 h 488"/>
                  <a:gd name="T2" fmla="*/ 4 w 545"/>
                  <a:gd name="T3" fmla="*/ 2 h 488"/>
                  <a:gd name="T4" fmla="*/ 0 w 545"/>
                  <a:gd name="T5" fmla="*/ 2 h 488"/>
                  <a:gd name="T6" fmla="*/ 0 w 545"/>
                  <a:gd name="T7" fmla="*/ 2 h 488"/>
                  <a:gd name="T8" fmla="*/ 8 w 545"/>
                  <a:gd name="T9" fmla="*/ 2 h 488"/>
                  <a:gd name="T10" fmla="*/ 11 w 545"/>
                  <a:gd name="T11" fmla="*/ 0 h 488"/>
                  <a:gd name="T12" fmla="*/ 11 w 545"/>
                  <a:gd name="T13" fmla="*/ 2 h 488"/>
                  <a:gd name="T14" fmla="*/ 12 w 545"/>
                  <a:gd name="T15" fmla="*/ 2 h 488"/>
                  <a:gd name="T16" fmla="*/ 13 w 545"/>
                  <a:gd name="T17" fmla="*/ 2 h 488"/>
                  <a:gd name="T18" fmla="*/ 13 w 545"/>
                  <a:gd name="T19" fmla="*/ 2 h 488"/>
                  <a:gd name="T20" fmla="*/ 14 w 545"/>
                  <a:gd name="T21" fmla="*/ 2 h 488"/>
                  <a:gd name="T22" fmla="*/ 14 w 545"/>
                  <a:gd name="T23" fmla="*/ 2 h 488"/>
                  <a:gd name="T24" fmla="*/ 15 w 545"/>
                  <a:gd name="T25" fmla="*/ 2 h 488"/>
                  <a:gd name="T26" fmla="*/ 16 w 545"/>
                  <a:gd name="T27" fmla="*/ 2 h 488"/>
                  <a:gd name="T28" fmla="*/ 16 w 545"/>
                  <a:gd name="T29" fmla="*/ 2 h 488"/>
                  <a:gd name="T30" fmla="*/ 16 w 545"/>
                  <a:gd name="T31" fmla="*/ 2 h 488"/>
                  <a:gd name="T32" fmla="*/ 16 w 545"/>
                  <a:gd name="T33" fmla="*/ 2 h 488"/>
                  <a:gd name="T34" fmla="*/ 15 w 545"/>
                  <a:gd name="T35" fmla="*/ 2 h 488"/>
                  <a:gd name="T36" fmla="*/ 16 w 545"/>
                  <a:gd name="T37" fmla="*/ 2 h 488"/>
                  <a:gd name="T38" fmla="*/ 16 w 545"/>
                  <a:gd name="T39" fmla="*/ 2 h 488"/>
                  <a:gd name="T40" fmla="*/ 17 w 545"/>
                  <a:gd name="T41" fmla="*/ 2 h 488"/>
                  <a:gd name="T42" fmla="*/ 17 w 545"/>
                  <a:gd name="T43" fmla="*/ 2 h 488"/>
                  <a:gd name="T44" fmla="*/ 17 w 545"/>
                  <a:gd name="T45" fmla="*/ 2 h 488"/>
                  <a:gd name="T46" fmla="*/ 17 w 545"/>
                  <a:gd name="T47" fmla="*/ 2 h 488"/>
                  <a:gd name="T48" fmla="*/ 18 w 545"/>
                  <a:gd name="T49" fmla="*/ 2 h 488"/>
                  <a:gd name="T50" fmla="*/ 19 w 545"/>
                  <a:gd name="T51" fmla="*/ 2 h 488"/>
                  <a:gd name="T52" fmla="*/ 19 w 545"/>
                  <a:gd name="T53" fmla="*/ 2 h 488"/>
                  <a:gd name="T54" fmla="*/ 19 w 545"/>
                  <a:gd name="T55" fmla="*/ 2 h 488"/>
                  <a:gd name="T56" fmla="*/ 18 w 545"/>
                  <a:gd name="T57" fmla="*/ 2 h 488"/>
                  <a:gd name="T58" fmla="*/ 17 w 545"/>
                  <a:gd name="T59" fmla="*/ 2 h 488"/>
                  <a:gd name="T60" fmla="*/ 17 w 545"/>
                  <a:gd name="T61" fmla="*/ 2 h 488"/>
                  <a:gd name="T62" fmla="*/ 17 w 545"/>
                  <a:gd name="T63" fmla="*/ 2 h 488"/>
                  <a:gd name="T64" fmla="*/ 17 w 545"/>
                  <a:gd name="T65" fmla="*/ 2 h 488"/>
                  <a:gd name="T66" fmla="*/ 16 w 545"/>
                  <a:gd name="T67" fmla="*/ 2 h 488"/>
                  <a:gd name="T68" fmla="*/ 16 w 545"/>
                  <a:gd name="T69" fmla="*/ 2 h 488"/>
                  <a:gd name="T70" fmla="*/ 16 w 545"/>
                  <a:gd name="T71" fmla="*/ 2 h 488"/>
                  <a:gd name="T72" fmla="*/ 4 w 545"/>
                  <a:gd name="T73" fmla="*/ 2 h 488"/>
                  <a:gd name="T74" fmla="*/ 4 w 545"/>
                  <a:gd name="T75" fmla="*/ 2 h 488"/>
                  <a:gd name="T76" fmla="*/ 4 w 545"/>
                  <a:gd name="T77" fmla="*/ 2 h 488"/>
                  <a:gd name="T78" fmla="*/ 4 w 545"/>
                  <a:gd name="T79" fmla="*/ 2 h 488"/>
                  <a:gd name="T80" fmla="*/ 4 w 545"/>
                  <a:gd name="T81" fmla="*/ 2 h 488"/>
                  <a:gd name="T82" fmla="*/ 4 w 545"/>
                  <a:gd name="T83" fmla="*/ 2 h 488"/>
                  <a:gd name="T84" fmla="*/ 4 w 545"/>
                  <a:gd name="T85" fmla="*/ 2 h 488"/>
                  <a:gd name="T86" fmla="*/ 4 w 545"/>
                  <a:gd name="T87" fmla="*/ 2 h 488"/>
                  <a:gd name="T88" fmla="*/ 4 w 545"/>
                  <a:gd name="T89" fmla="*/ 2 h 488"/>
                  <a:gd name="T90" fmla="*/ 4 w 545"/>
                  <a:gd name="T91" fmla="*/ 2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45" h="488">
                    <a:moveTo>
                      <a:pt x="20" y="59"/>
                    </a:moveTo>
                    <a:lnTo>
                      <a:pt x="20" y="39"/>
                    </a:lnTo>
                    <a:lnTo>
                      <a:pt x="0" y="39"/>
                    </a:lnTo>
                    <a:lnTo>
                      <a:pt x="0" y="20"/>
                    </a:lnTo>
                    <a:lnTo>
                      <a:pt x="214" y="20"/>
                    </a:lnTo>
                    <a:lnTo>
                      <a:pt x="312" y="0"/>
                    </a:lnTo>
                    <a:lnTo>
                      <a:pt x="331" y="20"/>
                    </a:lnTo>
                    <a:lnTo>
                      <a:pt x="351" y="78"/>
                    </a:lnTo>
                    <a:lnTo>
                      <a:pt x="370" y="117"/>
                    </a:lnTo>
                    <a:lnTo>
                      <a:pt x="389" y="137"/>
                    </a:lnTo>
                    <a:lnTo>
                      <a:pt x="409" y="156"/>
                    </a:lnTo>
                    <a:lnTo>
                      <a:pt x="409" y="176"/>
                    </a:lnTo>
                    <a:lnTo>
                      <a:pt x="428" y="176"/>
                    </a:lnTo>
                    <a:lnTo>
                      <a:pt x="448" y="176"/>
                    </a:lnTo>
                    <a:lnTo>
                      <a:pt x="448" y="195"/>
                    </a:lnTo>
                    <a:lnTo>
                      <a:pt x="448" y="215"/>
                    </a:lnTo>
                    <a:lnTo>
                      <a:pt x="448" y="234"/>
                    </a:lnTo>
                    <a:lnTo>
                      <a:pt x="428" y="254"/>
                    </a:lnTo>
                    <a:lnTo>
                      <a:pt x="448" y="273"/>
                    </a:lnTo>
                    <a:lnTo>
                      <a:pt x="467" y="273"/>
                    </a:lnTo>
                    <a:lnTo>
                      <a:pt x="487" y="293"/>
                    </a:lnTo>
                    <a:lnTo>
                      <a:pt x="506" y="312"/>
                    </a:lnTo>
                    <a:lnTo>
                      <a:pt x="506" y="332"/>
                    </a:lnTo>
                    <a:lnTo>
                      <a:pt x="506" y="351"/>
                    </a:lnTo>
                    <a:lnTo>
                      <a:pt x="526" y="371"/>
                    </a:lnTo>
                    <a:lnTo>
                      <a:pt x="545" y="371"/>
                    </a:lnTo>
                    <a:lnTo>
                      <a:pt x="545" y="390"/>
                    </a:lnTo>
                    <a:lnTo>
                      <a:pt x="545" y="410"/>
                    </a:lnTo>
                    <a:lnTo>
                      <a:pt x="526" y="429"/>
                    </a:lnTo>
                    <a:lnTo>
                      <a:pt x="506" y="429"/>
                    </a:lnTo>
                    <a:lnTo>
                      <a:pt x="506" y="449"/>
                    </a:lnTo>
                    <a:lnTo>
                      <a:pt x="506" y="468"/>
                    </a:lnTo>
                    <a:lnTo>
                      <a:pt x="506" y="488"/>
                    </a:lnTo>
                    <a:lnTo>
                      <a:pt x="448" y="488"/>
                    </a:lnTo>
                    <a:lnTo>
                      <a:pt x="467" y="449"/>
                    </a:lnTo>
                    <a:lnTo>
                      <a:pt x="467" y="429"/>
                    </a:lnTo>
                    <a:lnTo>
                      <a:pt x="98" y="449"/>
                    </a:lnTo>
                    <a:lnTo>
                      <a:pt x="98" y="176"/>
                    </a:lnTo>
                    <a:lnTo>
                      <a:pt x="78" y="156"/>
                    </a:lnTo>
                    <a:lnTo>
                      <a:pt x="59" y="137"/>
                    </a:lnTo>
                    <a:lnTo>
                      <a:pt x="59" y="117"/>
                    </a:lnTo>
                    <a:lnTo>
                      <a:pt x="59" y="98"/>
                    </a:lnTo>
                    <a:lnTo>
                      <a:pt x="39" y="98"/>
                    </a:lnTo>
                    <a:lnTo>
                      <a:pt x="39" y="78"/>
                    </a:lnTo>
                    <a:lnTo>
                      <a:pt x="20" y="78"/>
                    </a:lnTo>
                    <a:lnTo>
                      <a:pt x="20" y="5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58" name="Freeform 18"/>
              <p:cNvSpPr>
                <a:spLocks/>
              </p:cNvSpPr>
              <p:nvPr/>
            </p:nvSpPr>
            <p:spPr bwMode="auto">
              <a:xfrm>
                <a:off x="2946" y="1758"/>
                <a:ext cx="427" cy="283"/>
              </a:xfrm>
              <a:custGeom>
                <a:avLst/>
                <a:gdLst>
                  <a:gd name="T0" fmla="*/ 13 w 486"/>
                  <a:gd name="T1" fmla="*/ 2 h 351"/>
                  <a:gd name="T2" fmla="*/ 13 w 486"/>
                  <a:gd name="T3" fmla="*/ 2 h 351"/>
                  <a:gd name="T4" fmla="*/ 10 w 486"/>
                  <a:gd name="T5" fmla="*/ 2 h 351"/>
                  <a:gd name="T6" fmla="*/ 4 w 486"/>
                  <a:gd name="T7" fmla="*/ 2 h 351"/>
                  <a:gd name="T8" fmla="*/ 4 w 486"/>
                  <a:gd name="T9" fmla="*/ 2 h 351"/>
                  <a:gd name="T10" fmla="*/ 4 w 486"/>
                  <a:gd name="T11" fmla="*/ 2 h 351"/>
                  <a:gd name="T12" fmla="*/ 4 w 486"/>
                  <a:gd name="T13" fmla="*/ 2 h 351"/>
                  <a:gd name="T14" fmla="*/ 4 w 486"/>
                  <a:gd name="T15" fmla="*/ 2 h 351"/>
                  <a:gd name="T16" fmla="*/ 4 w 486"/>
                  <a:gd name="T17" fmla="*/ 2 h 351"/>
                  <a:gd name="T18" fmla="*/ 4 w 486"/>
                  <a:gd name="T19" fmla="*/ 2 h 351"/>
                  <a:gd name="T20" fmla="*/ 4 w 486"/>
                  <a:gd name="T21" fmla="*/ 2 h 351"/>
                  <a:gd name="T22" fmla="*/ 4 w 486"/>
                  <a:gd name="T23" fmla="*/ 2 h 351"/>
                  <a:gd name="T24" fmla="*/ 4 w 486"/>
                  <a:gd name="T25" fmla="*/ 2 h 351"/>
                  <a:gd name="T26" fmla="*/ 0 w 486"/>
                  <a:gd name="T27" fmla="*/ 2 h 351"/>
                  <a:gd name="T28" fmla="*/ 0 w 486"/>
                  <a:gd name="T29" fmla="*/ 2 h 351"/>
                  <a:gd name="T30" fmla="*/ 0 w 486"/>
                  <a:gd name="T31" fmla="*/ 2 h 351"/>
                  <a:gd name="T32" fmla="*/ 0 w 486"/>
                  <a:gd name="T33" fmla="*/ 2 h 351"/>
                  <a:gd name="T34" fmla="*/ 0 w 486"/>
                  <a:gd name="T35" fmla="*/ 2 h 351"/>
                  <a:gd name="T36" fmla="*/ 0 w 486"/>
                  <a:gd name="T37" fmla="*/ 2 h 351"/>
                  <a:gd name="T38" fmla="*/ 13 w 486"/>
                  <a:gd name="T39" fmla="*/ 0 h 351"/>
                  <a:gd name="T40" fmla="*/ 14 w 486"/>
                  <a:gd name="T41" fmla="*/ 2 h 351"/>
                  <a:gd name="T42" fmla="*/ 14 w 486"/>
                  <a:gd name="T43" fmla="*/ 2 h 351"/>
                  <a:gd name="T44" fmla="*/ 14 w 486"/>
                  <a:gd name="T45" fmla="*/ 2 h 351"/>
                  <a:gd name="T46" fmla="*/ 15 w 486"/>
                  <a:gd name="T47" fmla="*/ 2 h 351"/>
                  <a:gd name="T48" fmla="*/ 15 w 486"/>
                  <a:gd name="T49" fmla="*/ 2 h 351"/>
                  <a:gd name="T50" fmla="*/ 15 w 486"/>
                  <a:gd name="T51" fmla="*/ 2 h 351"/>
                  <a:gd name="T52" fmla="*/ 16 w 486"/>
                  <a:gd name="T53" fmla="*/ 2 h 351"/>
                  <a:gd name="T54" fmla="*/ 17 w 486"/>
                  <a:gd name="T55" fmla="*/ 2 h 351"/>
                  <a:gd name="T56" fmla="*/ 17 w 486"/>
                  <a:gd name="T57" fmla="*/ 2 h 351"/>
                  <a:gd name="T58" fmla="*/ 17 w 486"/>
                  <a:gd name="T59" fmla="*/ 2 h 351"/>
                  <a:gd name="T60" fmla="*/ 16 w 486"/>
                  <a:gd name="T61" fmla="*/ 2 h 351"/>
                  <a:gd name="T62" fmla="*/ 15 w 486"/>
                  <a:gd name="T63" fmla="*/ 2 h 351"/>
                  <a:gd name="T64" fmla="*/ 15 w 486"/>
                  <a:gd name="T65" fmla="*/ 2 h 351"/>
                  <a:gd name="T66" fmla="*/ 15 w 486"/>
                  <a:gd name="T67" fmla="*/ 2 h 351"/>
                  <a:gd name="T68" fmla="*/ 15 w 486"/>
                  <a:gd name="T69" fmla="*/ 2 h 351"/>
                  <a:gd name="T70" fmla="*/ 15 w 486"/>
                  <a:gd name="T71" fmla="*/ 2 h 351"/>
                  <a:gd name="T72" fmla="*/ 14 w 486"/>
                  <a:gd name="T73" fmla="*/ 2 h 351"/>
                  <a:gd name="T74" fmla="*/ 14 w 486"/>
                  <a:gd name="T75" fmla="*/ 2 h 351"/>
                  <a:gd name="T76" fmla="*/ 14 w 486"/>
                  <a:gd name="T77" fmla="*/ 2 h 351"/>
                  <a:gd name="T78" fmla="*/ 13 w 486"/>
                  <a:gd name="T79" fmla="*/ 2 h 3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6" h="351">
                    <a:moveTo>
                      <a:pt x="389" y="332"/>
                    </a:moveTo>
                    <a:lnTo>
                      <a:pt x="370" y="312"/>
                    </a:lnTo>
                    <a:lnTo>
                      <a:pt x="272" y="332"/>
                    </a:lnTo>
                    <a:lnTo>
                      <a:pt x="58" y="332"/>
                    </a:lnTo>
                    <a:lnTo>
                      <a:pt x="58" y="312"/>
                    </a:lnTo>
                    <a:lnTo>
                      <a:pt x="58" y="293"/>
                    </a:lnTo>
                    <a:lnTo>
                      <a:pt x="39" y="293"/>
                    </a:lnTo>
                    <a:lnTo>
                      <a:pt x="39" y="273"/>
                    </a:lnTo>
                    <a:lnTo>
                      <a:pt x="39" y="254"/>
                    </a:lnTo>
                    <a:lnTo>
                      <a:pt x="39" y="234"/>
                    </a:lnTo>
                    <a:lnTo>
                      <a:pt x="19" y="215"/>
                    </a:lnTo>
                    <a:lnTo>
                      <a:pt x="19" y="195"/>
                    </a:lnTo>
                    <a:lnTo>
                      <a:pt x="19" y="176"/>
                    </a:lnTo>
                    <a:lnTo>
                      <a:pt x="0" y="156"/>
                    </a:lnTo>
                    <a:lnTo>
                      <a:pt x="0" y="117"/>
                    </a:lnTo>
                    <a:lnTo>
                      <a:pt x="0" y="78"/>
                    </a:lnTo>
                    <a:lnTo>
                      <a:pt x="0" y="59"/>
                    </a:lnTo>
                    <a:lnTo>
                      <a:pt x="0" y="39"/>
                    </a:lnTo>
                    <a:lnTo>
                      <a:pt x="0" y="19"/>
                    </a:lnTo>
                    <a:lnTo>
                      <a:pt x="389" y="0"/>
                    </a:lnTo>
                    <a:lnTo>
                      <a:pt x="409" y="19"/>
                    </a:lnTo>
                    <a:lnTo>
                      <a:pt x="409" y="39"/>
                    </a:lnTo>
                    <a:lnTo>
                      <a:pt x="409" y="78"/>
                    </a:lnTo>
                    <a:lnTo>
                      <a:pt x="428" y="78"/>
                    </a:lnTo>
                    <a:lnTo>
                      <a:pt x="428" y="98"/>
                    </a:lnTo>
                    <a:lnTo>
                      <a:pt x="447" y="117"/>
                    </a:lnTo>
                    <a:lnTo>
                      <a:pt x="467" y="137"/>
                    </a:lnTo>
                    <a:lnTo>
                      <a:pt x="486" y="156"/>
                    </a:lnTo>
                    <a:lnTo>
                      <a:pt x="486" y="176"/>
                    </a:lnTo>
                    <a:lnTo>
                      <a:pt x="486" y="215"/>
                    </a:lnTo>
                    <a:lnTo>
                      <a:pt x="467" y="215"/>
                    </a:lnTo>
                    <a:lnTo>
                      <a:pt x="447" y="215"/>
                    </a:lnTo>
                    <a:lnTo>
                      <a:pt x="428" y="234"/>
                    </a:lnTo>
                    <a:lnTo>
                      <a:pt x="428" y="254"/>
                    </a:lnTo>
                    <a:lnTo>
                      <a:pt x="428" y="273"/>
                    </a:lnTo>
                    <a:lnTo>
                      <a:pt x="428" y="293"/>
                    </a:lnTo>
                    <a:lnTo>
                      <a:pt x="409" y="312"/>
                    </a:lnTo>
                    <a:lnTo>
                      <a:pt x="409" y="332"/>
                    </a:lnTo>
                    <a:lnTo>
                      <a:pt x="409" y="351"/>
                    </a:lnTo>
                    <a:lnTo>
                      <a:pt x="389" y="332"/>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59" name="Freeform 19"/>
              <p:cNvSpPr>
                <a:spLocks/>
              </p:cNvSpPr>
              <p:nvPr/>
            </p:nvSpPr>
            <p:spPr bwMode="auto">
              <a:xfrm>
                <a:off x="2946" y="1758"/>
                <a:ext cx="427" cy="283"/>
              </a:xfrm>
              <a:custGeom>
                <a:avLst/>
                <a:gdLst>
                  <a:gd name="T0" fmla="*/ 13 w 486"/>
                  <a:gd name="T1" fmla="*/ 2 h 351"/>
                  <a:gd name="T2" fmla="*/ 13 w 486"/>
                  <a:gd name="T3" fmla="*/ 2 h 351"/>
                  <a:gd name="T4" fmla="*/ 10 w 486"/>
                  <a:gd name="T5" fmla="*/ 2 h 351"/>
                  <a:gd name="T6" fmla="*/ 4 w 486"/>
                  <a:gd name="T7" fmla="*/ 2 h 351"/>
                  <a:gd name="T8" fmla="*/ 4 w 486"/>
                  <a:gd name="T9" fmla="*/ 2 h 351"/>
                  <a:gd name="T10" fmla="*/ 4 w 486"/>
                  <a:gd name="T11" fmla="*/ 2 h 351"/>
                  <a:gd name="T12" fmla="*/ 4 w 486"/>
                  <a:gd name="T13" fmla="*/ 2 h 351"/>
                  <a:gd name="T14" fmla="*/ 4 w 486"/>
                  <a:gd name="T15" fmla="*/ 2 h 351"/>
                  <a:gd name="T16" fmla="*/ 4 w 486"/>
                  <a:gd name="T17" fmla="*/ 2 h 351"/>
                  <a:gd name="T18" fmla="*/ 4 w 486"/>
                  <a:gd name="T19" fmla="*/ 2 h 351"/>
                  <a:gd name="T20" fmla="*/ 4 w 486"/>
                  <a:gd name="T21" fmla="*/ 2 h 351"/>
                  <a:gd name="T22" fmla="*/ 4 w 486"/>
                  <a:gd name="T23" fmla="*/ 2 h 351"/>
                  <a:gd name="T24" fmla="*/ 4 w 486"/>
                  <a:gd name="T25" fmla="*/ 2 h 351"/>
                  <a:gd name="T26" fmla="*/ 0 w 486"/>
                  <a:gd name="T27" fmla="*/ 2 h 351"/>
                  <a:gd name="T28" fmla="*/ 0 w 486"/>
                  <a:gd name="T29" fmla="*/ 2 h 351"/>
                  <a:gd name="T30" fmla="*/ 0 w 486"/>
                  <a:gd name="T31" fmla="*/ 2 h 351"/>
                  <a:gd name="T32" fmla="*/ 0 w 486"/>
                  <a:gd name="T33" fmla="*/ 2 h 351"/>
                  <a:gd name="T34" fmla="*/ 0 w 486"/>
                  <a:gd name="T35" fmla="*/ 2 h 351"/>
                  <a:gd name="T36" fmla="*/ 0 w 486"/>
                  <a:gd name="T37" fmla="*/ 2 h 351"/>
                  <a:gd name="T38" fmla="*/ 13 w 486"/>
                  <a:gd name="T39" fmla="*/ 0 h 351"/>
                  <a:gd name="T40" fmla="*/ 14 w 486"/>
                  <a:gd name="T41" fmla="*/ 2 h 351"/>
                  <a:gd name="T42" fmla="*/ 14 w 486"/>
                  <a:gd name="T43" fmla="*/ 2 h 351"/>
                  <a:gd name="T44" fmla="*/ 14 w 486"/>
                  <a:gd name="T45" fmla="*/ 2 h 351"/>
                  <a:gd name="T46" fmla="*/ 15 w 486"/>
                  <a:gd name="T47" fmla="*/ 2 h 351"/>
                  <a:gd name="T48" fmla="*/ 15 w 486"/>
                  <a:gd name="T49" fmla="*/ 2 h 351"/>
                  <a:gd name="T50" fmla="*/ 15 w 486"/>
                  <a:gd name="T51" fmla="*/ 2 h 351"/>
                  <a:gd name="T52" fmla="*/ 16 w 486"/>
                  <a:gd name="T53" fmla="*/ 2 h 351"/>
                  <a:gd name="T54" fmla="*/ 17 w 486"/>
                  <a:gd name="T55" fmla="*/ 2 h 351"/>
                  <a:gd name="T56" fmla="*/ 17 w 486"/>
                  <a:gd name="T57" fmla="*/ 2 h 351"/>
                  <a:gd name="T58" fmla="*/ 17 w 486"/>
                  <a:gd name="T59" fmla="*/ 2 h 351"/>
                  <a:gd name="T60" fmla="*/ 16 w 486"/>
                  <a:gd name="T61" fmla="*/ 2 h 351"/>
                  <a:gd name="T62" fmla="*/ 15 w 486"/>
                  <a:gd name="T63" fmla="*/ 2 h 351"/>
                  <a:gd name="T64" fmla="*/ 15 w 486"/>
                  <a:gd name="T65" fmla="*/ 2 h 351"/>
                  <a:gd name="T66" fmla="*/ 15 w 486"/>
                  <a:gd name="T67" fmla="*/ 2 h 351"/>
                  <a:gd name="T68" fmla="*/ 15 w 486"/>
                  <a:gd name="T69" fmla="*/ 2 h 351"/>
                  <a:gd name="T70" fmla="*/ 15 w 486"/>
                  <a:gd name="T71" fmla="*/ 2 h 351"/>
                  <a:gd name="T72" fmla="*/ 14 w 486"/>
                  <a:gd name="T73" fmla="*/ 2 h 351"/>
                  <a:gd name="T74" fmla="*/ 14 w 486"/>
                  <a:gd name="T75" fmla="*/ 2 h 351"/>
                  <a:gd name="T76" fmla="*/ 14 w 486"/>
                  <a:gd name="T77" fmla="*/ 2 h 351"/>
                  <a:gd name="T78" fmla="*/ 13 w 486"/>
                  <a:gd name="T79" fmla="*/ 2 h 3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6" h="351">
                    <a:moveTo>
                      <a:pt x="389" y="332"/>
                    </a:moveTo>
                    <a:lnTo>
                      <a:pt x="370" y="312"/>
                    </a:lnTo>
                    <a:lnTo>
                      <a:pt x="272" y="332"/>
                    </a:lnTo>
                    <a:lnTo>
                      <a:pt x="58" y="332"/>
                    </a:lnTo>
                    <a:lnTo>
                      <a:pt x="58" y="312"/>
                    </a:lnTo>
                    <a:lnTo>
                      <a:pt x="58" y="293"/>
                    </a:lnTo>
                    <a:lnTo>
                      <a:pt x="39" y="293"/>
                    </a:lnTo>
                    <a:lnTo>
                      <a:pt x="39" y="273"/>
                    </a:lnTo>
                    <a:lnTo>
                      <a:pt x="39" y="254"/>
                    </a:lnTo>
                    <a:lnTo>
                      <a:pt x="39" y="234"/>
                    </a:lnTo>
                    <a:lnTo>
                      <a:pt x="19" y="215"/>
                    </a:lnTo>
                    <a:lnTo>
                      <a:pt x="19" y="195"/>
                    </a:lnTo>
                    <a:lnTo>
                      <a:pt x="19" y="176"/>
                    </a:lnTo>
                    <a:lnTo>
                      <a:pt x="0" y="156"/>
                    </a:lnTo>
                    <a:lnTo>
                      <a:pt x="0" y="117"/>
                    </a:lnTo>
                    <a:lnTo>
                      <a:pt x="0" y="78"/>
                    </a:lnTo>
                    <a:lnTo>
                      <a:pt x="0" y="59"/>
                    </a:lnTo>
                    <a:lnTo>
                      <a:pt x="0" y="39"/>
                    </a:lnTo>
                    <a:lnTo>
                      <a:pt x="0" y="19"/>
                    </a:lnTo>
                    <a:lnTo>
                      <a:pt x="389" y="0"/>
                    </a:lnTo>
                    <a:lnTo>
                      <a:pt x="409" y="19"/>
                    </a:lnTo>
                    <a:lnTo>
                      <a:pt x="409" y="39"/>
                    </a:lnTo>
                    <a:lnTo>
                      <a:pt x="409" y="78"/>
                    </a:lnTo>
                    <a:lnTo>
                      <a:pt x="428" y="78"/>
                    </a:lnTo>
                    <a:lnTo>
                      <a:pt x="428" y="98"/>
                    </a:lnTo>
                    <a:lnTo>
                      <a:pt x="447" y="117"/>
                    </a:lnTo>
                    <a:lnTo>
                      <a:pt x="467" y="137"/>
                    </a:lnTo>
                    <a:lnTo>
                      <a:pt x="486" y="156"/>
                    </a:lnTo>
                    <a:lnTo>
                      <a:pt x="486" y="176"/>
                    </a:lnTo>
                    <a:lnTo>
                      <a:pt x="486" y="215"/>
                    </a:lnTo>
                    <a:lnTo>
                      <a:pt x="467" y="215"/>
                    </a:lnTo>
                    <a:lnTo>
                      <a:pt x="447" y="215"/>
                    </a:lnTo>
                    <a:lnTo>
                      <a:pt x="428" y="234"/>
                    </a:lnTo>
                    <a:lnTo>
                      <a:pt x="428" y="254"/>
                    </a:lnTo>
                    <a:lnTo>
                      <a:pt x="428" y="273"/>
                    </a:lnTo>
                    <a:lnTo>
                      <a:pt x="428" y="293"/>
                    </a:lnTo>
                    <a:lnTo>
                      <a:pt x="409" y="312"/>
                    </a:lnTo>
                    <a:lnTo>
                      <a:pt x="409" y="332"/>
                    </a:lnTo>
                    <a:lnTo>
                      <a:pt x="409" y="351"/>
                    </a:lnTo>
                    <a:lnTo>
                      <a:pt x="389" y="332"/>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60" name="Freeform 20"/>
              <p:cNvSpPr>
                <a:spLocks/>
              </p:cNvSpPr>
              <p:nvPr/>
            </p:nvSpPr>
            <p:spPr bwMode="auto">
              <a:xfrm>
                <a:off x="2895" y="1271"/>
                <a:ext cx="478" cy="503"/>
              </a:xfrm>
              <a:custGeom>
                <a:avLst/>
                <a:gdLst>
                  <a:gd name="T0" fmla="*/ 4 w 544"/>
                  <a:gd name="T1" fmla="*/ 2 h 624"/>
                  <a:gd name="T2" fmla="*/ 15 w 544"/>
                  <a:gd name="T3" fmla="*/ 2 h 624"/>
                  <a:gd name="T4" fmla="*/ 15 w 544"/>
                  <a:gd name="T5" fmla="*/ 2 h 624"/>
                  <a:gd name="T6" fmla="*/ 15 w 544"/>
                  <a:gd name="T7" fmla="*/ 2 h 624"/>
                  <a:gd name="T8" fmla="*/ 14 w 544"/>
                  <a:gd name="T9" fmla="*/ 2 h 624"/>
                  <a:gd name="T10" fmla="*/ 14 w 544"/>
                  <a:gd name="T11" fmla="*/ 2 h 624"/>
                  <a:gd name="T12" fmla="*/ 13 w 544"/>
                  <a:gd name="T13" fmla="*/ 2 h 624"/>
                  <a:gd name="T14" fmla="*/ 13 w 544"/>
                  <a:gd name="T15" fmla="*/ 2 h 624"/>
                  <a:gd name="T16" fmla="*/ 12 w 544"/>
                  <a:gd name="T17" fmla="*/ 2 h 624"/>
                  <a:gd name="T18" fmla="*/ 12 w 544"/>
                  <a:gd name="T19" fmla="*/ 2 h 624"/>
                  <a:gd name="T20" fmla="*/ 11 w 544"/>
                  <a:gd name="T21" fmla="*/ 2 h 624"/>
                  <a:gd name="T22" fmla="*/ 11 w 544"/>
                  <a:gd name="T23" fmla="*/ 2 h 624"/>
                  <a:gd name="T24" fmla="*/ 11 w 544"/>
                  <a:gd name="T25" fmla="*/ 2 h 624"/>
                  <a:gd name="T26" fmla="*/ 12 w 544"/>
                  <a:gd name="T27" fmla="*/ 2 h 624"/>
                  <a:gd name="T28" fmla="*/ 11 w 544"/>
                  <a:gd name="T29" fmla="*/ 2 h 624"/>
                  <a:gd name="T30" fmla="*/ 13 w 544"/>
                  <a:gd name="T31" fmla="*/ 2 h 624"/>
                  <a:gd name="T32" fmla="*/ 13 w 544"/>
                  <a:gd name="T33" fmla="*/ 2 h 624"/>
                  <a:gd name="T34" fmla="*/ 13 w 544"/>
                  <a:gd name="T35" fmla="*/ 2 h 624"/>
                  <a:gd name="T36" fmla="*/ 14 w 544"/>
                  <a:gd name="T37" fmla="*/ 2 h 624"/>
                  <a:gd name="T38" fmla="*/ 15 w 544"/>
                  <a:gd name="T39" fmla="*/ 2 h 624"/>
                  <a:gd name="T40" fmla="*/ 17 w 544"/>
                  <a:gd name="T41" fmla="*/ 2 h 624"/>
                  <a:gd name="T42" fmla="*/ 19 w 544"/>
                  <a:gd name="T43" fmla="*/ 2 h 624"/>
                  <a:gd name="T44" fmla="*/ 18 w 544"/>
                  <a:gd name="T45" fmla="*/ 2 h 624"/>
                  <a:gd name="T46" fmla="*/ 17 w 544"/>
                  <a:gd name="T47" fmla="*/ 2 h 624"/>
                  <a:gd name="T48" fmla="*/ 17 w 544"/>
                  <a:gd name="T49" fmla="*/ 2 h 624"/>
                  <a:gd name="T50" fmla="*/ 16 w 544"/>
                  <a:gd name="T51" fmla="*/ 2 h 624"/>
                  <a:gd name="T52" fmla="*/ 15 w 544"/>
                  <a:gd name="T53" fmla="*/ 2 h 624"/>
                  <a:gd name="T54" fmla="*/ 15 w 544"/>
                  <a:gd name="T55" fmla="*/ 2 h 624"/>
                  <a:gd name="T56" fmla="*/ 14 w 544"/>
                  <a:gd name="T57" fmla="*/ 2 h 624"/>
                  <a:gd name="T58" fmla="*/ 13 w 544"/>
                  <a:gd name="T59" fmla="*/ 2 h 624"/>
                  <a:gd name="T60" fmla="*/ 13 w 544"/>
                  <a:gd name="T61" fmla="*/ 2 h 624"/>
                  <a:gd name="T62" fmla="*/ 12 w 544"/>
                  <a:gd name="T63" fmla="*/ 2 h 624"/>
                  <a:gd name="T64" fmla="*/ 11 w 544"/>
                  <a:gd name="T65" fmla="*/ 2 h 624"/>
                  <a:gd name="T66" fmla="*/ 11 w 544"/>
                  <a:gd name="T67" fmla="*/ 2 h 624"/>
                  <a:gd name="T68" fmla="*/ 10 w 544"/>
                  <a:gd name="T69" fmla="*/ 2 h 624"/>
                  <a:gd name="T70" fmla="*/ 10 w 544"/>
                  <a:gd name="T71" fmla="*/ 2 h 624"/>
                  <a:gd name="T72" fmla="*/ 9 w 544"/>
                  <a:gd name="T73" fmla="*/ 2 h 624"/>
                  <a:gd name="T74" fmla="*/ 8 w 544"/>
                  <a:gd name="T75" fmla="*/ 2 h 624"/>
                  <a:gd name="T76" fmla="*/ 8 w 544"/>
                  <a:gd name="T77" fmla="*/ 2 h 624"/>
                  <a:gd name="T78" fmla="*/ 7 w 544"/>
                  <a:gd name="T79" fmla="*/ 2 h 624"/>
                  <a:gd name="T80" fmla="*/ 6 w 544"/>
                  <a:gd name="T81" fmla="*/ 2 h 624"/>
                  <a:gd name="T82" fmla="*/ 6 w 544"/>
                  <a:gd name="T83" fmla="*/ 2 h 624"/>
                  <a:gd name="T84" fmla="*/ 6 w 544"/>
                  <a:gd name="T85" fmla="*/ 2 h 624"/>
                  <a:gd name="T86" fmla="*/ 5 w 544"/>
                  <a:gd name="T87" fmla="*/ 0 h 624"/>
                  <a:gd name="T88" fmla="*/ 5 w 544"/>
                  <a:gd name="T89" fmla="*/ 2 h 624"/>
                  <a:gd name="T90" fmla="*/ 0 w 544"/>
                  <a:gd name="T91" fmla="*/ 2 h 624"/>
                  <a:gd name="T92" fmla="*/ 0 w 544"/>
                  <a:gd name="T93" fmla="*/ 2 h 624"/>
                  <a:gd name="T94" fmla="*/ 4 w 544"/>
                  <a:gd name="T95" fmla="*/ 2 h 624"/>
                  <a:gd name="T96" fmla="*/ 4 w 544"/>
                  <a:gd name="T97" fmla="*/ 2 h 624"/>
                  <a:gd name="T98" fmla="*/ 4 w 544"/>
                  <a:gd name="T99" fmla="*/ 2 h 624"/>
                  <a:gd name="T100" fmla="*/ 4 w 544"/>
                  <a:gd name="T101" fmla="*/ 2 h 624"/>
                  <a:gd name="T102" fmla="*/ 4 w 544"/>
                  <a:gd name="T103" fmla="*/ 2 h 624"/>
                  <a:gd name="T104" fmla="*/ 4 w 544"/>
                  <a:gd name="T105" fmla="*/ 2 h 624"/>
                  <a:gd name="T106" fmla="*/ 4 w 544"/>
                  <a:gd name="T107" fmla="*/ 2 h 624"/>
                  <a:gd name="T108" fmla="*/ 4 w 544"/>
                  <a:gd name="T109" fmla="*/ 2 h 624"/>
                  <a:gd name="T110" fmla="*/ 4 w 544"/>
                  <a:gd name="T111" fmla="*/ 2 h 624"/>
                  <a:gd name="T112" fmla="*/ 4 w 544"/>
                  <a:gd name="T113" fmla="*/ 2 h 624"/>
                  <a:gd name="T114" fmla="*/ 4 w 544"/>
                  <a:gd name="T115" fmla="*/ 2 h 624"/>
                  <a:gd name="T116" fmla="*/ 4 w 544"/>
                  <a:gd name="T117" fmla="*/ 2 h 624"/>
                  <a:gd name="T118" fmla="*/ 4 w 544"/>
                  <a:gd name="T119" fmla="*/ 2 h 624"/>
                  <a:gd name="T120" fmla="*/ 4 w 544"/>
                  <a:gd name="T121" fmla="*/ 2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4" h="624">
                    <a:moveTo>
                      <a:pt x="58" y="624"/>
                    </a:moveTo>
                    <a:lnTo>
                      <a:pt x="447" y="605"/>
                    </a:lnTo>
                    <a:lnTo>
                      <a:pt x="447" y="566"/>
                    </a:lnTo>
                    <a:lnTo>
                      <a:pt x="428" y="566"/>
                    </a:lnTo>
                    <a:lnTo>
                      <a:pt x="408" y="546"/>
                    </a:lnTo>
                    <a:lnTo>
                      <a:pt x="408" y="527"/>
                    </a:lnTo>
                    <a:lnTo>
                      <a:pt x="389" y="527"/>
                    </a:lnTo>
                    <a:lnTo>
                      <a:pt x="369" y="507"/>
                    </a:lnTo>
                    <a:lnTo>
                      <a:pt x="350" y="507"/>
                    </a:lnTo>
                    <a:lnTo>
                      <a:pt x="350" y="488"/>
                    </a:lnTo>
                    <a:lnTo>
                      <a:pt x="330" y="488"/>
                    </a:lnTo>
                    <a:lnTo>
                      <a:pt x="330" y="468"/>
                    </a:lnTo>
                    <a:lnTo>
                      <a:pt x="330" y="429"/>
                    </a:lnTo>
                    <a:lnTo>
                      <a:pt x="350" y="410"/>
                    </a:lnTo>
                    <a:lnTo>
                      <a:pt x="330" y="390"/>
                    </a:lnTo>
                    <a:lnTo>
                      <a:pt x="369" y="332"/>
                    </a:lnTo>
                    <a:lnTo>
                      <a:pt x="369" y="273"/>
                    </a:lnTo>
                    <a:lnTo>
                      <a:pt x="389" y="254"/>
                    </a:lnTo>
                    <a:lnTo>
                      <a:pt x="408" y="234"/>
                    </a:lnTo>
                    <a:lnTo>
                      <a:pt x="428" y="195"/>
                    </a:lnTo>
                    <a:lnTo>
                      <a:pt x="486" y="156"/>
                    </a:lnTo>
                    <a:lnTo>
                      <a:pt x="544" y="117"/>
                    </a:lnTo>
                    <a:lnTo>
                      <a:pt x="525" y="117"/>
                    </a:lnTo>
                    <a:lnTo>
                      <a:pt x="505" y="117"/>
                    </a:lnTo>
                    <a:lnTo>
                      <a:pt x="486" y="117"/>
                    </a:lnTo>
                    <a:lnTo>
                      <a:pt x="467" y="117"/>
                    </a:lnTo>
                    <a:lnTo>
                      <a:pt x="447" y="98"/>
                    </a:lnTo>
                    <a:lnTo>
                      <a:pt x="428" y="117"/>
                    </a:lnTo>
                    <a:lnTo>
                      <a:pt x="408" y="117"/>
                    </a:lnTo>
                    <a:lnTo>
                      <a:pt x="389" y="117"/>
                    </a:lnTo>
                    <a:lnTo>
                      <a:pt x="369" y="98"/>
                    </a:lnTo>
                    <a:lnTo>
                      <a:pt x="350" y="98"/>
                    </a:lnTo>
                    <a:lnTo>
                      <a:pt x="330" y="98"/>
                    </a:lnTo>
                    <a:lnTo>
                      <a:pt x="311" y="78"/>
                    </a:lnTo>
                    <a:lnTo>
                      <a:pt x="291" y="78"/>
                    </a:lnTo>
                    <a:lnTo>
                      <a:pt x="272" y="78"/>
                    </a:lnTo>
                    <a:lnTo>
                      <a:pt x="253" y="78"/>
                    </a:lnTo>
                    <a:lnTo>
                      <a:pt x="233" y="78"/>
                    </a:lnTo>
                    <a:lnTo>
                      <a:pt x="214" y="59"/>
                    </a:lnTo>
                    <a:lnTo>
                      <a:pt x="194" y="59"/>
                    </a:lnTo>
                    <a:lnTo>
                      <a:pt x="175" y="59"/>
                    </a:lnTo>
                    <a:lnTo>
                      <a:pt x="175" y="39"/>
                    </a:lnTo>
                    <a:lnTo>
                      <a:pt x="175" y="20"/>
                    </a:lnTo>
                    <a:lnTo>
                      <a:pt x="155" y="0"/>
                    </a:lnTo>
                    <a:lnTo>
                      <a:pt x="155" y="39"/>
                    </a:lnTo>
                    <a:lnTo>
                      <a:pt x="0" y="20"/>
                    </a:lnTo>
                    <a:lnTo>
                      <a:pt x="0" y="39"/>
                    </a:lnTo>
                    <a:lnTo>
                      <a:pt x="19" y="59"/>
                    </a:lnTo>
                    <a:lnTo>
                      <a:pt x="19" y="78"/>
                    </a:lnTo>
                    <a:lnTo>
                      <a:pt x="19" y="137"/>
                    </a:lnTo>
                    <a:lnTo>
                      <a:pt x="19" y="176"/>
                    </a:lnTo>
                    <a:lnTo>
                      <a:pt x="38" y="195"/>
                    </a:lnTo>
                    <a:lnTo>
                      <a:pt x="38" y="273"/>
                    </a:lnTo>
                    <a:lnTo>
                      <a:pt x="38" y="293"/>
                    </a:lnTo>
                    <a:lnTo>
                      <a:pt x="58" y="312"/>
                    </a:lnTo>
                    <a:lnTo>
                      <a:pt x="58" y="351"/>
                    </a:lnTo>
                    <a:lnTo>
                      <a:pt x="38" y="390"/>
                    </a:lnTo>
                    <a:lnTo>
                      <a:pt x="38" y="410"/>
                    </a:lnTo>
                    <a:lnTo>
                      <a:pt x="58" y="410"/>
                    </a:lnTo>
                    <a:lnTo>
                      <a:pt x="58" y="429"/>
                    </a:lnTo>
                    <a:lnTo>
                      <a:pt x="58" y="624"/>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61" name="Freeform 21"/>
              <p:cNvSpPr>
                <a:spLocks/>
              </p:cNvSpPr>
              <p:nvPr/>
            </p:nvSpPr>
            <p:spPr bwMode="auto">
              <a:xfrm>
                <a:off x="2895" y="1271"/>
                <a:ext cx="478" cy="503"/>
              </a:xfrm>
              <a:custGeom>
                <a:avLst/>
                <a:gdLst>
                  <a:gd name="T0" fmla="*/ 4 w 544"/>
                  <a:gd name="T1" fmla="*/ 2 h 624"/>
                  <a:gd name="T2" fmla="*/ 15 w 544"/>
                  <a:gd name="T3" fmla="*/ 2 h 624"/>
                  <a:gd name="T4" fmla="*/ 15 w 544"/>
                  <a:gd name="T5" fmla="*/ 2 h 624"/>
                  <a:gd name="T6" fmla="*/ 15 w 544"/>
                  <a:gd name="T7" fmla="*/ 2 h 624"/>
                  <a:gd name="T8" fmla="*/ 14 w 544"/>
                  <a:gd name="T9" fmla="*/ 2 h 624"/>
                  <a:gd name="T10" fmla="*/ 14 w 544"/>
                  <a:gd name="T11" fmla="*/ 2 h 624"/>
                  <a:gd name="T12" fmla="*/ 13 w 544"/>
                  <a:gd name="T13" fmla="*/ 2 h 624"/>
                  <a:gd name="T14" fmla="*/ 13 w 544"/>
                  <a:gd name="T15" fmla="*/ 2 h 624"/>
                  <a:gd name="T16" fmla="*/ 12 w 544"/>
                  <a:gd name="T17" fmla="*/ 2 h 624"/>
                  <a:gd name="T18" fmla="*/ 12 w 544"/>
                  <a:gd name="T19" fmla="*/ 2 h 624"/>
                  <a:gd name="T20" fmla="*/ 11 w 544"/>
                  <a:gd name="T21" fmla="*/ 2 h 624"/>
                  <a:gd name="T22" fmla="*/ 11 w 544"/>
                  <a:gd name="T23" fmla="*/ 2 h 624"/>
                  <a:gd name="T24" fmla="*/ 11 w 544"/>
                  <a:gd name="T25" fmla="*/ 2 h 624"/>
                  <a:gd name="T26" fmla="*/ 12 w 544"/>
                  <a:gd name="T27" fmla="*/ 2 h 624"/>
                  <a:gd name="T28" fmla="*/ 11 w 544"/>
                  <a:gd name="T29" fmla="*/ 2 h 624"/>
                  <a:gd name="T30" fmla="*/ 13 w 544"/>
                  <a:gd name="T31" fmla="*/ 2 h 624"/>
                  <a:gd name="T32" fmla="*/ 13 w 544"/>
                  <a:gd name="T33" fmla="*/ 2 h 624"/>
                  <a:gd name="T34" fmla="*/ 13 w 544"/>
                  <a:gd name="T35" fmla="*/ 2 h 624"/>
                  <a:gd name="T36" fmla="*/ 14 w 544"/>
                  <a:gd name="T37" fmla="*/ 2 h 624"/>
                  <a:gd name="T38" fmla="*/ 15 w 544"/>
                  <a:gd name="T39" fmla="*/ 2 h 624"/>
                  <a:gd name="T40" fmla="*/ 17 w 544"/>
                  <a:gd name="T41" fmla="*/ 2 h 624"/>
                  <a:gd name="T42" fmla="*/ 19 w 544"/>
                  <a:gd name="T43" fmla="*/ 2 h 624"/>
                  <a:gd name="T44" fmla="*/ 18 w 544"/>
                  <a:gd name="T45" fmla="*/ 2 h 624"/>
                  <a:gd name="T46" fmla="*/ 17 w 544"/>
                  <a:gd name="T47" fmla="*/ 2 h 624"/>
                  <a:gd name="T48" fmla="*/ 17 w 544"/>
                  <a:gd name="T49" fmla="*/ 2 h 624"/>
                  <a:gd name="T50" fmla="*/ 16 w 544"/>
                  <a:gd name="T51" fmla="*/ 2 h 624"/>
                  <a:gd name="T52" fmla="*/ 15 w 544"/>
                  <a:gd name="T53" fmla="*/ 2 h 624"/>
                  <a:gd name="T54" fmla="*/ 15 w 544"/>
                  <a:gd name="T55" fmla="*/ 2 h 624"/>
                  <a:gd name="T56" fmla="*/ 14 w 544"/>
                  <a:gd name="T57" fmla="*/ 2 h 624"/>
                  <a:gd name="T58" fmla="*/ 13 w 544"/>
                  <a:gd name="T59" fmla="*/ 2 h 624"/>
                  <a:gd name="T60" fmla="*/ 13 w 544"/>
                  <a:gd name="T61" fmla="*/ 2 h 624"/>
                  <a:gd name="T62" fmla="*/ 12 w 544"/>
                  <a:gd name="T63" fmla="*/ 2 h 624"/>
                  <a:gd name="T64" fmla="*/ 11 w 544"/>
                  <a:gd name="T65" fmla="*/ 2 h 624"/>
                  <a:gd name="T66" fmla="*/ 11 w 544"/>
                  <a:gd name="T67" fmla="*/ 2 h 624"/>
                  <a:gd name="T68" fmla="*/ 10 w 544"/>
                  <a:gd name="T69" fmla="*/ 2 h 624"/>
                  <a:gd name="T70" fmla="*/ 10 w 544"/>
                  <a:gd name="T71" fmla="*/ 2 h 624"/>
                  <a:gd name="T72" fmla="*/ 9 w 544"/>
                  <a:gd name="T73" fmla="*/ 2 h 624"/>
                  <a:gd name="T74" fmla="*/ 8 w 544"/>
                  <a:gd name="T75" fmla="*/ 2 h 624"/>
                  <a:gd name="T76" fmla="*/ 8 w 544"/>
                  <a:gd name="T77" fmla="*/ 2 h 624"/>
                  <a:gd name="T78" fmla="*/ 7 w 544"/>
                  <a:gd name="T79" fmla="*/ 2 h 624"/>
                  <a:gd name="T80" fmla="*/ 6 w 544"/>
                  <a:gd name="T81" fmla="*/ 2 h 624"/>
                  <a:gd name="T82" fmla="*/ 6 w 544"/>
                  <a:gd name="T83" fmla="*/ 2 h 624"/>
                  <a:gd name="T84" fmla="*/ 6 w 544"/>
                  <a:gd name="T85" fmla="*/ 2 h 624"/>
                  <a:gd name="T86" fmla="*/ 5 w 544"/>
                  <a:gd name="T87" fmla="*/ 0 h 624"/>
                  <a:gd name="T88" fmla="*/ 5 w 544"/>
                  <a:gd name="T89" fmla="*/ 2 h 624"/>
                  <a:gd name="T90" fmla="*/ 0 w 544"/>
                  <a:gd name="T91" fmla="*/ 2 h 624"/>
                  <a:gd name="T92" fmla="*/ 0 w 544"/>
                  <a:gd name="T93" fmla="*/ 2 h 624"/>
                  <a:gd name="T94" fmla="*/ 4 w 544"/>
                  <a:gd name="T95" fmla="*/ 2 h 624"/>
                  <a:gd name="T96" fmla="*/ 4 w 544"/>
                  <a:gd name="T97" fmla="*/ 2 h 624"/>
                  <a:gd name="T98" fmla="*/ 4 w 544"/>
                  <a:gd name="T99" fmla="*/ 2 h 624"/>
                  <a:gd name="T100" fmla="*/ 4 w 544"/>
                  <a:gd name="T101" fmla="*/ 2 h 624"/>
                  <a:gd name="T102" fmla="*/ 4 w 544"/>
                  <a:gd name="T103" fmla="*/ 2 h 624"/>
                  <a:gd name="T104" fmla="*/ 4 w 544"/>
                  <a:gd name="T105" fmla="*/ 2 h 624"/>
                  <a:gd name="T106" fmla="*/ 4 w 544"/>
                  <a:gd name="T107" fmla="*/ 2 h 624"/>
                  <a:gd name="T108" fmla="*/ 4 w 544"/>
                  <a:gd name="T109" fmla="*/ 2 h 624"/>
                  <a:gd name="T110" fmla="*/ 4 w 544"/>
                  <a:gd name="T111" fmla="*/ 2 h 624"/>
                  <a:gd name="T112" fmla="*/ 4 w 544"/>
                  <a:gd name="T113" fmla="*/ 2 h 624"/>
                  <a:gd name="T114" fmla="*/ 4 w 544"/>
                  <a:gd name="T115" fmla="*/ 2 h 624"/>
                  <a:gd name="T116" fmla="*/ 4 w 544"/>
                  <a:gd name="T117" fmla="*/ 2 h 624"/>
                  <a:gd name="T118" fmla="*/ 4 w 544"/>
                  <a:gd name="T119" fmla="*/ 2 h 624"/>
                  <a:gd name="T120" fmla="*/ 4 w 544"/>
                  <a:gd name="T121" fmla="*/ 2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4" h="624">
                    <a:moveTo>
                      <a:pt x="58" y="624"/>
                    </a:moveTo>
                    <a:lnTo>
                      <a:pt x="447" y="605"/>
                    </a:lnTo>
                    <a:lnTo>
                      <a:pt x="447" y="566"/>
                    </a:lnTo>
                    <a:lnTo>
                      <a:pt x="428" y="566"/>
                    </a:lnTo>
                    <a:lnTo>
                      <a:pt x="408" y="546"/>
                    </a:lnTo>
                    <a:lnTo>
                      <a:pt x="408" y="527"/>
                    </a:lnTo>
                    <a:lnTo>
                      <a:pt x="389" y="527"/>
                    </a:lnTo>
                    <a:lnTo>
                      <a:pt x="369" y="507"/>
                    </a:lnTo>
                    <a:lnTo>
                      <a:pt x="350" y="507"/>
                    </a:lnTo>
                    <a:lnTo>
                      <a:pt x="350" y="488"/>
                    </a:lnTo>
                    <a:lnTo>
                      <a:pt x="330" y="488"/>
                    </a:lnTo>
                    <a:lnTo>
                      <a:pt x="330" y="468"/>
                    </a:lnTo>
                    <a:lnTo>
                      <a:pt x="330" y="429"/>
                    </a:lnTo>
                    <a:lnTo>
                      <a:pt x="350" y="410"/>
                    </a:lnTo>
                    <a:lnTo>
                      <a:pt x="330" y="390"/>
                    </a:lnTo>
                    <a:lnTo>
                      <a:pt x="369" y="332"/>
                    </a:lnTo>
                    <a:lnTo>
                      <a:pt x="369" y="273"/>
                    </a:lnTo>
                    <a:lnTo>
                      <a:pt x="389" y="254"/>
                    </a:lnTo>
                    <a:lnTo>
                      <a:pt x="408" y="234"/>
                    </a:lnTo>
                    <a:lnTo>
                      <a:pt x="428" y="195"/>
                    </a:lnTo>
                    <a:lnTo>
                      <a:pt x="486" y="156"/>
                    </a:lnTo>
                    <a:lnTo>
                      <a:pt x="544" y="117"/>
                    </a:lnTo>
                    <a:lnTo>
                      <a:pt x="525" y="117"/>
                    </a:lnTo>
                    <a:lnTo>
                      <a:pt x="505" y="117"/>
                    </a:lnTo>
                    <a:lnTo>
                      <a:pt x="486" y="117"/>
                    </a:lnTo>
                    <a:lnTo>
                      <a:pt x="467" y="117"/>
                    </a:lnTo>
                    <a:lnTo>
                      <a:pt x="447" y="98"/>
                    </a:lnTo>
                    <a:lnTo>
                      <a:pt x="428" y="117"/>
                    </a:lnTo>
                    <a:lnTo>
                      <a:pt x="408" y="117"/>
                    </a:lnTo>
                    <a:lnTo>
                      <a:pt x="389" y="117"/>
                    </a:lnTo>
                    <a:lnTo>
                      <a:pt x="369" y="98"/>
                    </a:lnTo>
                    <a:lnTo>
                      <a:pt x="350" y="98"/>
                    </a:lnTo>
                    <a:lnTo>
                      <a:pt x="330" y="98"/>
                    </a:lnTo>
                    <a:lnTo>
                      <a:pt x="311" y="78"/>
                    </a:lnTo>
                    <a:lnTo>
                      <a:pt x="291" y="78"/>
                    </a:lnTo>
                    <a:lnTo>
                      <a:pt x="272" y="78"/>
                    </a:lnTo>
                    <a:lnTo>
                      <a:pt x="253" y="78"/>
                    </a:lnTo>
                    <a:lnTo>
                      <a:pt x="233" y="78"/>
                    </a:lnTo>
                    <a:lnTo>
                      <a:pt x="214" y="59"/>
                    </a:lnTo>
                    <a:lnTo>
                      <a:pt x="194" y="59"/>
                    </a:lnTo>
                    <a:lnTo>
                      <a:pt x="175" y="59"/>
                    </a:lnTo>
                    <a:lnTo>
                      <a:pt x="175" y="39"/>
                    </a:lnTo>
                    <a:lnTo>
                      <a:pt x="175" y="20"/>
                    </a:lnTo>
                    <a:lnTo>
                      <a:pt x="155" y="0"/>
                    </a:lnTo>
                    <a:lnTo>
                      <a:pt x="155" y="39"/>
                    </a:lnTo>
                    <a:lnTo>
                      <a:pt x="0" y="20"/>
                    </a:lnTo>
                    <a:lnTo>
                      <a:pt x="0" y="39"/>
                    </a:lnTo>
                    <a:lnTo>
                      <a:pt x="19" y="59"/>
                    </a:lnTo>
                    <a:lnTo>
                      <a:pt x="19" y="78"/>
                    </a:lnTo>
                    <a:lnTo>
                      <a:pt x="19" y="137"/>
                    </a:lnTo>
                    <a:lnTo>
                      <a:pt x="19" y="176"/>
                    </a:lnTo>
                    <a:lnTo>
                      <a:pt x="38" y="195"/>
                    </a:lnTo>
                    <a:lnTo>
                      <a:pt x="38" y="273"/>
                    </a:lnTo>
                    <a:lnTo>
                      <a:pt x="38" y="293"/>
                    </a:lnTo>
                    <a:lnTo>
                      <a:pt x="58" y="312"/>
                    </a:lnTo>
                    <a:lnTo>
                      <a:pt x="58" y="351"/>
                    </a:lnTo>
                    <a:lnTo>
                      <a:pt x="38" y="390"/>
                    </a:lnTo>
                    <a:lnTo>
                      <a:pt x="38" y="410"/>
                    </a:lnTo>
                    <a:lnTo>
                      <a:pt x="58" y="410"/>
                    </a:lnTo>
                    <a:lnTo>
                      <a:pt x="58" y="429"/>
                    </a:lnTo>
                    <a:lnTo>
                      <a:pt x="58" y="624"/>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62" name="Freeform 22"/>
              <p:cNvSpPr>
                <a:spLocks/>
              </p:cNvSpPr>
              <p:nvPr/>
            </p:nvSpPr>
            <p:spPr bwMode="auto">
              <a:xfrm>
                <a:off x="3185" y="1459"/>
                <a:ext cx="360" cy="394"/>
              </a:xfrm>
              <a:custGeom>
                <a:avLst/>
                <a:gdLst>
                  <a:gd name="T0" fmla="*/ 7 w 409"/>
                  <a:gd name="T1" fmla="*/ 2 h 488"/>
                  <a:gd name="T2" fmla="*/ 6 w 409"/>
                  <a:gd name="T3" fmla="*/ 2 h 488"/>
                  <a:gd name="T4" fmla="*/ 6 w 409"/>
                  <a:gd name="T5" fmla="*/ 2 h 488"/>
                  <a:gd name="T6" fmla="*/ 5 w 409"/>
                  <a:gd name="T7" fmla="*/ 2 h 488"/>
                  <a:gd name="T8" fmla="*/ 5 w 409"/>
                  <a:gd name="T9" fmla="*/ 2 h 488"/>
                  <a:gd name="T10" fmla="*/ 5 w 409"/>
                  <a:gd name="T11" fmla="*/ 2 h 488"/>
                  <a:gd name="T12" fmla="*/ 4 w 409"/>
                  <a:gd name="T13" fmla="*/ 2 h 488"/>
                  <a:gd name="T14" fmla="*/ 4 w 409"/>
                  <a:gd name="T15" fmla="*/ 2 h 488"/>
                  <a:gd name="T16" fmla="*/ 4 w 409"/>
                  <a:gd name="T17" fmla="*/ 2 h 488"/>
                  <a:gd name="T18" fmla="*/ 4 w 409"/>
                  <a:gd name="T19" fmla="*/ 2 h 488"/>
                  <a:gd name="T20" fmla="*/ 4 w 409"/>
                  <a:gd name="T21" fmla="*/ 2 h 488"/>
                  <a:gd name="T22" fmla="*/ 4 w 409"/>
                  <a:gd name="T23" fmla="*/ 2 h 488"/>
                  <a:gd name="T24" fmla="*/ 4 w 409"/>
                  <a:gd name="T25" fmla="*/ 2 h 488"/>
                  <a:gd name="T26" fmla="*/ 4 w 409"/>
                  <a:gd name="T27" fmla="*/ 2 h 488"/>
                  <a:gd name="T28" fmla="*/ 4 w 409"/>
                  <a:gd name="T29" fmla="*/ 2 h 488"/>
                  <a:gd name="T30" fmla="*/ 0 w 409"/>
                  <a:gd name="T31" fmla="*/ 2 h 488"/>
                  <a:gd name="T32" fmla="*/ 0 w 409"/>
                  <a:gd name="T33" fmla="*/ 2 h 488"/>
                  <a:gd name="T34" fmla="*/ 0 w 409"/>
                  <a:gd name="T35" fmla="*/ 2 h 488"/>
                  <a:gd name="T36" fmla="*/ 4 w 409"/>
                  <a:gd name="T37" fmla="*/ 2 h 488"/>
                  <a:gd name="T38" fmla="*/ 0 w 409"/>
                  <a:gd name="T39" fmla="*/ 2 h 488"/>
                  <a:gd name="T40" fmla="*/ 4 w 409"/>
                  <a:gd name="T41" fmla="*/ 2 h 488"/>
                  <a:gd name="T42" fmla="*/ 4 w 409"/>
                  <a:gd name="T43" fmla="*/ 2 h 488"/>
                  <a:gd name="T44" fmla="*/ 4 w 409"/>
                  <a:gd name="T45" fmla="*/ 2 h 488"/>
                  <a:gd name="T46" fmla="*/ 4 w 409"/>
                  <a:gd name="T47" fmla="*/ 2 h 488"/>
                  <a:gd name="T48" fmla="*/ 5 w 409"/>
                  <a:gd name="T49" fmla="*/ 0 h 488"/>
                  <a:gd name="T50" fmla="*/ 5 w 409"/>
                  <a:gd name="T51" fmla="*/ 2 h 488"/>
                  <a:gd name="T52" fmla="*/ 5 w 409"/>
                  <a:gd name="T53" fmla="*/ 2 h 488"/>
                  <a:gd name="T54" fmla="*/ 5 w 409"/>
                  <a:gd name="T55" fmla="*/ 2 h 488"/>
                  <a:gd name="T56" fmla="*/ 5 w 409"/>
                  <a:gd name="T57" fmla="*/ 2 h 488"/>
                  <a:gd name="T58" fmla="*/ 6 w 409"/>
                  <a:gd name="T59" fmla="*/ 2 h 488"/>
                  <a:gd name="T60" fmla="*/ 7 w 409"/>
                  <a:gd name="T61" fmla="*/ 2 h 488"/>
                  <a:gd name="T62" fmla="*/ 7 w 409"/>
                  <a:gd name="T63" fmla="*/ 2 h 488"/>
                  <a:gd name="T64" fmla="*/ 8 w 409"/>
                  <a:gd name="T65" fmla="*/ 2 h 488"/>
                  <a:gd name="T66" fmla="*/ 8 w 409"/>
                  <a:gd name="T67" fmla="*/ 2 h 488"/>
                  <a:gd name="T68" fmla="*/ 10 w 409"/>
                  <a:gd name="T69" fmla="*/ 2 h 488"/>
                  <a:gd name="T70" fmla="*/ 11 w 409"/>
                  <a:gd name="T71" fmla="*/ 2 h 488"/>
                  <a:gd name="T72" fmla="*/ 11 w 409"/>
                  <a:gd name="T73" fmla="*/ 2 h 488"/>
                  <a:gd name="T74" fmla="*/ 12 w 409"/>
                  <a:gd name="T75" fmla="*/ 2 h 488"/>
                  <a:gd name="T76" fmla="*/ 12 w 409"/>
                  <a:gd name="T77" fmla="*/ 2 h 488"/>
                  <a:gd name="T78" fmla="*/ 12 w 409"/>
                  <a:gd name="T79" fmla="*/ 2 h 488"/>
                  <a:gd name="T80" fmla="*/ 12 w 409"/>
                  <a:gd name="T81" fmla="*/ 2 h 488"/>
                  <a:gd name="T82" fmla="*/ 12 w 409"/>
                  <a:gd name="T83" fmla="*/ 2 h 488"/>
                  <a:gd name="T84" fmla="*/ 14 w 409"/>
                  <a:gd name="T85" fmla="*/ 2 h 488"/>
                  <a:gd name="T86" fmla="*/ 14 w 409"/>
                  <a:gd name="T87" fmla="*/ 2 h 488"/>
                  <a:gd name="T88" fmla="*/ 14 w 409"/>
                  <a:gd name="T89" fmla="*/ 2 h 488"/>
                  <a:gd name="T90" fmla="*/ 12 w 409"/>
                  <a:gd name="T91" fmla="*/ 2 h 488"/>
                  <a:gd name="T92" fmla="*/ 12 w 409"/>
                  <a:gd name="T93" fmla="*/ 2 h 488"/>
                  <a:gd name="T94" fmla="*/ 14 w 409"/>
                  <a:gd name="T95" fmla="*/ 2 h 488"/>
                  <a:gd name="T96" fmla="*/ 14 w 409"/>
                  <a:gd name="T97" fmla="*/ 2 h 488"/>
                  <a:gd name="T98" fmla="*/ 15 w 409"/>
                  <a:gd name="T99" fmla="*/ 2 h 488"/>
                  <a:gd name="T100" fmla="*/ 14 w 409"/>
                  <a:gd name="T101" fmla="*/ 2 h 488"/>
                  <a:gd name="T102" fmla="*/ 14 w 409"/>
                  <a:gd name="T103" fmla="*/ 2 h 488"/>
                  <a:gd name="T104" fmla="*/ 14 w 409"/>
                  <a:gd name="T105" fmla="*/ 2 h 488"/>
                  <a:gd name="T106" fmla="*/ 14 w 409"/>
                  <a:gd name="T107" fmla="*/ 2 h 488"/>
                  <a:gd name="T108" fmla="*/ 14 w 409"/>
                  <a:gd name="T109" fmla="*/ 2 h 488"/>
                  <a:gd name="T110" fmla="*/ 7 w 409"/>
                  <a:gd name="T111" fmla="*/ 2 h 4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9" h="488">
                    <a:moveTo>
                      <a:pt x="175" y="488"/>
                    </a:moveTo>
                    <a:lnTo>
                      <a:pt x="156" y="469"/>
                    </a:lnTo>
                    <a:lnTo>
                      <a:pt x="156" y="449"/>
                    </a:lnTo>
                    <a:lnTo>
                      <a:pt x="137" y="449"/>
                    </a:lnTo>
                    <a:lnTo>
                      <a:pt x="137" y="410"/>
                    </a:lnTo>
                    <a:lnTo>
                      <a:pt x="137" y="390"/>
                    </a:lnTo>
                    <a:lnTo>
                      <a:pt x="117" y="371"/>
                    </a:lnTo>
                    <a:lnTo>
                      <a:pt x="117" y="332"/>
                    </a:lnTo>
                    <a:lnTo>
                      <a:pt x="98" y="332"/>
                    </a:lnTo>
                    <a:lnTo>
                      <a:pt x="78" y="312"/>
                    </a:lnTo>
                    <a:lnTo>
                      <a:pt x="78" y="293"/>
                    </a:lnTo>
                    <a:lnTo>
                      <a:pt x="59" y="293"/>
                    </a:lnTo>
                    <a:lnTo>
                      <a:pt x="39" y="273"/>
                    </a:lnTo>
                    <a:lnTo>
                      <a:pt x="20" y="273"/>
                    </a:lnTo>
                    <a:lnTo>
                      <a:pt x="20" y="254"/>
                    </a:lnTo>
                    <a:lnTo>
                      <a:pt x="0" y="254"/>
                    </a:lnTo>
                    <a:lnTo>
                      <a:pt x="0" y="234"/>
                    </a:lnTo>
                    <a:lnTo>
                      <a:pt x="0" y="195"/>
                    </a:lnTo>
                    <a:lnTo>
                      <a:pt x="20" y="176"/>
                    </a:lnTo>
                    <a:lnTo>
                      <a:pt x="0" y="156"/>
                    </a:lnTo>
                    <a:lnTo>
                      <a:pt x="39" y="98"/>
                    </a:lnTo>
                    <a:lnTo>
                      <a:pt x="39" y="39"/>
                    </a:lnTo>
                    <a:lnTo>
                      <a:pt x="78" y="20"/>
                    </a:lnTo>
                    <a:lnTo>
                      <a:pt x="117" y="20"/>
                    </a:lnTo>
                    <a:lnTo>
                      <a:pt x="137" y="0"/>
                    </a:lnTo>
                    <a:lnTo>
                      <a:pt x="137" y="20"/>
                    </a:lnTo>
                    <a:lnTo>
                      <a:pt x="137" y="39"/>
                    </a:lnTo>
                    <a:lnTo>
                      <a:pt x="137" y="59"/>
                    </a:lnTo>
                    <a:lnTo>
                      <a:pt x="137" y="39"/>
                    </a:lnTo>
                    <a:lnTo>
                      <a:pt x="156" y="39"/>
                    </a:lnTo>
                    <a:lnTo>
                      <a:pt x="175" y="39"/>
                    </a:lnTo>
                    <a:lnTo>
                      <a:pt x="175" y="59"/>
                    </a:lnTo>
                    <a:lnTo>
                      <a:pt x="195" y="59"/>
                    </a:lnTo>
                    <a:lnTo>
                      <a:pt x="195" y="78"/>
                    </a:lnTo>
                    <a:lnTo>
                      <a:pt x="253" y="78"/>
                    </a:lnTo>
                    <a:lnTo>
                      <a:pt x="292" y="98"/>
                    </a:lnTo>
                    <a:lnTo>
                      <a:pt x="312" y="98"/>
                    </a:lnTo>
                    <a:lnTo>
                      <a:pt x="331" y="98"/>
                    </a:lnTo>
                    <a:lnTo>
                      <a:pt x="331" y="117"/>
                    </a:lnTo>
                    <a:lnTo>
                      <a:pt x="351" y="117"/>
                    </a:lnTo>
                    <a:lnTo>
                      <a:pt x="351" y="137"/>
                    </a:lnTo>
                    <a:lnTo>
                      <a:pt x="351" y="156"/>
                    </a:lnTo>
                    <a:lnTo>
                      <a:pt x="370" y="156"/>
                    </a:lnTo>
                    <a:lnTo>
                      <a:pt x="370" y="176"/>
                    </a:lnTo>
                    <a:lnTo>
                      <a:pt x="370" y="195"/>
                    </a:lnTo>
                    <a:lnTo>
                      <a:pt x="351" y="215"/>
                    </a:lnTo>
                    <a:lnTo>
                      <a:pt x="351" y="254"/>
                    </a:lnTo>
                    <a:lnTo>
                      <a:pt x="370" y="254"/>
                    </a:lnTo>
                    <a:lnTo>
                      <a:pt x="390" y="215"/>
                    </a:lnTo>
                    <a:lnTo>
                      <a:pt x="409" y="234"/>
                    </a:lnTo>
                    <a:lnTo>
                      <a:pt x="390" y="293"/>
                    </a:lnTo>
                    <a:lnTo>
                      <a:pt x="370" y="351"/>
                    </a:lnTo>
                    <a:lnTo>
                      <a:pt x="370" y="390"/>
                    </a:lnTo>
                    <a:lnTo>
                      <a:pt x="390" y="430"/>
                    </a:lnTo>
                    <a:lnTo>
                      <a:pt x="390" y="469"/>
                    </a:lnTo>
                    <a:lnTo>
                      <a:pt x="175" y="488"/>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63" name="Freeform 23"/>
              <p:cNvSpPr>
                <a:spLocks/>
              </p:cNvSpPr>
              <p:nvPr/>
            </p:nvSpPr>
            <p:spPr bwMode="auto">
              <a:xfrm>
                <a:off x="3185" y="1459"/>
                <a:ext cx="360" cy="394"/>
              </a:xfrm>
              <a:custGeom>
                <a:avLst/>
                <a:gdLst>
                  <a:gd name="T0" fmla="*/ 7 w 409"/>
                  <a:gd name="T1" fmla="*/ 2 h 488"/>
                  <a:gd name="T2" fmla="*/ 6 w 409"/>
                  <a:gd name="T3" fmla="*/ 2 h 488"/>
                  <a:gd name="T4" fmla="*/ 6 w 409"/>
                  <a:gd name="T5" fmla="*/ 2 h 488"/>
                  <a:gd name="T6" fmla="*/ 5 w 409"/>
                  <a:gd name="T7" fmla="*/ 2 h 488"/>
                  <a:gd name="T8" fmla="*/ 5 w 409"/>
                  <a:gd name="T9" fmla="*/ 2 h 488"/>
                  <a:gd name="T10" fmla="*/ 5 w 409"/>
                  <a:gd name="T11" fmla="*/ 2 h 488"/>
                  <a:gd name="T12" fmla="*/ 4 w 409"/>
                  <a:gd name="T13" fmla="*/ 2 h 488"/>
                  <a:gd name="T14" fmla="*/ 4 w 409"/>
                  <a:gd name="T15" fmla="*/ 2 h 488"/>
                  <a:gd name="T16" fmla="*/ 4 w 409"/>
                  <a:gd name="T17" fmla="*/ 2 h 488"/>
                  <a:gd name="T18" fmla="*/ 4 w 409"/>
                  <a:gd name="T19" fmla="*/ 2 h 488"/>
                  <a:gd name="T20" fmla="*/ 4 w 409"/>
                  <a:gd name="T21" fmla="*/ 2 h 488"/>
                  <a:gd name="T22" fmla="*/ 4 w 409"/>
                  <a:gd name="T23" fmla="*/ 2 h 488"/>
                  <a:gd name="T24" fmla="*/ 4 w 409"/>
                  <a:gd name="T25" fmla="*/ 2 h 488"/>
                  <a:gd name="T26" fmla="*/ 4 w 409"/>
                  <a:gd name="T27" fmla="*/ 2 h 488"/>
                  <a:gd name="T28" fmla="*/ 4 w 409"/>
                  <a:gd name="T29" fmla="*/ 2 h 488"/>
                  <a:gd name="T30" fmla="*/ 0 w 409"/>
                  <a:gd name="T31" fmla="*/ 2 h 488"/>
                  <a:gd name="T32" fmla="*/ 0 w 409"/>
                  <a:gd name="T33" fmla="*/ 2 h 488"/>
                  <a:gd name="T34" fmla="*/ 0 w 409"/>
                  <a:gd name="T35" fmla="*/ 2 h 488"/>
                  <a:gd name="T36" fmla="*/ 4 w 409"/>
                  <a:gd name="T37" fmla="*/ 2 h 488"/>
                  <a:gd name="T38" fmla="*/ 0 w 409"/>
                  <a:gd name="T39" fmla="*/ 2 h 488"/>
                  <a:gd name="T40" fmla="*/ 4 w 409"/>
                  <a:gd name="T41" fmla="*/ 2 h 488"/>
                  <a:gd name="T42" fmla="*/ 4 w 409"/>
                  <a:gd name="T43" fmla="*/ 2 h 488"/>
                  <a:gd name="T44" fmla="*/ 4 w 409"/>
                  <a:gd name="T45" fmla="*/ 2 h 488"/>
                  <a:gd name="T46" fmla="*/ 4 w 409"/>
                  <a:gd name="T47" fmla="*/ 2 h 488"/>
                  <a:gd name="T48" fmla="*/ 5 w 409"/>
                  <a:gd name="T49" fmla="*/ 0 h 488"/>
                  <a:gd name="T50" fmla="*/ 5 w 409"/>
                  <a:gd name="T51" fmla="*/ 2 h 488"/>
                  <a:gd name="T52" fmla="*/ 5 w 409"/>
                  <a:gd name="T53" fmla="*/ 2 h 488"/>
                  <a:gd name="T54" fmla="*/ 5 w 409"/>
                  <a:gd name="T55" fmla="*/ 2 h 488"/>
                  <a:gd name="T56" fmla="*/ 5 w 409"/>
                  <a:gd name="T57" fmla="*/ 2 h 488"/>
                  <a:gd name="T58" fmla="*/ 6 w 409"/>
                  <a:gd name="T59" fmla="*/ 2 h 488"/>
                  <a:gd name="T60" fmla="*/ 7 w 409"/>
                  <a:gd name="T61" fmla="*/ 2 h 488"/>
                  <a:gd name="T62" fmla="*/ 7 w 409"/>
                  <a:gd name="T63" fmla="*/ 2 h 488"/>
                  <a:gd name="T64" fmla="*/ 8 w 409"/>
                  <a:gd name="T65" fmla="*/ 2 h 488"/>
                  <a:gd name="T66" fmla="*/ 8 w 409"/>
                  <a:gd name="T67" fmla="*/ 2 h 488"/>
                  <a:gd name="T68" fmla="*/ 10 w 409"/>
                  <a:gd name="T69" fmla="*/ 2 h 488"/>
                  <a:gd name="T70" fmla="*/ 11 w 409"/>
                  <a:gd name="T71" fmla="*/ 2 h 488"/>
                  <a:gd name="T72" fmla="*/ 11 w 409"/>
                  <a:gd name="T73" fmla="*/ 2 h 488"/>
                  <a:gd name="T74" fmla="*/ 12 w 409"/>
                  <a:gd name="T75" fmla="*/ 2 h 488"/>
                  <a:gd name="T76" fmla="*/ 12 w 409"/>
                  <a:gd name="T77" fmla="*/ 2 h 488"/>
                  <a:gd name="T78" fmla="*/ 12 w 409"/>
                  <a:gd name="T79" fmla="*/ 2 h 488"/>
                  <a:gd name="T80" fmla="*/ 12 w 409"/>
                  <a:gd name="T81" fmla="*/ 2 h 488"/>
                  <a:gd name="T82" fmla="*/ 12 w 409"/>
                  <a:gd name="T83" fmla="*/ 2 h 488"/>
                  <a:gd name="T84" fmla="*/ 14 w 409"/>
                  <a:gd name="T85" fmla="*/ 2 h 488"/>
                  <a:gd name="T86" fmla="*/ 14 w 409"/>
                  <a:gd name="T87" fmla="*/ 2 h 488"/>
                  <a:gd name="T88" fmla="*/ 14 w 409"/>
                  <a:gd name="T89" fmla="*/ 2 h 488"/>
                  <a:gd name="T90" fmla="*/ 12 w 409"/>
                  <a:gd name="T91" fmla="*/ 2 h 488"/>
                  <a:gd name="T92" fmla="*/ 12 w 409"/>
                  <a:gd name="T93" fmla="*/ 2 h 488"/>
                  <a:gd name="T94" fmla="*/ 14 w 409"/>
                  <a:gd name="T95" fmla="*/ 2 h 488"/>
                  <a:gd name="T96" fmla="*/ 14 w 409"/>
                  <a:gd name="T97" fmla="*/ 2 h 488"/>
                  <a:gd name="T98" fmla="*/ 15 w 409"/>
                  <a:gd name="T99" fmla="*/ 2 h 488"/>
                  <a:gd name="T100" fmla="*/ 14 w 409"/>
                  <a:gd name="T101" fmla="*/ 2 h 488"/>
                  <a:gd name="T102" fmla="*/ 14 w 409"/>
                  <a:gd name="T103" fmla="*/ 2 h 488"/>
                  <a:gd name="T104" fmla="*/ 14 w 409"/>
                  <a:gd name="T105" fmla="*/ 2 h 488"/>
                  <a:gd name="T106" fmla="*/ 14 w 409"/>
                  <a:gd name="T107" fmla="*/ 2 h 488"/>
                  <a:gd name="T108" fmla="*/ 14 w 409"/>
                  <a:gd name="T109" fmla="*/ 2 h 488"/>
                  <a:gd name="T110" fmla="*/ 7 w 409"/>
                  <a:gd name="T111" fmla="*/ 2 h 4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9" h="488">
                    <a:moveTo>
                      <a:pt x="175" y="488"/>
                    </a:moveTo>
                    <a:lnTo>
                      <a:pt x="156" y="469"/>
                    </a:lnTo>
                    <a:lnTo>
                      <a:pt x="156" y="449"/>
                    </a:lnTo>
                    <a:lnTo>
                      <a:pt x="137" y="449"/>
                    </a:lnTo>
                    <a:lnTo>
                      <a:pt x="137" y="410"/>
                    </a:lnTo>
                    <a:lnTo>
                      <a:pt x="137" y="390"/>
                    </a:lnTo>
                    <a:lnTo>
                      <a:pt x="117" y="371"/>
                    </a:lnTo>
                    <a:lnTo>
                      <a:pt x="117" y="332"/>
                    </a:lnTo>
                    <a:lnTo>
                      <a:pt x="98" y="332"/>
                    </a:lnTo>
                    <a:lnTo>
                      <a:pt x="78" y="312"/>
                    </a:lnTo>
                    <a:lnTo>
                      <a:pt x="78" y="293"/>
                    </a:lnTo>
                    <a:lnTo>
                      <a:pt x="59" y="293"/>
                    </a:lnTo>
                    <a:lnTo>
                      <a:pt x="39" y="273"/>
                    </a:lnTo>
                    <a:lnTo>
                      <a:pt x="20" y="273"/>
                    </a:lnTo>
                    <a:lnTo>
                      <a:pt x="20" y="254"/>
                    </a:lnTo>
                    <a:lnTo>
                      <a:pt x="0" y="254"/>
                    </a:lnTo>
                    <a:lnTo>
                      <a:pt x="0" y="234"/>
                    </a:lnTo>
                    <a:lnTo>
                      <a:pt x="0" y="195"/>
                    </a:lnTo>
                    <a:lnTo>
                      <a:pt x="20" y="176"/>
                    </a:lnTo>
                    <a:lnTo>
                      <a:pt x="0" y="156"/>
                    </a:lnTo>
                    <a:lnTo>
                      <a:pt x="39" y="98"/>
                    </a:lnTo>
                    <a:lnTo>
                      <a:pt x="39" y="39"/>
                    </a:lnTo>
                    <a:lnTo>
                      <a:pt x="78" y="20"/>
                    </a:lnTo>
                    <a:lnTo>
                      <a:pt x="117" y="20"/>
                    </a:lnTo>
                    <a:lnTo>
                      <a:pt x="137" y="0"/>
                    </a:lnTo>
                    <a:lnTo>
                      <a:pt x="137" y="20"/>
                    </a:lnTo>
                    <a:lnTo>
                      <a:pt x="137" y="39"/>
                    </a:lnTo>
                    <a:lnTo>
                      <a:pt x="137" y="59"/>
                    </a:lnTo>
                    <a:lnTo>
                      <a:pt x="137" y="39"/>
                    </a:lnTo>
                    <a:lnTo>
                      <a:pt x="156" y="39"/>
                    </a:lnTo>
                    <a:lnTo>
                      <a:pt x="175" y="39"/>
                    </a:lnTo>
                    <a:lnTo>
                      <a:pt x="175" y="59"/>
                    </a:lnTo>
                    <a:lnTo>
                      <a:pt x="195" y="59"/>
                    </a:lnTo>
                    <a:lnTo>
                      <a:pt x="195" y="78"/>
                    </a:lnTo>
                    <a:lnTo>
                      <a:pt x="253" y="78"/>
                    </a:lnTo>
                    <a:lnTo>
                      <a:pt x="292" y="98"/>
                    </a:lnTo>
                    <a:lnTo>
                      <a:pt x="312" y="98"/>
                    </a:lnTo>
                    <a:lnTo>
                      <a:pt x="331" y="98"/>
                    </a:lnTo>
                    <a:lnTo>
                      <a:pt x="331" y="117"/>
                    </a:lnTo>
                    <a:lnTo>
                      <a:pt x="351" y="117"/>
                    </a:lnTo>
                    <a:lnTo>
                      <a:pt x="351" y="137"/>
                    </a:lnTo>
                    <a:lnTo>
                      <a:pt x="351" y="156"/>
                    </a:lnTo>
                    <a:lnTo>
                      <a:pt x="370" y="156"/>
                    </a:lnTo>
                    <a:lnTo>
                      <a:pt x="370" y="176"/>
                    </a:lnTo>
                    <a:lnTo>
                      <a:pt x="370" y="195"/>
                    </a:lnTo>
                    <a:lnTo>
                      <a:pt x="351" y="215"/>
                    </a:lnTo>
                    <a:lnTo>
                      <a:pt x="351" y="254"/>
                    </a:lnTo>
                    <a:lnTo>
                      <a:pt x="370" y="254"/>
                    </a:lnTo>
                    <a:lnTo>
                      <a:pt x="390" y="215"/>
                    </a:lnTo>
                    <a:lnTo>
                      <a:pt x="409" y="234"/>
                    </a:lnTo>
                    <a:lnTo>
                      <a:pt x="390" y="293"/>
                    </a:lnTo>
                    <a:lnTo>
                      <a:pt x="370" y="351"/>
                    </a:lnTo>
                    <a:lnTo>
                      <a:pt x="370" y="390"/>
                    </a:lnTo>
                    <a:lnTo>
                      <a:pt x="390" y="430"/>
                    </a:lnTo>
                    <a:lnTo>
                      <a:pt x="390" y="469"/>
                    </a:lnTo>
                    <a:lnTo>
                      <a:pt x="175" y="488"/>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64" name="Freeform 24"/>
              <p:cNvSpPr>
                <a:spLocks/>
              </p:cNvSpPr>
              <p:nvPr/>
            </p:nvSpPr>
            <p:spPr bwMode="auto">
              <a:xfrm>
                <a:off x="3288" y="1837"/>
                <a:ext cx="291" cy="487"/>
              </a:xfrm>
              <a:custGeom>
                <a:avLst/>
                <a:gdLst>
                  <a:gd name="T0" fmla="*/ 8 w 331"/>
                  <a:gd name="T1" fmla="*/ 2 h 604"/>
                  <a:gd name="T2" fmla="*/ 8 w 331"/>
                  <a:gd name="T3" fmla="*/ 2 h 604"/>
                  <a:gd name="T4" fmla="*/ 7 w 331"/>
                  <a:gd name="T5" fmla="*/ 2 h 604"/>
                  <a:gd name="T6" fmla="*/ 6 w 331"/>
                  <a:gd name="T7" fmla="*/ 2 h 604"/>
                  <a:gd name="T8" fmla="*/ 6 w 331"/>
                  <a:gd name="T9" fmla="*/ 2 h 604"/>
                  <a:gd name="T10" fmla="*/ 6 w 331"/>
                  <a:gd name="T11" fmla="*/ 2 h 604"/>
                  <a:gd name="T12" fmla="*/ 5 w 331"/>
                  <a:gd name="T13" fmla="*/ 2 h 604"/>
                  <a:gd name="T14" fmla="*/ 4 w 331"/>
                  <a:gd name="T15" fmla="*/ 2 h 604"/>
                  <a:gd name="T16" fmla="*/ 4 w 331"/>
                  <a:gd name="T17" fmla="*/ 2 h 604"/>
                  <a:gd name="T18" fmla="*/ 4 w 331"/>
                  <a:gd name="T19" fmla="*/ 2 h 604"/>
                  <a:gd name="T20" fmla="*/ 4 w 331"/>
                  <a:gd name="T21" fmla="*/ 2 h 604"/>
                  <a:gd name="T22" fmla="*/ 4 w 331"/>
                  <a:gd name="T23" fmla="*/ 2 h 604"/>
                  <a:gd name="T24" fmla="*/ 4 w 331"/>
                  <a:gd name="T25" fmla="*/ 2 h 604"/>
                  <a:gd name="T26" fmla="*/ 4 w 331"/>
                  <a:gd name="T27" fmla="*/ 2 h 604"/>
                  <a:gd name="T28" fmla="*/ 4 w 331"/>
                  <a:gd name="T29" fmla="*/ 2 h 604"/>
                  <a:gd name="T30" fmla="*/ 4 w 331"/>
                  <a:gd name="T31" fmla="*/ 2 h 604"/>
                  <a:gd name="T32" fmla="*/ 4 w 331"/>
                  <a:gd name="T33" fmla="*/ 2 h 604"/>
                  <a:gd name="T34" fmla="*/ 4 w 331"/>
                  <a:gd name="T35" fmla="*/ 2 h 604"/>
                  <a:gd name="T36" fmla="*/ 4 w 331"/>
                  <a:gd name="T37" fmla="*/ 2 h 604"/>
                  <a:gd name="T38" fmla="*/ 4 w 331"/>
                  <a:gd name="T39" fmla="*/ 2 h 604"/>
                  <a:gd name="T40" fmla="*/ 0 w 331"/>
                  <a:gd name="T41" fmla="*/ 2 h 604"/>
                  <a:gd name="T42" fmla="*/ 0 w 331"/>
                  <a:gd name="T43" fmla="*/ 2 h 604"/>
                  <a:gd name="T44" fmla="*/ 4 w 331"/>
                  <a:gd name="T45" fmla="*/ 2 h 604"/>
                  <a:gd name="T46" fmla="*/ 4 w 331"/>
                  <a:gd name="T47" fmla="*/ 2 h 604"/>
                  <a:gd name="T48" fmla="*/ 4 w 331"/>
                  <a:gd name="T49" fmla="*/ 2 h 604"/>
                  <a:gd name="T50" fmla="*/ 4 w 331"/>
                  <a:gd name="T51" fmla="*/ 2 h 604"/>
                  <a:gd name="T52" fmla="*/ 4 w 331"/>
                  <a:gd name="T53" fmla="*/ 2 h 604"/>
                  <a:gd name="T54" fmla="*/ 4 w 331"/>
                  <a:gd name="T55" fmla="*/ 2 h 604"/>
                  <a:gd name="T56" fmla="*/ 4 w 331"/>
                  <a:gd name="T57" fmla="*/ 2 h 604"/>
                  <a:gd name="T58" fmla="*/ 4 w 331"/>
                  <a:gd name="T59" fmla="*/ 2 h 604"/>
                  <a:gd name="T60" fmla="*/ 4 w 331"/>
                  <a:gd name="T61" fmla="*/ 2 h 604"/>
                  <a:gd name="T62" fmla="*/ 4 w 331"/>
                  <a:gd name="T63" fmla="*/ 2 h 604"/>
                  <a:gd name="T64" fmla="*/ 4 w 331"/>
                  <a:gd name="T65" fmla="*/ 2 h 604"/>
                  <a:gd name="T66" fmla="*/ 4 w 331"/>
                  <a:gd name="T67" fmla="*/ 2 h 604"/>
                  <a:gd name="T68" fmla="*/ 4 w 331"/>
                  <a:gd name="T69" fmla="*/ 2 h 604"/>
                  <a:gd name="T70" fmla="*/ 10 w 331"/>
                  <a:gd name="T71" fmla="*/ 0 h 604"/>
                  <a:gd name="T72" fmla="*/ 10 w 331"/>
                  <a:gd name="T73" fmla="*/ 2 h 604"/>
                  <a:gd name="T74" fmla="*/ 10 w 331"/>
                  <a:gd name="T75" fmla="*/ 2 h 604"/>
                  <a:gd name="T76" fmla="*/ 10 w 331"/>
                  <a:gd name="T77" fmla="*/ 2 h 604"/>
                  <a:gd name="T78" fmla="*/ 11 w 331"/>
                  <a:gd name="T79" fmla="*/ 2 h 604"/>
                  <a:gd name="T80" fmla="*/ 11 w 331"/>
                  <a:gd name="T81" fmla="*/ 2 h 604"/>
                  <a:gd name="T82" fmla="*/ 11 w 331"/>
                  <a:gd name="T83" fmla="*/ 2 h 604"/>
                  <a:gd name="T84" fmla="*/ 11 w 331"/>
                  <a:gd name="T85" fmla="*/ 2 h 604"/>
                  <a:gd name="T86" fmla="*/ 11 w 331"/>
                  <a:gd name="T87" fmla="*/ 2 h 604"/>
                  <a:gd name="T88" fmla="*/ 11 w 331"/>
                  <a:gd name="T89" fmla="*/ 2 h 604"/>
                  <a:gd name="T90" fmla="*/ 11 w 331"/>
                  <a:gd name="T91" fmla="*/ 2 h 604"/>
                  <a:gd name="T92" fmla="*/ 11 w 331"/>
                  <a:gd name="T93" fmla="*/ 2 h 604"/>
                  <a:gd name="T94" fmla="*/ 10 w 331"/>
                  <a:gd name="T95" fmla="*/ 2 h 604"/>
                  <a:gd name="T96" fmla="*/ 10 w 331"/>
                  <a:gd name="T97" fmla="*/ 2 h 604"/>
                  <a:gd name="T98" fmla="*/ 10 w 331"/>
                  <a:gd name="T99" fmla="*/ 2 h 604"/>
                  <a:gd name="T100" fmla="*/ 10 w 331"/>
                  <a:gd name="T101" fmla="*/ 2 h 604"/>
                  <a:gd name="T102" fmla="*/ 10 w 331"/>
                  <a:gd name="T103" fmla="*/ 2 h 604"/>
                  <a:gd name="T104" fmla="*/ 9 w 331"/>
                  <a:gd name="T105" fmla="*/ 2 h 604"/>
                  <a:gd name="T106" fmla="*/ 10 w 331"/>
                  <a:gd name="T107" fmla="*/ 2 h 604"/>
                  <a:gd name="T108" fmla="*/ 10 w 331"/>
                  <a:gd name="T109" fmla="*/ 2 h 604"/>
                  <a:gd name="T110" fmla="*/ 9 w 331"/>
                  <a:gd name="T111" fmla="*/ 2 h 604"/>
                  <a:gd name="T112" fmla="*/ 9 w 331"/>
                  <a:gd name="T113" fmla="*/ 2 h 604"/>
                  <a:gd name="T114" fmla="*/ 9 w 331"/>
                  <a:gd name="T115" fmla="*/ 2 h 604"/>
                  <a:gd name="T116" fmla="*/ 8 w 331"/>
                  <a:gd name="T117" fmla="*/ 2 h 604"/>
                  <a:gd name="T118" fmla="*/ 8 w 331"/>
                  <a:gd name="T119" fmla="*/ 2 h 6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1" h="604">
                    <a:moveTo>
                      <a:pt x="214" y="604"/>
                    </a:moveTo>
                    <a:lnTo>
                      <a:pt x="214" y="585"/>
                    </a:lnTo>
                    <a:lnTo>
                      <a:pt x="195" y="585"/>
                    </a:lnTo>
                    <a:lnTo>
                      <a:pt x="175" y="565"/>
                    </a:lnTo>
                    <a:lnTo>
                      <a:pt x="175" y="546"/>
                    </a:lnTo>
                    <a:lnTo>
                      <a:pt x="175" y="526"/>
                    </a:lnTo>
                    <a:lnTo>
                      <a:pt x="156" y="507"/>
                    </a:lnTo>
                    <a:lnTo>
                      <a:pt x="136" y="487"/>
                    </a:lnTo>
                    <a:lnTo>
                      <a:pt x="117" y="487"/>
                    </a:lnTo>
                    <a:lnTo>
                      <a:pt x="97" y="468"/>
                    </a:lnTo>
                    <a:lnTo>
                      <a:pt x="117" y="448"/>
                    </a:lnTo>
                    <a:lnTo>
                      <a:pt x="117" y="429"/>
                    </a:lnTo>
                    <a:lnTo>
                      <a:pt x="117" y="409"/>
                    </a:lnTo>
                    <a:lnTo>
                      <a:pt x="117" y="390"/>
                    </a:lnTo>
                    <a:lnTo>
                      <a:pt x="97" y="390"/>
                    </a:lnTo>
                    <a:lnTo>
                      <a:pt x="78" y="390"/>
                    </a:lnTo>
                    <a:lnTo>
                      <a:pt x="78" y="370"/>
                    </a:lnTo>
                    <a:lnTo>
                      <a:pt x="58" y="351"/>
                    </a:lnTo>
                    <a:lnTo>
                      <a:pt x="39" y="331"/>
                    </a:lnTo>
                    <a:lnTo>
                      <a:pt x="20" y="292"/>
                    </a:lnTo>
                    <a:lnTo>
                      <a:pt x="0" y="273"/>
                    </a:lnTo>
                    <a:lnTo>
                      <a:pt x="0" y="234"/>
                    </a:lnTo>
                    <a:lnTo>
                      <a:pt x="20" y="253"/>
                    </a:lnTo>
                    <a:lnTo>
                      <a:pt x="20" y="234"/>
                    </a:lnTo>
                    <a:lnTo>
                      <a:pt x="20" y="214"/>
                    </a:lnTo>
                    <a:lnTo>
                      <a:pt x="39" y="195"/>
                    </a:lnTo>
                    <a:lnTo>
                      <a:pt x="39" y="175"/>
                    </a:lnTo>
                    <a:lnTo>
                      <a:pt x="39" y="156"/>
                    </a:lnTo>
                    <a:lnTo>
                      <a:pt x="39" y="136"/>
                    </a:lnTo>
                    <a:lnTo>
                      <a:pt x="78" y="117"/>
                    </a:lnTo>
                    <a:lnTo>
                      <a:pt x="97" y="117"/>
                    </a:lnTo>
                    <a:lnTo>
                      <a:pt x="97" y="78"/>
                    </a:lnTo>
                    <a:lnTo>
                      <a:pt x="97" y="58"/>
                    </a:lnTo>
                    <a:lnTo>
                      <a:pt x="78" y="39"/>
                    </a:lnTo>
                    <a:lnTo>
                      <a:pt x="58" y="19"/>
                    </a:lnTo>
                    <a:lnTo>
                      <a:pt x="273" y="0"/>
                    </a:lnTo>
                    <a:lnTo>
                      <a:pt x="273" y="39"/>
                    </a:lnTo>
                    <a:lnTo>
                      <a:pt x="292" y="58"/>
                    </a:lnTo>
                    <a:lnTo>
                      <a:pt x="292" y="78"/>
                    </a:lnTo>
                    <a:lnTo>
                      <a:pt x="311" y="312"/>
                    </a:lnTo>
                    <a:lnTo>
                      <a:pt x="311" y="331"/>
                    </a:lnTo>
                    <a:lnTo>
                      <a:pt x="311" y="351"/>
                    </a:lnTo>
                    <a:lnTo>
                      <a:pt x="311" y="370"/>
                    </a:lnTo>
                    <a:lnTo>
                      <a:pt x="331" y="390"/>
                    </a:lnTo>
                    <a:lnTo>
                      <a:pt x="331" y="409"/>
                    </a:lnTo>
                    <a:lnTo>
                      <a:pt x="311" y="429"/>
                    </a:lnTo>
                    <a:lnTo>
                      <a:pt x="311" y="448"/>
                    </a:lnTo>
                    <a:lnTo>
                      <a:pt x="292" y="448"/>
                    </a:lnTo>
                    <a:lnTo>
                      <a:pt x="292" y="468"/>
                    </a:lnTo>
                    <a:lnTo>
                      <a:pt x="292" y="507"/>
                    </a:lnTo>
                    <a:lnTo>
                      <a:pt x="292" y="526"/>
                    </a:lnTo>
                    <a:lnTo>
                      <a:pt x="273" y="546"/>
                    </a:lnTo>
                    <a:lnTo>
                      <a:pt x="253" y="546"/>
                    </a:lnTo>
                    <a:lnTo>
                      <a:pt x="273" y="565"/>
                    </a:lnTo>
                    <a:lnTo>
                      <a:pt x="273" y="585"/>
                    </a:lnTo>
                    <a:lnTo>
                      <a:pt x="253" y="585"/>
                    </a:lnTo>
                    <a:lnTo>
                      <a:pt x="253" y="565"/>
                    </a:lnTo>
                    <a:lnTo>
                      <a:pt x="234" y="565"/>
                    </a:lnTo>
                    <a:lnTo>
                      <a:pt x="214" y="585"/>
                    </a:lnTo>
                    <a:lnTo>
                      <a:pt x="214" y="604"/>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65" name="Freeform 25"/>
              <p:cNvSpPr>
                <a:spLocks/>
              </p:cNvSpPr>
              <p:nvPr/>
            </p:nvSpPr>
            <p:spPr bwMode="auto">
              <a:xfrm>
                <a:off x="3288" y="1837"/>
                <a:ext cx="291" cy="487"/>
              </a:xfrm>
              <a:custGeom>
                <a:avLst/>
                <a:gdLst>
                  <a:gd name="T0" fmla="*/ 8 w 331"/>
                  <a:gd name="T1" fmla="*/ 2 h 604"/>
                  <a:gd name="T2" fmla="*/ 8 w 331"/>
                  <a:gd name="T3" fmla="*/ 2 h 604"/>
                  <a:gd name="T4" fmla="*/ 7 w 331"/>
                  <a:gd name="T5" fmla="*/ 2 h 604"/>
                  <a:gd name="T6" fmla="*/ 6 w 331"/>
                  <a:gd name="T7" fmla="*/ 2 h 604"/>
                  <a:gd name="T8" fmla="*/ 6 w 331"/>
                  <a:gd name="T9" fmla="*/ 2 h 604"/>
                  <a:gd name="T10" fmla="*/ 6 w 331"/>
                  <a:gd name="T11" fmla="*/ 2 h 604"/>
                  <a:gd name="T12" fmla="*/ 5 w 331"/>
                  <a:gd name="T13" fmla="*/ 2 h 604"/>
                  <a:gd name="T14" fmla="*/ 4 w 331"/>
                  <a:gd name="T15" fmla="*/ 2 h 604"/>
                  <a:gd name="T16" fmla="*/ 4 w 331"/>
                  <a:gd name="T17" fmla="*/ 2 h 604"/>
                  <a:gd name="T18" fmla="*/ 4 w 331"/>
                  <a:gd name="T19" fmla="*/ 2 h 604"/>
                  <a:gd name="T20" fmla="*/ 4 w 331"/>
                  <a:gd name="T21" fmla="*/ 2 h 604"/>
                  <a:gd name="T22" fmla="*/ 4 w 331"/>
                  <a:gd name="T23" fmla="*/ 2 h 604"/>
                  <a:gd name="T24" fmla="*/ 4 w 331"/>
                  <a:gd name="T25" fmla="*/ 2 h 604"/>
                  <a:gd name="T26" fmla="*/ 4 w 331"/>
                  <a:gd name="T27" fmla="*/ 2 h 604"/>
                  <a:gd name="T28" fmla="*/ 4 w 331"/>
                  <a:gd name="T29" fmla="*/ 2 h 604"/>
                  <a:gd name="T30" fmla="*/ 4 w 331"/>
                  <a:gd name="T31" fmla="*/ 2 h 604"/>
                  <a:gd name="T32" fmla="*/ 4 w 331"/>
                  <a:gd name="T33" fmla="*/ 2 h 604"/>
                  <a:gd name="T34" fmla="*/ 4 w 331"/>
                  <a:gd name="T35" fmla="*/ 2 h 604"/>
                  <a:gd name="T36" fmla="*/ 4 w 331"/>
                  <a:gd name="T37" fmla="*/ 2 h 604"/>
                  <a:gd name="T38" fmla="*/ 4 w 331"/>
                  <a:gd name="T39" fmla="*/ 2 h 604"/>
                  <a:gd name="T40" fmla="*/ 0 w 331"/>
                  <a:gd name="T41" fmla="*/ 2 h 604"/>
                  <a:gd name="T42" fmla="*/ 0 w 331"/>
                  <a:gd name="T43" fmla="*/ 2 h 604"/>
                  <a:gd name="T44" fmla="*/ 4 w 331"/>
                  <a:gd name="T45" fmla="*/ 2 h 604"/>
                  <a:gd name="T46" fmla="*/ 4 w 331"/>
                  <a:gd name="T47" fmla="*/ 2 h 604"/>
                  <a:gd name="T48" fmla="*/ 4 w 331"/>
                  <a:gd name="T49" fmla="*/ 2 h 604"/>
                  <a:gd name="T50" fmla="*/ 4 w 331"/>
                  <a:gd name="T51" fmla="*/ 2 h 604"/>
                  <a:gd name="T52" fmla="*/ 4 w 331"/>
                  <a:gd name="T53" fmla="*/ 2 h 604"/>
                  <a:gd name="T54" fmla="*/ 4 w 331"/>
                  <a:gd name="T55" fmla="*/ 2 h 604"/>
                  <a:gd name="T56" fmla="*/ 4 w 331"/>
                  <a:gd name="T57" fmla="*/ 2 h 604"/>
                  <a:gd name="T58" fmla="*/ 4 w 331"/>
                  <a:gd name="T59" fmla="*/ 2 h 604"/>
                  <a:gd name="T60" fmla="*/ 4 w 331"/>
                  <a:gd name="T61" fmla="*/ 2 h 604"/>
                  <a:gd name="T62" fmla="*/ 4 w 331"/>
                  <a:gd name="T63" fmla="*/ 2 h 604"/>
                  <a:gd name="T64" fmla="*/ 4 w 331"/>
                  <a:gd name="T65" fmla="*/ 2 h 604"/>
                  <a:gd name="T66" fmla="*/ 4 w 331"/>
                  <a:gd name="T67" fmla="*/ 2 h 604"/>
                  <a:gd name="T68" fmla="*/ 4 w 331"/>
                  <a:gd name="T69" fmla="*/ 2 h 604"/>
                  <a:gd name="T70" fmla="*/ 10 w 331"/>
                  <a:gd name="T71" fmla="*/ 0 h 604"/>
                  <a:gd name="T72" fmla="*/ 10 w 331"/>
                  <a:gd name="T73" fmla="*/ 2 h 604"/>
                  <a:gd name="T74" fmla="*/ 10 w 331"/>
                  <a:gd name="T75" fmla="*/ 2 h 604"/>
                  <a:gd name="T76" fmla="*/ 10 w 331"/>
                  <a:gd name="T77" fmla="*/ 2 h 604"/>
                  <a:gd name="T78" fmla="*/ 11 w 331"/>
                  <a:gd name="T79" fmla="*/ 2 h 604"/>
                  <a:gd name="T80" fmla="*/ 11 w 331"/>
                  <a:gd name="T81" fmla="*/ 2 h 604"/>
                  <a:gd name="T82" fmla="*/ 11 w 331"/>
                  <a:gd name="T83" fmla="*/ 2 h 604"/>
                  <a:gd name="T84" fmla="*/ 11 w 331"/>
                  <a:gd name="T85" fmla="*/ 2 h 604"/>
                  <a:gd name="T86" fmla="*/ 11 w 331"/>
                  <a:gd name="T87" fmla="*/ 2 h 604"/>
                  <a:gd name="T88" fmla="*/ 11 w 331"/>
                  <a:gd name="T89" fmla="*/ 2 h 604"/>
                  <a:gd name="T90" fmla="*/ 11 w 331"/>
                  <a:gd name="T91" fmla="*/ 2 h 604"/>
                  <a:gd name="T92" fmla="*/ 11 w 331"/>
                  <a:gd name="T93" fmla="*/ 2 h 604"/>
                  <a:gd name="T94" fmla="*/ 10 w 331"/>
                  <a:gd name="T95" fmla="*/ 2 h 604"/>
                  <a:gd name="T96" fmla="*/ 10 w 331"/>
                  <a:gd name="T97" fmla="*/ 2 h 604"/>
                  <a:gd name="T98" fmla="*/ 10 w 331"/>
                  <a:gd name="T99" fmla="*/ 2 h 604"/>
                  <a:gd name="T100" fmla="*/ 10 w 331"/>
                  <a:gd name="T101" fmla="*/ 2 h 604"/>
                  <a:gd name="T102" fmla="*/ 10 w 331"/>
                  <a:gd name="T103" fmla="*/ 2 h 604"/>
                  <a:gd name="T104" fmla="*/ 9 w 331"/>
                  <a:gd name="T105" fmla="*/ 2 h 604"/>
                  <a:gd name="T106" fmla="*/ 10 w 331"/>
                  <a:gd name="T107" fmla="*/ 2 h 604"/>
                  <a:gd name="T108" fmla="*/ 10 w 331"/>
                  <a:gd name="T109" fmla="*/ 2 h 604"/>
                  <a:gd name="T110" fmla="*/ 9 w 331"/>
                  <a:gd name="T111" fmla="*/ 2 h 604"/>
                  <a:gd name="T112" fmla="*/ 9 w 331"/>
                  <a:gd name="T113" fmla="*/ 2 h 604"/>
                  <a:gd name="T114" fmla="*/ 9 w 331"/>
                  <a:gd name="T115" fmla="*/ 2 h 604"/>
                  <a:gd name="T116" fmla="*/ 8 w 331"/>
                  <a:gd name="T117" fmla="*/ 2 h 604"/>
                  <a:gd name="T118" fmla="*/ 8 w 331"/>
                  <a:gd name="T119" fmla="*/ 2 h 6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1" h="604">
                    <a:moveTo>
                      <a:pt x="214" y="604"/>
                    </a:moveTo>
                    <a:lnTo>
                      <a:pt x="214" y="585"/>
                    </a:lnTo>
                    <a:lnTo>
                      <a:pt x="195" y="585"/>
                    </a:lnTo>
                    <a:lnTo>
                      <a:pt x="175" y="565"/>
                    </a:lnTo>
                    <a:lnTo>
                      <a:pt x="175" y="546"/>
                    </a:lnTo>
                    <a:lnTo>
                      <a:pt x="175" y="526"/>
                    </a:lnTo>
                    <a:lnTo>
                      <a:pt x="156" y="507"/>
                    </a:lnTo>
                    <a:lnTo>
                      <a:pt x="136" y="487"/>
                    </a:lnTo>
                    <a:lnTo>
                      <a:pt x="117" y="487"/>
                    </a:lnTo>
                    <a:lnTo>
                      <a:pt x="97" y="468"/>
                    </a:lnTo>
                    <a:lnTo>
                      <a:pt x="117" y="448"/>
                    </a:lnTo>
                    <a:lnTo>
                      <a:pt x="117" y="429"/>
                    </a:lnTo>
                    <a:lnTo>
                      <a:pt x="117" y="409"/>
                    </a:lnTo>
                    <a:lnTo>
                      <a:pt x="117" y="390"/>
                    </a:lnTo>
                    <a:lnTo>
                      <a:pt x="97" y="390"/>
                    </a:lnTo>
                    <a:lnTo>
                      <a:pt x="78" y="390"/>
                    </a:lnTo>
                    <a:lnTo>
                      <a:pt x="78" y="370"/>
                    </a:lnTo>
                    <a:lnTo>
                      <a:pt x="58" y="351"/>
                    </a:lnTo>
                    <a:lnTo>
                      <a:pt x="39" y="331"/>
                    </a:lnTo>
                    <a:lnTo>
                      <a:pt x="20" y="292"/>
                    </a:lnTo>
                    <a:lnTo>
                      <a:pt x="0" y="273"/>
                    </a:lnTo>
                    <a:lnTo>
                      <a:pt x="0" y="234"/>
                    </a:lnTo>
                    <a:lnTo>
                      <a:pt x="20" y="253"/>
                    </a:lnTo>
                    <a:lnTo>
                      <a:pt x="20" y="234"/>
                    </a:lnTo>
                    <a:lnTo>
                      <a:pt x="20" y="214"/>
                    </a:lnTo>
                    <a:lnTo>
                      <a:pt x="39" y="195"/>
                    </a:lnTo>
                    <a:lnTo>
                      <a:pt x="39" y="175"/>
                    </a:lnTo>
                    <a:lnTo>
                      <a:pt x="39" y="156"/>
                    </a:lnTo>
                    <a:lnTo>
                      <a:pt x="39" y="136"/>
                    </a:lnTo>
                    <a:lnTo>
                      <a:pt x="78" y="117"/>
                    </a:lnTo>
                    <a:lnTo>
                      <a:pt x="97" y="117"/>
                    </a:lnTo>
                    <a:lnTo>
                      <a:pt x="97" y="78"/>
                    </a:lnTo>
                    <a:lnTo>
                      <a:pt x="97" y="58"/>
                    </a:lnTo>
                    <a:lnTo>
                      <a:pt x="78" y="39"/>
                    </a:lnTo>
                    <a:lnTo>
                      <a:pt x="58" y="19"/>
                    </a:lnTo>
                    <a:lnTo>
                      <a:pt x="273" y="0"/>
                    </a:lnTo>
                    <a:lnTo>
                      <a:pt x="273" y="39"/>
                    </a:lnTo>
                    <a:lnTo>
                      <a:pt x="292" y="58"/>
                    </a:lnTo>
                    <a:lnTo>
                      <a:pt x="292" y="78"/>
                    </a:lnTo>
                    <a:lnTo>
                      <a:pt x="311" y="312"/>
                    </a:lnTo>
                    <a:lnTo>
                      <a:pt x="311" y="331"/>
                    </a:lnTo>
                    <a:lnTo>
                      <a:pt x="311" y="351"/>
                    </a:lnTo>
                    <a:lnTo>
                      <a:pt x="311" y="370"/>
                    </a:lnTo>
                    <a:lnTo>
                      <a:pt x="331" y="390"/>
                    </a:lnTo>
                    <a:lnTo>
                      <a:pt x="331" y="409"/>
                    </a:lnTo>
                    <a:lnTo>
                      <a:pt x="311" y="429"/>
                    </a:lnTo>
                    <a:lnTo>
                      <a:pt x="311" y="448"/>
                    </a:lnTo>
                    <a:lnTo>
                      <a:pt x="292" y="448"/>
                    </a:lnTo>
                    <a:lnTo>
                      <a:pt x="292" y="468"/>
                    </a:lnTo>
                    <a:lnTo>
                      <a:pt x="292" y="507"/>
                    </a:lnTo>
                    <a:lnTo>
                      <a:pt x="292" y="526"/>
                    </a:lnTo>
                    <a:lnTo>
                      <a:pt x="273" y="546"/>
                    </a:lnTo>
                    <a:lnTo>
                      <a:pt x="253" y="546"/>
                    </a:lnTo>
                    <a:lnTo>
                      <a:pt x="273" y="565"/>
                    </a:lnTo>
                    <a:lnTo>
                      <a:pt x="273" y="585"/>
                    </a:lnTo>
                    <a:lnTo>
                      <a:pt x="253" y="585"/>
                    </a:lnTo>
                    <a:lnTo>
                      <a:pt x="253" y="565"/>
                    </a:lnTo>
                    <a:lnTo>
                      <a:pt x="234" y="565"/>
                    </a:lnTo>
                    <a:lnTo>
                      <a:pt x="214" y="585"/>
                    </a:lnTo>
                    <a:lnTo>
                      <a:pt x="214" y="604"/>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66" name="Freeform 26"/>
              <p:cNvSpPr>
                <a:spLocks/>
              </p:cNvSpPr>
              <p:nvPr/>
            </p:nvSpPr>
            <p:spPr bwMode="auto">
              <a:xfrm>
                <a:off x="3545" y="1884"/>
                <a:ext cx="222" cy="362"/>
              </a:xfrm>
              <a:custGeom>
                <a:avLst/>
                <a:gdLst>
                  <a:gd name="T0" fmla="*/ 0 w 253"/>
                  <a:gd name="T1" fmla="*/ 2 h 449"/>
                  <a:gd name="T2" fmla="*/ 0 w 253"/>
                  <a:gd name="T3" fmla="*/ 2 h 449"/>
                  <a:gd name="T4" fmla="*/ 0 w 253"/>
                  <a:gd name="T5" fmla="*/ 2 h 449"/>
                  <a:gd name="T6" fmla="*/ 4 w 253"/>
                  <a:gd name="T7" fmla="*/ 2 h 449"/>
                  <a:gd name="T8" fmla="*/ 4 w 253"/>
                  <a:gd name="T9" fmla="*/ 2 h 449"/>
                  <a:gd name="T10" fmla="*/ 4 w 253"/>
                  <a:gd name="T11" fmla="*/ 2 h 449"/>
                  <a:gd name="T12" fmla="*/ 4 w 253"/>
                  <a:gd name="T13" fmla="*/ 2 h 449"/>
                  <a:gd name="T14" fmla="*/ 4 w 253"/>
                  <a:gd name="T15" fmla="*/ 2 h 449"/>
                  <a:gd name="T16" fmla="*/ 4 w 253"/>
                  <a:gd name="T17" fmla="*/ 2 h 449"/>
                  <a:gd name="T18" fmla="*/ 4 w 253"/>
                  <a:gd name="T19" fmla="*/ 2 h 449"/>
                  <a:gd name="T20" fmla="*/ 4 w 253"/>
                  <a:gd name="T21" fmla="*/ 2 h 449"/>
                  <a:gd name="T22" fmla="*/ 0 w 253"/>
                  <a:gd name="T23" fmla="*/ 2 h 449"/>
                  <a:gd name="T24" fmla="*/ 4 w 253"/>
                  <a:gd name="T25" fmla="*/ 2 h 449"/>
                  <a:gd name="T26" fmla="*/ 4 w 253"/>
                  <a:gd name="T27" fmla="*/ 2 h 449"/>
                  <a:gd name="T28" fmla="*/ 8 w 253"/>
                  <a:gd name="T29" fmla="*/ 0 h 449"/>
                  <a:gd name="T30" fmla="*/ 9 w 253"/>
                  <a:gd name="T31" fmla="*/ 2 h 449"/>
                  <a:gd name="T32" fmla="*/ 9 w 253"/>
                  <a:gd name="T33" fmla="*/ 2 h 449"/>
                  <a:gd name="T34" fmla="*/ 8 w 253"/>
                  <a:gd name="T35" fmla="*/ 2 h 449"/>
                  <a:gd name="T36" fmla="*/ 8 w 253"/>
                  <a:gd name="T37" fmla="*/ 2 h 449"/>
                  <a:gd name="T38" fmla="*/ 7 w 253"/>
                  <a:gd name="T39" fmla="*/ 2 h 449"/>
                  <a:gd name="T40" fmla="*/ 7 w 253"/>
                  <a:gd name="T41" fmla="*/ 2 h 449"/>
                  <a:gd name="T42" fmla="*/ 6 w 253"/>
                  <a:gd name="T43" fmla="*/ 2 h 449"/>
                  <a:gd name="T44" fmla="*/ 6 w 253"/>
                  <a:gd name="T45" fmla="*/ 2 h 449"/>
                  <a:gd name="T46" fmla="*/ 6 w 253"/>
                  <a:gd name="T47" fmla="*/ 2 h 449"/>
                  <a:gd name="T48" fmla="*/ 5 w 253"/>
                  <a:gd name="T49" fmla="*/ 2 h 449"/>
                  <a:gd name="T50" fmla="*/ 4 w 253"/>
                  <a:gd name="T51" fmla="*/ 2 h 449"/>
                  <a:gd name="T52" fmla="*/ 4 w 253"/>
                  <a:gd name="T53" fmla="*/ 2 h 449"/>
                  <a:gd name="T54" fmla="*/ 4 w 253"/>
                  <a:gd name="T55" fmla="*/ 2 h 449"/>
                  <a:gd name="T56" fmla="*/ 4 w 253"/>
                  <a:gd name="T57" fmla="*/ 2 h 449"/>
                  <a:gd name="T58" fmla="*/ 4 w 253"/>
                  <a:gd name="T59" fmla="*/ 2 h 449"/>
                  <a:gd name="T60" fmla="*/ 4 w 253"/>
                  <a:gd name="T61" fmla="*/ 2 h 449"/>
                  <a:gd name="T62" fmla="*/ 4 w 253"/>
                  <a:gd name="T63" fmla="*/ 2 h 449"/>
                  <a:gd name="T64" fmla="*/ 4 w 253"/>
                  <a:gd name="T65" fmla="*/ 2 h 449"/>
                  <a:gd name="T66" fmla="*/ 4 w 253"/>
                  <a:gd name="T67" fmla="*/ 2 h 449"/>
                  <a:gd name="T68" fmla="*/ 4 w 253"/>
                  <a:gd name="T69" fmla="*/ 2 h 449"/>
                  <a:gd name="T70" fmla="*/ 0 w 253"/>
                  <a:gd name="T71" fmla="*/ 2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 h="449">
                    <a:moveTo>
                      <a:pt x="0" y="449"/>
                    </a:moveTo>
                    <a:lnTo>
                      <a:pt x="0" y="410"/>
                    </a:lnTo>
                    <a:lnTo>
                      <a:pt x="0" y="390"/>
                    </a:lnTo>
                    <a:lnTo>
                      <a:pt x="19" y="390"/>
                    </a:lnTo>
                    <a:lnTo>
                      <a:pt x="19" y="371"/>
                    </a:lnTo>
                    <a:lnTo>
                      <a:pt x="39" y="351"/>
                    </a:lnTo>
                    <a:lnTo>
                      <a:pt x="39" y="332"/>
                    </a:lnTo>
                    <a:lnTo>
                      <a:pt x="19" y="312"/>
                    </a:lnTo>
                    <a:lnTo>
                      <a:pt x="19" y="293"/>
                    </a:lnTo>
                    <a:lnTo>
                      <a:pt x="19" y="273"/>
                    </a:lnTo>
                    <a:lnTo>
                      <a:pt x="19" y="254"/>
                    </a:lnTo>
                    <a:lnTo>
                      <a:pt x="0" y="20"/>
                    </a:lnTo>
                    <a:lnTo>
                      <a:pt x="19" y="20"/>
                    </a:lnTo>
                    <a:lnTo>
                      <a:pt x="58" y="20"/>
                    </a:lnTo>
                    <a:lnTo>
                      <a:pt x="214" y="0"/>
                    </a:lnTo>
                    <a:lnTo>
                      <a:pt x="253" y="273"/>
                    </a:lnTo>
                    <a:lnTo>
                      <a:pt x="253" y="293"/>
                    </a:lnTo>
                    <a:lnTo>
                      <a:pt x="234" y="312"/>
                    </a:lnTo>
                    <a:lnTo>
                      <a:pt x="214" y="312"/>
                    </a:lnTo>
                    <a:lnTo>
                      <a:pt x="195" y="332"/>
                    </a:lnTo>
                    <a:lnTo>
                      <a:pt x="195" y="351"/>
                    </a:lnTo>
                    <a:lnTo>
                      <a:pt x="175" y="351"/>
                    </a:lnTo>
                    <a:lnTo>
                      <a:pt x="175" y="371"/>
                    </a:lnTo>
                    <a:lnTo>
                      <a:pt x="175" y="390"/>
                    </a:lnTo>
                    <a:lnTo>
                      <a:pt x="156" y="410"/>
                    </a:lnTo>
                    <a:lnTo>
                      <a:pt x="136" y="410"/>
                    </a:lnTo>
                    <a:lnTo>
                      <a:pt x="136" y="390"/>
                    </a:lnTo>
                    <a:lnTo>
                      <a:pt x="117" y="410"/>
                    </a:lnTo>
                    <a:lnTo>
                      <a:pt x="117" y="429"/>
                    </a:lnTo>
                    <a:lnTo>
                      <a:pt x="117" y="410"/>
                    </a:lnTo>
                    <a:lnTo>
                      <a:pt x="97" y="410"/>
                    </a:lnTo>
                    <a:lnTo>
                      <a:pt x="78" y="429"/>
                    </a:lnTo>
                    <a:lnTo>
                      <a:pt x="58" y="429"/>
                    </a:lnTo>
                    <a:lnTo>
                      <a:pt x="39" y="429"/>
                    </a:lnTo>
                    <a:lnTo>
                      <a:pt x="19" y="429"/>
                    </a:lnTo>
                    <a:lnTo>
                      <a:pt x="0" y="44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67" name="Freeform 27"/>
              <p:cNvSpPr>
                <a:spLocks/>
              </p:cNvSpPr>
              <p:nvPr/>
            </p:nvSpPr>
            <p:spPr bwMode="auto">
              <a:xfrm>
                <a:off x="3545" y="1884"/>
                <a:ext cx="222" cy="362"/>
              </a:xfrm>
              <a:custGeom>
                <a:avLst/>
                <a:gdLst>
                  <a:gd name="T0" fmla="*/ 0 w 253"/>
                  <a:gd name="T1" fmla="*/ 2 h 449"/>
                  <a:gd name="T2" fmla="*/ 0 w 253"/>
                  <a:gd name="T3" fmla="*/ 2 h 449"/>
                  <a:gd name="T4" fmla="*/ 0 w 253"/>
                  <a:gd name="T5" fmla="*/ 2 h 449"/>
                  <a:gd name="T6" fmla="*/ 4 w 253"/>
                  <a:gd name="T7" fmla="*/ 2 h 449"/>
                  <a:gd name="T8" fmla="*/ 4 w 253"/>
                  <a:gd name="T9" fmla="*/ 2 h 449"/>
                  <a:gd name="T10" fmla="*/ 4 w 253"/>
                  <a:gd name="T11" fmla="*/ 2 h 449"/>
                  <a:gd name="T12" fmla="*/ 4 w 253"/>
                  <a:gd name="T13" fmla="*/ 2 h 449"/>
                  <a:gd name="T14" fmla="*/ 4 w 253"/>
                  <a:gd name="T15" fmla="*/ 2 h 449"/>
                  <a:gd name="T16" fmla="*/ 4 w 253"/>
                  <a:gd name="T17" fmla="*/ 2 h 449"/>
                  <a:gd name="T18" fmla="*/ 4 w 253"/>
                  <a:gd name="T19" fmla="*/ 2 h 449"/>
                  <a:gd name="T20" fmla="*/ 4 w 253"/>
                  <a:gd name="T21" fmla="*/ 2 h 449"/>
                  <a:gd name="T22" fmla="*/ 0 w 253"/>
                  <a:gd name="T23" fmla="*/ 2 h 449"/>
                  <a:gd name="T24" fmla="*/ 4 w 253"/>
                  <a:gd name="T25" fmla="*/ 2 h 449"/>
                  <a:gd name="T26" fmla="*/ 4 w 253"/>
                  <a:gd name="T27" fmla="*/ 2 h 449"/>
                  <a:gd name="T28" fmla="*/ 8 w 253"/>
                  <a:gd name="T29" fmla="*/ 0 h 449"/>
                  <a:gd name="T30" fmla="*/ 9 w 253"/>
                  <a:gd name="T31" fmla="*/ 2 h 449"/>
                  <a:gd name="T32" fmla="*/ 9 w 253"/>
                  <a:gd name="T33" fmla="*/ 2 h 449"/>
                  <a:gd name="T34" fmla="*/ 8 w 253"/>
                  <a:gd name="T35" fmla="*/ 2 h 449"/>
                  <a:gd name="T36" fmla="*/ 8 w 253"/>
                  <a:gd name="T37" fmla="*/ 2 h 449"/>
                  <a:gd name="T38" fmla="*/ 7 w 253"/>
                  <a:gd name="T39" fmla="*/ 2 h 449"/>
                  <a:gd name="T40" fmla="*/ 7 w 253"/>
                  <a:gd name="T41" fmla="*/ 2 h 449"/>
                  <a:gd name="T42" fmla="*/ 6 w 253"/>
                  <a:gd name="T43" fmla="*/ 2 h 449"/>
                  <a:gd name="T44" fmla="*/ 6 w 253"/>
                  <a:gd name="T45" fmla="*/ 2 h 449"/>
                  <a:gd name="T46" fmla="*/ 6 w 253"/>
                  <a:gd name="T47" fmla="*/ 2 h 449"/>
                  <a:gd name="T48" fmla="*/ 5 w 253"/>
                  <a:gd name="T49" fmla="*/ 2 h 449"/>
                  <a:gd name="T50" fmla="*/ 4 w 253"/>
                  <a:gd name="T51" fmla="*/ 2 h 449"/>
                  <a:gd name="T52" fmla="*/ 4 w 253"/>
                  <a:gd name="T53" fmla="*/ 2 h 449"/>
                  <a:gd name="T54" fmla="*/ 4 w 253"/>
                  <a:gd name="T55" fmla="*/ 2 h 449"/>
                  <a:gd name="T56" fmla="*/ 4 w 253"/>
                  <a:gd name="T57" fmla="*/ 2 h 449"/>
                  <a:gd name="T58" fmla="*/ 4 w 253"/>
                  <a:gd name="T59" fmla="*/ 2 h 449"/>
                  <a:gd name="T60" fmla="*/ 4 w 253"/>
                  <a:gd name="T61" fmla="*/ 2 h 449"/>
                  <a:gd name="T62" fmla="*/ 4 w 253"/>
                  <a:gd name="T63" fmla="*/ 2 h 449"/>
                  <a:gd name="T64" fmla="*/ 4 w 253"/>
                  <a:gd name="T65" fmla="*/ 2 h 449"/>
                  <a:gd name="T66" fmla="*/ 4 w 253"/>
                  <a:gd name="T67" fmla="*/ 2 h 449"/>
                  <a:gd name="T68" fmla="*/ 4 w 253"/>
                  <a:gd name="T69" fmla="*/ 2 h 449"/>
                  <a:gd name="T70" fmla="*/ 0 w 253"/>
                  <a:gd name="T71" fmla="*/ 2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 h="449">
                    <a:moveTo>
                      <a:pt x="0" y="449"/>
                    </a:moveTo>
                    <a:lnTo>
                      <a:pt x="0" y="410"/>
                    </a:lnTo>
                    <a:lnTo>
                      <a:pt x="0" y="390"/>
                    </a:lnTo>
                    <a:lnTo>
                      <a:pt x="19" y="390"/>
                    </a:lnTo>
                    <a:lnTo>
                      <a:pt x="19" y="371"/>
                    </a:lnTo>
                    <a:lnTo>
                      <a:pt x="39" y="351"/>
                    </a:lnTo>
                    <a:lnTo>
                      <a:pt x="39" y="332"/>
                    </a:lnTo>
                    <a:lnTo>
                      <a:pt x="19" y="312"/>
                    </a:lnTo>
                    <a:lnTo>
                      <a:pt x="19" y="293"/>
                    </a:lnTo>
                    <a:lnTo>
                      <a:pt x="19" y="273"/>
                    </a:lnTo>
                    <a:lnTo>
                      <a:pt x="19" y="254"/>
                    </a:lnTo>
                    <a:lnTo>
                      <a:pt x="0" y="20"/>
                    </a:lnTo>
                    <a:lnTo>
                      <a:pt x="19" y="20"/>
                    </a:lnTo>
                    <a:lnTo>
                      <a:pt x="58" y="20"/>
                    </a:lnTo>
                    <a:lnTo>
                      <a:pt x="214" y="0"/>
                    </a:lnTo>
                    <a:lnTo>
                      <a:pt x="253" y="273"/>
                    </a:lnTo>
                    <a:lnTo>
                      <a:pt x="253" y="293"/>
                    </a:lnTo>
                    <a:lnTo>
                      <a:pt x="234" y="312"/>
                    </a:lnTo>
                    <a:lnTo>
                      <a:pt x="214" y="312"/>
                    </a:lnTo>
                    <a:lnTo>
                      <a:pt x="195" y="332"/>
                    </a:lnTo>
                    <a:lnTo>
                      <a:pt x="195" y="351"/>
                    </a:lnTo>
                    <a:lnTo>
                      <a:pt x="175" y="351"/>
                    </a:lnTo>
                    <a:lnTo>
                      <a:pt x="175" y="371"/>
                    </a:lnTo>
                    <a:lnTo>
                      <a:pt x="175" y="390"/>
                    </a:lnTo>
                    <a:lnTo>
                      <a:pt x="156" y="410"/>
                    </a:lnTo>
                    <a:lnTo>
                      <a:pt x="136" y="410"/>
                    </a:lnTo>
                    <a:lnTo>
                      <a:pt x="136" y="390"/>
                    </a:lnTo>
                    <a:lnTo>
                      <a:pt x="117" y="410"/>
                    </a:lnTo>
                    <a:lnTo>
                      <a:pt x="117" y="429"/>
                    </a:lnTo>
                    <a:lnTo>
                      <a:pt x="117" y="410"/>
                    </a:lnTo>
                    <a:lnTo>
                      <a:pt x="97" y="410"/>
                    </a:lnTo>
                    <a:lnTo>
                      <a:pt x="78" y="429"/>
                    </a:lnTo>
                    <a:lnTo>
                      <a:pt x="58" y="429"/>
                    </a:lnTo>
                    <a:lnTo>
                      <a:pt x="39" y="429"/>
                    </a:lnTo>
                    <a:lnTo>
                      <a:pt x="19" y="429"/>
                    </a:lnTo>
                    <a:lnTo>
                      <a:pt x="0" y="44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68" name="Freeform 28"/>
              <p:cNvSpPr>
                <a:spLocks/>
              </p:cNvSpPr>
              <p:nvPr/>
            </p:nvSpPr>
            <p:spPr bwMode="auto">
              <a:xfrm>
                <a:off x="3596" y="1538"/>
                <a:ext cx="274" cy="362"/>
              </a:xfrm>
              <a:custGeom>
                <a:avLst/>
                <a:gdLst>
                  <a:gd name="T0" fmla="*/ 9 w 312"/>
                  <a:gd name="T1" fmla="*/ 2 h 449"/>
                  <a:gd name="T2" fmla="*/ 5 w 312"/>
                  <a:gd name="T3" fmla="*/ 2 h 449"/>
                  <a:gd name="T4" fmla="*/ 0 w 312"/>
                  <a:gd name="T5" fmla="*/ 2 h 449"/>
                  <a:gd name="T6" fmla="*/ 4 w 312"/>
                  <a:gd name="T7" fmla="*/ 2 h 449"/>
                  <a:gd name="T8" fmla="*/ 4 w 312"/>
                  <a:gd name="T9" fmla="*/ 2 h 449"/>
                  <a:gd name="T10" fmla="*/ 4 w 312"/>
                  <a:gd name="T11" fmla="*/ 2 h 449"/>
                  <a:gd name="T12" fmla="*/ 4 w 312"/>
                  <a:gd name="T13" fmla="*/ 2 h 449"/>
                  <a:gd name="T14" fmla="*/ 0 w 312"/>
                  <a:gd name="T15" fmla="*/ 2 h 449"/>
                  <a:gd name="T16" fmla="*/ 0 w 312"/>
                  <a:gd name="T17" fmla="*/ 2 h 449"/>
                  <a:gd name="T18" fmla="*/ 0 w 312"/>
                  <a:gd name="T19" fmla="*/ 2 h 449"/>
                  <a:gd name="T20" fmla="*/ 0 w 312"/>
                  <a:gd name="T21" fmla="*/ 2 h 449"/>
                  <a:gd name="T22" fmla="*/ 0 w 312"/>
                  <a:gd name="T23" fmla="*/ 2 h 449"/>
                  <a:gd name="T24" fmla="*/ 4 w 312"/>
                  <a:gd name="T25" fmla="*/ 2 h 449"/>
                  <a:gd name="T26" fmla="*/ 4 w 312"/>
                  <a:gd name="T27" fmla="*/ 2 h 449"/>
                  <a:gd name="T28" fmla="*/ 4 w 312"/>
                  <a:gd name="T29" fmla="*/ 2 h 449"/>
                  <a:gd name="T30" fmla="*/ 4 w 312"/>
                  <a:gd name="T31" fmla="*/ 2 h 449"/>
                  <a:gd name="T32" fmla="*/ 4 w 312"/>
                  <a:gd name="T33" fmla="*/ 2 h 449"/>
                  <a:gd name="T34" fmla="*/ 4 w 312"/>
                  <a:gd name="T35" fmla="*/ 2 h 449"/>
                  <a:gd name="T36" fmla="*/ 4 w 312"/>
                  <a:gd name="T37" fmla="*/ 2 h 449"/>
                  <a:gd name="T38" fmla="*/ 4 w 312"/>
                  <a:gd name="T39" fmla="*/ 2 h 449"/>
                  <a:gd name="T40" fmla="*/ 4 w 312"/>
                  <a:gd name="T41" fmla="*/ 2 h 449"/>
                  <a:gd name="T42" fmla="*/ 4 w 312"/>
                  <a:gd name="T43" fmla="*/ 2 h 449"/>
                  <a:gd name="T44" fmla="*/ 4 w 312"/>
                  <a:gd name="T45" fmla="*/ 2 h 449"/>
                  <a:gd name="T46" fmla="*/ 4 w 312"/>
                  <a:gd name="T47" fmla="*/ 0 h 449"/>
                  <a:gd name="T48" fmla="*/ 4 w 312"/>
                  <a:gd name="T49" fmla="*/ 0 h 449"/>
                  <a:gd name="T50" fmla="*/ 5 w 312"/>
                  <a:gd name="T51" fmla="*/ 2 h 449"/>
                  <a:gd name="T52" fmla="*/ 6 w 312"/>
                  <a:gd name="T53" fmla="*/ 2 h 449"/>
                  <a:gd name="T54" fmla="*/ 8 w 312"/>
                  <a:gd name="T55" fmla="*/ 2 h 449"/>
                  <a:gd name="T56" fmla="*/ 8 w 312"/>
                  <a:gd name="T57" fmla="*/ 2 h 449"/>
                  <a:gd name="T58" fmla="*/ 8 w 312"/>
                  <a:gd name="T59" fmla="*/ 2 h 449"/>
                  <a:gd name="T60" fmla="*/ 8 w 312"/>
                  <a:gd name="T61" fmla="*/ 2 h 449"/>
                  <a:gd name="T62" fmla="*/ 8 w 312"/>
                  <a:gd name="T63" fmla="*/ 2 h 449"/>
                  <a:gd name="T64" fmla="*/ 8 w 312"/>
                  <a:gd name="T65" fmla="*/ 2 h 449"/>
                  <a:gd name="T66" fmla="*/ 8 w 312"/>
                  <a:gd name="T67" fmla="*/ 2 h 449"/>
                  <a:gd name="T68" fmla="*/ 8 w 312"/>
                  <a:gd name="T69" fmla="*/ 2 h 449"/>
                  <a:gd name="T70" fmla="*/ 8 w 312"/>
                  <a:gd name="T71" fmla="*/ 2 h 449"/>
                  <a:gd name="T72" fmla="*/ 8 w 312"/>
                  <a:gd name="T73" fmla="*/ 2 h 449"/>
                  <a:gd name="T74" fmla="*/ 7 w 312"/>
                  <a:gd name="T75" fmla="*/ 2 h 449"/>
                  <a:gd name="T76" fmla="*/ 7 w 312"/>
                  <a:gd name="T77" fmla="*/ 2 h 449"/>
                  <a:gd name="T78" fmla="*/ 7 w 312"/>
                  <a:gd name="T79" fmla="*/ 2 h 449"/>
                  <a:gd name="T80" fmla="*/ 8 w 312"/>
                  <a:gd name="T81" fmla="*/ 2 h 449"/>
                  <a:gd name="T82" fmla="*/ 8 w 312"/>
                  <a:gd name="T83" fmla="*/ 2 h 449"/>
                  <a:gd name="T84" fmla="*/ 8 w 312"/>
                  <a:gd name="T85" fmla="*/ 2 h 449"/>
                  <a:gd name="T86" fmla="*/ 9 w 312"/>
                  <a:gd name="T87" fmla="*/ 2 h 449"/>
                  <a:gd name="T88" fmla="*/ 9 w 312"/>
                  <a:gd name="T89" fmla="*/ 2 h 449"/>
                  <a:gd name="T90" fmla="*/ 10 w 312"/>
                  <a:gd name="T91" fmla="*/ 2 h 449"/>
                  <a:gd name="T92" fmla="*/ 10 w 312"/>
                  <a:gd name="T93" fmla="*/ 2 h 449"/>
                  <a:gd name="T94" fmla="*/ 10 w 312"/>
                  <a:gd name="T95" fmla="*/ 2 h 449"/>
                  <a:gd name="T96" fmla="*/ 10 w 312"/>
                  <a:gd name="T97" fmla="*/ 2 h 449"/>
                  <a:gd name="T98" fmla="*/ 11 w 312"/>
                  <a:gd name="T99" fmla="*/ 2 h 449"/>
                  <a:gd name="T100" fmla="*/ 11 w 312"/>
                  <a:gd name="T101" fmla="*/ 2 h 449"/>
                  <a:gd name="T102" fmla="*/ 11 w 312"/>
                  <a:gd name="T103" fmla="*/ 2 h 449"/>
                  <a:gd name="T104" fmla="*/ 10 w 312"/>
                  <a:gd name="T105" fmla="*/ 2 h 449"/>
                  <a:gd name="T106" fmla="*/ 10 w 312"/>
                  <a:gd name="T107" fmla="*/ 2 h 449"/>
                  <a:gd name="T108" fmla="*/ 10 w 312"/>
                  <a:gd name="T109" fmla="*/ 2 h 449"/>
                  <a:gd name="T110" fmla="*/ 10 w 312"/>
                  <a:gd name="T111" fmla="*/ 2 h 449"/>
                  <a:gd name="T112" fmla="*/ 10 w 312"/>
                  <a:gd name="T113" fmla="*/ 2 h 449"/>
                  <a:gd name="T114" fmla="*/ 9 w 312"/>
                  <a:gd name="T115" fmla="*/ 2 h 449"/>
                  <a:gd name="T116" fmla="*/ 9 w 312"/>
                  <a:gd name="T117" fmla="*/ 2 h 4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12" h="449">
                    <a:moveTo>
                      <a:pt x="253" y="410"/>
                    </a:moveTo>
                    <a:lnTo>
                      <a:pt x="156" y="429"/>
                    </a:lnTo>
                    <a:lnTo>
                      <a:pt x="0" y="449"/>
                    </a:lnTo>
                    <a:lnTo>
                      <a:pt x="20" y="410"/>
                    </a:lnTo>
                    <a:lnTo>
                      <a:pt x="39" y="371"/>
                    </a:lnTo>
                    <a:lnTo>
                      <a:pt x="39" y="312"/>
                    </a:lnTo>
                    <a:lnTo>
                      <a:pt x="20" y="273"/>
                    </a:lnTo>
                    <a:lnTo>
                      <a:pt x="0" y="253"/>
                    </a:lnTo>
                    <a:lnTo>
                      <a:pt x="0" y="234"/>
                    </a:lnTo>
                    <a:lnTo>
                      <a:pt x="0" y="214"/>
                    </a:lnTo>
                    <a:lnTo>
                      <a:pt x="0" y="195"/>
                    </a:lnTo>
                    <a:lnTo>
                      <a:pt x="0" y="175"/>
                    </a:lnTo>
                    <a:lnTo>
                      <a:pt x="20" y="156"/>
                    </a:lnTo>
                    <a:lnTo>
                      <a:pt x="20" y="117"/>
                    </a:lnTo>
                    <a:lnTo>
                      <a:pt x="20" y="97"/>
                    </a:lnTo>
                    <a:lnTo>
                      <a:pt x="39" y="78"/>
                    </a:lnTo>
                    <a:lnTo>
                      <a:pt x="59" y="78"/>
                    </a:lnTo>
                    <a:lnTo>
                      <a:pt x="59" y="97"/>
                    </a:lnTo>
                    <a:lnTo>
                      <a:pt x="78" y="78"/>
                    </a:lnTo>
                    <a:lnTo>
                      <a:pt x="78" y="58"/>
                    </a:lnTo>
                    <a:lnTo>
                      <a:pt x="78" y="39"/>
                    </a:lnTo>
                    <a:lnTo>
                      <a:pt x="98" y="39"/>
                    </a:lnTo>
                    <a:lnTo>
                      <a:pt x="78" y="19"/>
                    </a:lnTo>
                    <a:lnTo>
                      <a:pt x="98" y="0"/>
                    </a:lnTo>
                    <a:lnTo>
                      <a:pt x="117" y="0"/>
                    </a:lnTo>
                    <a:lnTo>
                      <a:pt x="156" y="19"/>
                    </a:lnTo>
                    <a:lnTo>
                      <a:pt x="176" y="19"/>
                    </a:lnTo>
                    <a:lnTo>
                      <a:pt x="214" y="19"/>
                    </a:lnTo>
                    <a:lnTo>
                      <a:pt x="214" y="39"/>
                    </a:lnTo>
                    <a:lnTo>
                      <a:pt x="214" y="58"/>
                    </a:lnTo>
                    <a:lnTo>
                      <a:pt x="214" y="78"/>
                    </a:lnTo>
                    <a:lnTo>
                      <a:pt x="234" y="78"/>
                    </a:lnTo>
                    <a:lnTo>
                      <a:pt x="234" y="97"/>
                    </a:lnTo>
                    <a:lnTo>
                      <a:pt x="234" y="117"/>
                    </a:lnTo>
                    <a:lnTo>
                      <a:pt x="214" y="136"/>
                    </a:lnTo>
                    <a:lnTo>
                      <a:pt x="214" y="156"/>
                    </a:lnTo>
                    <a:lnTo>
                      <a:pt x="214" y="175"/>
                    </a:lnTo>
                    <a:lnTo>
                      <a:pt x="195" y="175"/>
                    </a:lnTo>
                    <a:lnTo>
                      <a:pt x="195" y="195"/>
                    </a:lnTo>
                    <a:lnTo>
                      <a:pt x="195" y="214"/>
                    </a:lnTo>
                    <a:lnTo>
                      <a:pt x="214" y="214"/>
                    </a:lnTo>
                    <a:lnTo>
                      <a:pt x="234" y="195"/>
                    </a:lnTo>
                    <a:lnTo>
                      <a:pt x="234" y="175"/>
                    </a:lnTo>
                    <a:lnTo>
                      <a:pt x="253" y="175"/>
                    </a:lnTo>
                    <a:lnTo>
                      <a:pt x="253" y="156"/>
                    </a:lnTo>
                    <a:lnTo>
                      <a:pt x="273" y="156"/>
                    </a:lnTo>
                    <a:lnTo>
                      <a:pt x="273" y="175"/>
                    </a:lnTo>
                    <a:lnTo>
                      <a:pt x="292" y="195"/>
                    </a:lnTo>
                    <a:lnTo>
                      <a:pt x="292" y="214"/>
                    </a:lnTo>
                    <a:lnTo>
                      <a:pt x="312" y="234"/>
                    </a:lnTo>
                    <a:lnTo>
                      <a:pt x="312" y="253"/>
                    </a:lnTo>
                    <a:lnTo>
                      <a:pt x="312" y="292"/>
                    </a:lnTo>
                    <a:lnTo>
                      <a:pt x="292" y="312"/>
                    </a:lnTo>
                    <a:lnTo>
                      <a:pt x="292" y="332"/>
                    </a:lnTo>
                    <a:lnTo>
                      <a:pt x="273" y="351"/>
                    </a:lnTo>
                    <a:lnTo>
                      <a:pt x="273" y="371"/>
                    </a:lnTo>
                    <a:lnTo>
                      <a:pt x="273" y="390"/>
                    </a:lnTo>
                    <a:lnTo>
                      <a:pt x="253" y="390"/>
                    </a:lnTo>
                    <a:lnTo>
                      <a:pt x="253" y="41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69" name="Freeform 29"/>
              <p:cNvSpPr>
                <a:spLocks/>
              </p:cNvSpPr>
              <p:nvPr/>
            </p:nvSpPr>
            <p:spPr bwMode="auto">
              <a:xfrm>
                <a:off x="3596" y="1538"/>
                <a:ext cx="274" cy="362"/>
              </a:xfrm>
              <a:custGeom>
                <a:avLst/>
                <a:gdLst>
                  <a:gd name="T0" fmla="*/ 9 w 312"/>
                  <a:gd name="T1" fmla="*/ 2 h 449"/>
                  <a:gd name="T2" fmla="*/ 5 w 312"/>
                  <a:gd name="T3" fmla="*/ 2 h 449"/>
                  <a:gd name="T4" fmla="*/ 0 w 312"/>
                  <a:gd name="T5" fmla="*/ 2 h 449"/>
                  <a:gd name="T6" fmla="*/ 4 w 312"/>
                  <a:gd name="T7" fmla="*/ 2 h 449"/>
                  <a:gd name="T8" fmla="*/ 4 w 312"/>
                  <a:gd name="T9" fmla="*/ 2 h 449"/>
                  <a:gd name="T10" fmla="*/ 4 w 312"/>
                  <a:gd name="T11" fmla="*/ 2 h 449"/>
                  <a:gd name="T12" fmla="*/ 4 w 312"/>
                  <a:gd name="T13" fmla="*/ 2 h 449"/>
                  <a:gd name="T14" fmla="*/ 0 w 312"/>
                  <a:gd name="T15" fmla="*/ 2 h 449"/>
                  <a:gd name="T16" fmla="*/ 0 w 312"/>
                  <a:gd name="T17" fmla="*/ 2 h 449"/>
                  <a:gd name="T18" fmla="*/ 0 w 312"/>
                  <a:gd name="T19" fmla="*/ 2 h 449"/>
                  <a:gd name="T20" fmla="*/ 0 w 312"/>
                  <a:gd name="T21" fmla="*/ 2 h 449"/>
                  <a:gd name="T22" fmla="*/ 0 w 312"/>
                  <a:gd name="T23" fmla="*/ 2 h 449"/>
                  <a:gd name="T24" fmla="*/ 4 w 312"/>
                  <a:gd name="T25" fmla="*/ 2 h 449"/>
                  <a:gd name="T26" fmla="*/ 4 w 312"/>
                  <a:gd name="T27" fmla="*/ 2 h 449"/>
                  <a:gd name="T28" fmla="*/ 4 w 312"/>
                  <a:gd name="T29" fmla="*/ 2 h 449"/>
                  <a:gd name="T30" fmla="*/ 4 w 312"/>
                  <a:gd name="T31" fmla="*/ 2 h 449"/>
                  <a:gd name="T32" fmla="*/ 4 w 312"/>
                  <a:gd name="T33" fmla="*/ 2 h 449"/>
                  <a:gd name="T34" fmla="*/ 4 w 312"/>
                  <a:gd name="T35" fmla="*/ 2 h 449"/>
                  <a:gd name="T36" fmla="*/ 4 w 312"/>
                  <a:gd name="T37" fmla="*/ 2 h 449"/>
                  <a:gd name="T38" fmla="*/ 4 w 312"/>
                  <a:gd name="T39" fmla="*/ 2 h 449"/>
                  <a:gd name="T40" fmla="*/ 4 w 312"/>
                  <a:gd name="T41" fmla="*/ 2 h 449"/>
                  <a:gd name="T42" fmla="*/ 4 w 312"/>
                  <a:gd name="T43" fmla="*/ 2 h 449"/>
                  <a:gd name="T44" fmla="*/ 4 w 312"/>
                  <a:gd name="T45" fmla="*/ 2 h 449"/>
                  <a:gd name="T46" fmla="*/ 4 w 312"/>
                  <a:gd name="T47" fmla="*/ 0 h 449"/>
                  <a:gd name="T48" fmla="*/ 4 w 312"/>
                  <a:gd name="T49" fmla="*/ 0 h 449"/>
                  <a:gd name="T50" fmla="*/ 5 w 312"/>
                  <a:gd name="T51" fmla="*/ 2 h 449"/>
                  <a:gd name="T52" fmla="*/ 6 w 312"/>
                  <a:gd name="T53" fmla="*/ 2 h 449"/>
                  <a:gd name="T54" fmla="*/ 8 w 312"/>
                  <a:gd name="T55" fmla="*/ 2 h 449"/>
                  <a:gd name="T56" fmla="*/ 8 w 312"/>
                  <a:gd name="T57" fmla="*/ 2 h 449"/>
                  <a:gd name="T58" fmla="*/ 8 w 312"/>
                  <a:gd name="T59" fmla="*/ 2 h 449"/>
                  <a:gd name="T60" fmla="*/ 8 w 312"/>
                  <a:gd name="T61" fmla="*/ 2 h 449"/>
                  <a:gd name="T62" fmla="*/ 8 w 312"/>
                  <a:gd name="T63" fmla="*/ 2 h 449"/>
                  <a:gd name="T64" fmla="*/ 8 w 312"/>
                  <a:gd name="T65" fmla="*/ 2 h 449"/>
                  <a:gd name="T66" fmla="*/ 8 w 312"/>
                  <a:gd name="T67" fmla="*/ 2 h 449"/>
                  <a:gd name="T68" fmla="*/ 8 w 312"/>
                  <a:gd name="T69" fmla="*/ 2 h 449"/>
                  <a:gd name="T70" fmla="*/ 8 w 312"/>
                  <a:gd name="T71" fmla="*/ 2 h 449"/>
                  <a:gd name="T72" fmla="*/ 8 w 312"/>
                  <a:gd name="T73" fmla="*/ 2 h 449"/>
                  <a:gd name="T74" fmla="*/ 7 w 312"/>
                  <a:gd name="T75" fmla="*/ 2 h 449"/>
                  <a:gd name="T76" fmla="*/ 7 w 312"/>
                  <a:gd name="T77" fmla="*/ 2 h 449"/>
                  <a:gd name="T78" fmla="*/ 7 w 312"/>
                  <a:gd name="T79" fmla="*/ 2 h 449"/>
                  <a:gd name="T80" fmla="*/ 8 w 312"/>
                  <a:gd name="T81" fmla="*/ 2 h 449"/>
                  <a:gd name="T82" fmla="*/ 8 w 312"/>
                  <a:gd name="T83" fmla="*/ 2 h 449"/>
                  <a:gd name="T84" fmla="*/ 8 w 312"/>
                  <a:gd name="T85" fmla="*/ 2 h 449"/>
                  <a:gd name="T86" fmla="*/ 9 w 312"/>
                  <a:gd name="T87" fmla="*/ 2 h 449"/>
                  <a:gd name="T88" fmla="*/ 9 w 312"/>
                  <a:gd name="T89" fmla="*/ 2 h 449"/>
                  <a:gd name="T90" fmla="*/ 10 w 312"/>
                  <a:gd name="T91" fmla="*/ 2 h 449"/>
                  <a:gd name="T92" fmla="*/ 10 w 312"/>
                  <a:gd name="T93" fmla="*/ 2 h 449"/>
                  <a:gd name="T94" fmla="*/ 10 w 312"/>
                  <a:gd name="T95" fmla="*/ 2 h 449"/>
                  <a:gd name="T96" fmla="*/ 10 w 312"/>
                  <a:gd name="T97" fmla="*/ 2 h 449"/>
                  <a:gd name="T98" fmla="*/ 11 w 312"/>
                  <a:gd name="T99" fmla="*/ 2 h 449"/>
                  <a:gd name="T100" fmla="*/ 11 w 312"/>
                  <a:gd name="T101" fmla="*/ 2 h 449"/>
                  <a:gd name="T102" fmla="*/ 11 w 312"/>
                  <a:gd name="T103" fmla="*/ 2 h 449"/>
                  <a:gd name="T104" fmla="*/ 10 w 312"/>
                  <a:gd name="T105" fmla="*/ 2 h 449"/>
                  <a:gd name="T106" fmla="*/ 10 w 312"/>
                  <a:gd name="T107" fmla="*/ 2 h 449"/>
                  <a:gd name="T108" fmla="*/ 10 w 312"/>
                  <a:gd name="T109" fmla="*/ 2 h 449"/>
                  <a:gd name="T110" fmla="*/ 10 w 312"/>
                  <a:gd name="T111" fmla="*/ 2 h 449"/>
                  <a:gd name="T112" fmla="*/ 10 w 312"/>
                  <a:gd name="T113" fmla="*/ 2 h 449"/>
                  <a:gd name="T114" fmla="*/ 9 w 312"/>
                  <a:gd name="T115" fmla="*/ 2 h 449"/>
                  <a:gd name="T116" fmla="*/ 9 w 312"/>
                  <a:gd name="T117" fmla="*/ 2 h 4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12" h="449">
                    <a:moveTo>
                      <a:pt x="253" y="410"/>
                    </a:moveTo>
                    <a:lnTo>
                      <a:pt x="156" y="429"/>
                    </a:lnTo>
                    <a:lnTo>
                      <a:pt x="0" y="449"/>
                    </a:lnTo>
                    <a:lnTo>
                      <a:pt x="20" y="410"/>
                    </a:lnTo>
                    <a:lnTo>
                      <a:pt x="39" y="371"/>
                    </a:lnTo>
                    <a:lnTo>
                      <a:pt x="39" y="312"/>
                    </a:lnTo>
                    <a:lnTo>
                      <a:pt x="20" y="273"/>
                    </a:lnTo>
                    <a:lnTo>
                      <a:pt x="0" y="253"/>
                    </a:lnTo>
                    <a:lnTo>
                      <a:pt x="0" y="234"/>
                    </a:lnTo>
                    <a:lnTo>
                      <a:pt x="0" y="214"/>
                    </a:lnTo>
                    <a:lnTo>
                      <a:pt x="0" y="195"/>
                    </a:lnTo>
                    <a:lnTo>
                      <a:pt x="0" y="175"/>
                    </a:lnTo>
                    <a:lnTo>
                      <a:pt x="20" y="156"/>
                    </a:lnTo>
                    <a:lnTo>
                      <a:pt x="20" y="117"/>
                    </a:lnTo>
                    <a:lnTo>
                      <a:pt x="20" y="97"/>
                    </a:lnTo>
                    <a:lnTo>
                      <a:pt x="39" y="78"/>
                    </a:lnTo>
                    <a:lnTo>
                      <a:pt x="59" y="78"/>
                    </a:lnTo>
                    <a:lnTo>
                      <a:pt x="59" y="97"/>
                    </a:lnTo>
                    <a:lnTo>
                      <a:pt x="78" y="78"/>
                    </a:lnTo>
                    <a:lnTo>
                      <a:pt x="78" y="58"/>
                    </a:lnTo>
                    <a:lnTo>
                      <a:pt x="78" y="39"/>
                    </a:lnTo>
                    <a:lnTo>
                      <a:pt x="98" y="39"/>
                    </a:lnTo>
                    <a:lnTo>
                      <a:pt x="78" y="19"/>
                    </a:lnTo>
                    <a:lnTo>
                      <a:pt x="98" y="0"/>
                    </a:lnTo>
                    <a:lnTo>
                      <a:pt x="117" y="0"/>
                    </a:lnTo>
                    <a:lnTo>
                      <a:pt x="156" y="19"/>
                    </a:lnTo>
                    <a:lnTo>
                      <a:pt x="176" y="19"/>
                    </a:lnTo>
                    <a:lnTo>
                      <a:pt x="214" y="19"/>
                    </a:lnTo>
                    <a:lnTo>
                      <a:pt x="214" y="39"/>
                    </a:lnTo>
                    <a:lnTo>
                      <a:pt x="214" y="58"/>
                    </a:lnTo>
                    <a:lnTo>
                      <a:pt x="214" y="78"/>
                    </a:lnTo>
                    <a:lnTo>
                      <a:pt x="234" y="78"/>
                    </a:lnTo>
                    <a:lnTo>
                      <a:pt x="234" y="97"/>
                    </a:lnTo>
                    <a:lnTo>
                      <a:pt x="234" y="117"/>
                    </a:lnTo>
                    <a:lnTo>
                      <a:pt x="214" y="136"/>
                    </a:lnTo>
                    <a:lnTo>
                      <a:pt x="214" y="156"/>
                    </a:lnTo>
                    <a:lnTo>
                      <a:pt x="214" y="175"/>
                    </a:lnTo>
                    <a:lnTo>
                      <a:pt x="195" y="175"/>
                    </a:lnTo>
                    <a:lnTo>
                      <a:pt x="195" y="195"/>
                    </a:lnTo>
                    <a:lnTo>
                      <a:pt x="195" y="214"/>
                    </a:lnTo>
                    <a:lnTo>
                      <a:pt x="214" y="214"/>
                    </a:lnTo>
                    <a:lnTo>
                      <a:pt x="234" y="195"/>
                    </a:lnTo>
                    <a:lnTo>
                      <a:pt x="234" y="175"/>
                    </a:lnTo>
                    <a:lnTo>
                      <a:pt x="253" y="175"/>
                    </a:lnTo>
                    <a:lnTo>
                      <a:pt x="253" y="156"/>
                    </a:lnTo>
                    <a:lnTo>
                      <a:pt x="273" y="156"/>
                    </a:lnTo>
                    <a:lnTo>
                      <a:pt x="273" y="175"/>
                    </a:lnTo>
                    <a:lnTo>
                      <a:pt x="292" y="195"/>
                    </a:lnTo>
                    <a:lnTo>
                      <a:pt x="292" y="214"/>
                    </a:lnTo>
                    <a:lnTo>
                      <a:pt x="312" y="234"/>
                    </a:lnTo>
                    <a:lnTo>
                      <a:pt x="312" y="253"/>
                    </a:lnTo>
                    <a:lnTo>
                      <a:pt x="312" y="292"/>
                    </a:lnTo>
                    <a:lnTo>
                      <a:pt x="292" y="312"/>
                    </a:lnTo>
                    <a:lnTo>
                      <a:pt x="292" y="332"/>
                    </a:lnTo>
                    <a:lnTo>
                      <a:pt x="273" y="351"/>
                    </a:lnTo>
                    <a:lnTo>
                      <a:pt x="273" y="371"/>
                    </a:lnTo>
                    <a:lnTo>
                      <a:pt x="273" y="390"/>
                    </a:lnTo>
                    <a:lnTo>
                      <a:pt x="253" y="390"/>
                    </a:lnTo>
                    <a:lnTo>
                      <a:pt x="253" y="41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70" name="Freeform 30"/>
              <p:cNvSpPr>
                <a:spLocks/>
              </p:cNvSpPr>
              <p:nvPr/>
            </p:nvSpPr>
            <p:spPr bwMode="auto">
              <a:xfrm>
                <a:off x="2433" y="1790"/>
                <a:ext cx="599" cy="283"/>
              </a:xfrm>
              <a:custGeom>
                <a:avLst/>
                <a:gdLst>
                  <a:gd name="T0" fmla="*/ 5 w 681"/>
                  <a:gd name="T1" fmla="*/ 2 h 351"/>
                  <a:gd name="T2" fmla="*/ 5 w 681"/>
                  <a:gd name="T3" fmla="*/ 2 h 351"/>
                  <a:gd name="T4" fmla="*/ 0 w 681"/>
                  <a:gd name="T5" fmla="*/ 2 h 351"/>
                  <a:gd name="T6" fmla="*/ 0 w 681"/>
                  <a:gd name="T7" fmla="*/ 0 h 351"/>
                  <a:gd name="T8" fmla="*/ 15 w 681"/>
                  <a:gd name="T9" fmla="*/ 2 h 351"/>
                  <a:gd name="T10" fmla="*/ 16 w 681"/>
                  <a:gd name="T11" fmla="*/ 2 h 351"/>
                  <a:gd name="T12" fmla="*/ 16 w 681"/>
                  <a:gd name="T13" fmla="*/ 2 h 351"/>
                  <a:gd name="T14" fmla="*/ 17 w 681"/>
                  <a:gd name="T15" fmla="*/ 2 h 351"/>
                  <a:gd name="T16" fmla="*/ 18 w 681"/>
                  <a:gd name="T17" fmla="*/ 2 h 351"/>
                  <a:gd name="T18" fmla="*/ 19 w 681"/>
                  <a:gd name="T19" fmla="*/ 2 h 351"/>
                  <a:gd name="T20" fmla="*/ 19 w 681"/>
                  <a:gd name="T21" fmla="*/ 2 h 351"/>
                  <a:gd name="T22" fmla="*/ 20 w 681"/>
                  <a:gd name="T23" fmla="*/ 2 h 351"/>
                  <a:gd name="T24" fmla="*/ 20 w 681"/>
                  <a:gd name="T25" fmla="*/ 2 h 351"/>
                  <a:gd name="T26" fmla="*/ 21 w 681"/>
                  <a:gd name="T27" fmla="*/ 2 h 351"/>
                  <a:gd name="T28" fmla="*/ 22 w 681"/>
                  <a:gd name="T29" fmla="*/ 2 h 351"/>
                  <a:gd name="T30" fmla="*/ 22 w 681"/>
                  <a:gd name="T31" fmla="*/ 2 h 351"/>
                  <a:gd name="T32" fmla="*/ 22 w 681"/>
                  <a:gd name="T33" fmla="*/ 2 h 351"/>
                  <a:gd name="T34" fmla="*/ 23 w 681"/>
                  <a:gd name="T35" fmla="*/ 2 h 351"/>
                  <a:gd name="T36" fmla="*/ 23 w 681"/>
                  <a:gd name="T37" fmla="*/ 2 h 351"/>
                  <a:gd name="T38" fmla="*/ 23 w 681"/>
                  <a:gd name="T39" fmla="*/ 2 h 351"/>
                  <a:gd name="T40" fmla="*/ 23 w 681"/>
                  <a:gd name="T41" fmla="*/ 2 h 351"/>
                  <a:gd name="T42" fmla="*/ 23 w 681"/>
                  <a:gd name="T43" fmla="*/ 2 h 351"/>
                  <a:gd name="T44" fmla="*/ 23 w 681"/>
                  <a:gd name="T45" fmla="*/ 2 h 351"/>
                  <a:gd name="T46" fmla="*/ 23 w 681"/>
                  <a:gd name="T47" fmla="*/ 2 h 351"/>
                  <a:gd name="T48" fmla="*/ 24 w 681"/>
                  <a:gd name="T49" fmla="*/ 2 h 351"/>
                  <a:gd name="T50" fmla="*/ 24 w 681"/>
                  <a:gd name="T51" fmla="*/ 2 h 351"/>
                  <a:gd name="T52" fmla="*/ 24 w 681"/>
                  <a:gd name="T53" fmla="*/ 2 h 351"/>
                  <a:gd name="T54" fmla="*/ 25 w 681"/>
                  <a:gd name="T55" fmla="*/ 2 h 351"/>
                  <a:gd name="T56" fmla="*/ 14 w 681"/>
                  <a:gd name="T57" fmla="*/ 2 h 351"/>
                  <a:gd name="T58" fmla="*/ 5 w 681"/>
                  <a:gd name="T59" fmla="*/ 2 h 3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1" h="351">
                    <a:moveTo>
                      <a:pt x="136" y="332"/>
                    </a:moveTo>
                    <a:lnTo>
                      <a:pt x="136" y="234"/>
                    </a:lnTo>
                    <a:lnTo>
                      <a:pt x="0" y="215"/>
                    </a:lnTo>
                    <a:lnTo>
                      <a:pt x="0" y="0"/>
                    </a:lnTo>
                    <a:lnTo>
                      <a:pt x="409" y="20"/>
                    </a:lnTo>
                    <a:lnTo>
                      <a:pt x="428" y="39"/>
                    </a:lnTo>
                    <a:lnTo>
                      <a:pt x="448" y="39"/>
                    </a:lnTo>
                    <a:lnTo>
                      <a:pt x="467" y="59"/>
                    </a:lnTo>
                    <a:lnTo>
                      <a:pt x="506" y="39"/>
                    </a:lnTo>
                    <a:lnTo>
                      <a:pt x="526" y="39"/>
                    </a:lnTo>
                    <a:lnTo>
                      <a:pt x="526" y="59"/>
                    </a:lnTo>
                    <a:lnTo>
                      <a:pt x="545" y="59"/>
                    </a:lnTo>
                    <a:lnTo>
                      <a:pt x="564" y="78"/>
                    </a:lnTo>
                    <a:lnTo>
                      <a:pt x="584" y="78"/>
                    </a:lnTo>
                    <a:lnTo>
                      <a:pt x="603" y="137"/>
                    </a:lnTo>
                    <a:lnTo>
                      <a:pt x="603" y="156"/>
                    </a:lnTo>
                    <a:lnTo>
                      <a:pt x="603" y="176"/>
                    </a:lnTo>
                    <a:lnTo>
                      <a:pt x="623" y="195"/>
                    </a:lnTo>
                    <a:lnTo>
                      <a:pt x="623" y="215"/>
                    </a:lnTo>
                    <a:lnTo>
                      <a:pt x="623" y="234"/>
                    </a:lnTo>
                    <a:lnTo>
                      <a:pt x="623" y="254"/>
                    </a:lnTo>
                    <a:lnTo>
                      <a:pt x="642" y="273"/>
                    </a:lnTo>
                    <a:lnTo>
                      <a:pt x="642" y="293"/>
                    </a:lnTo>
                    <a:lnTo>
                      <a:pt x="642" y="312"/>
                    </a:lnTo>
                    <a:lnTo>
                      <a:pt x="662" y="312"/>
                    </a:lnTo>
                    <a:lnTo>
                      <a:pt x="662" y="332"/>
                    </a:lnTo>
                    <a:lnTo>
                      <a:pt x="662" y="351"/>
                    </a:lnTo>
                    <a:lnTo>
                      <a:pt x="681" y="351"/>
                    </a:lnTo>
                    <a:lnTo>
                      <a:pt x="389" y="351"/>
                    </a:lnTo>
                    <a:lnTo>
                      <a:pt x="136" y="332"/>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71" name="Freeform 31"/>
              <p:cNvSpPr>
                <a:spLocks/>
              </p:cNvSpPr>
              <p:nvPr/>
            </p:nvSpPr>
            <p:spPr bwMode="auto">
              <a:xfrm>
                <a:off x="2433" y="1790"/>
                <a:ext cx="599" cy="283"/>
              </a:xfrm>
              <a:custGeom>
                <a:avLst/>
                <a:gdLst>
                  <a:gd name="T0" fmla="*/ 5 w 681"/>
                  <a:gd name="T1" fmla="*/ 2 h 351"/>
                  <a:gd name="T2" fmla="*/ 5 w 681"/>
                  <a:gd name="T3" fmla="*/ 2 h 351"/>
                  <a:gd name="T4" fmla="*/ 0 w 681"/>
                  <a:gd name="T5" fmla="*/ 2 h 351"/>
                  <a:gd name="T6" fmla="*/ 0 w 681"/>
                  <a:gd name="T7" fmla="*/ 0 h 351"/>
                  <a:gd name="T8" fmla="*/ 15 w 681"/>
                  <a:gd name="T9" fmla="*/ 2 h 351"/>
                  <a:gd name="T10" fmla="*/ 16 w 681"/>
                  <a:gd name="T11" fmla="*/ 2 h 351"/>
                  <a:gd name="T12" fmla="*/ 16 w 681"/>
                  <a:gd name="T13" fmla="*/ 2 h 351"/>
                  <a:gd name="T14" fmla="*/ 17 w 681"/>
                  <a:gd name="T15" fmla="*/ 2 h 351"/>
                  <a:gd name="T16" fmla="*/ 18 w 681"/>
                  <a:gd name="T17" fmla="*/ 2 h 351"/>
                  <a:gd name="T18" fmla="*/ 19 w 681"/>
                  <a:gd name="T19" fmla="*/ 2 h 351"/>
                  <a:gd name="T20" fmla="*/ 19 w 681"/>
                  <a:gd name="T21" fmla="*/ 2 h 351"/>
                  <a:gd name="T22" fmla="*/ 20 w 681"/>
                  <a:gd name="T23" fmla="*/ 2 h 351"/>
                  <a:gd name="T24" fmla="*/ 20 w 681"/>
                  <a:gd name="T25" fmla="*/ 2 h 351"/>
                  <a:gd name="T26" fmla="*/ 21 w 681"/>
                  <a:gd name="T27" fmla="*/ 2 h 351"/>
                  <a:gd name="T28" fmla="*/ 22 w 681"/>
                  <a:gd name="T29" fmla="*/ 2 h 351"/>
                  <a:gd name="T30" fmla="*/ 22 w 681"/>
                  <a:gd name="T31" fmla="*/ 2 h 351"/>
                  <a:gd name="T32" fmla="*/ 22 w 681"/>
                  <a:gd name="T33" fmla="*/ 2 h 351"/>
                  <a:gd name="T34" fmla="*/ 23 w 681"/>
                  <a:gd name="T35" fmla="*/ 2 h 351"/>
                  <a:gd name="T36" fmla="*/ 23 w 681"/>
                  <a:gd name="T37" fmla="*/ 2 h 351"/>
                  <a:gd name="T38" fmla="*/ 23 w 681"/>
                  <a:gd name="T39" fmla="*/ 2 h 351"/>
                  <a:gd name="T40" fmla="*/ 23 w 681"/>
                  <a:gd name="T41" fmla="*/ 2 h 351"/>
                  <a:gd name="T42" fmla="*/ 23 w 681"/>
                  <a:gd name="T43" fmla="*/ 2 h 351"/>
                  <a:gd name="T44" fmla="*/ 23 w 681"/>
                  <a:gd name="T45" fmla="*/ 2 h 351"/>
                  <a:gd name="T46" fmla="*/ 23 w 681"/>
                  <a:gd name="T47" fmla="*/ 2 h 351"/>
                  <a:gd name="T48" fmla="*/ 24 w 681"/>
                  <a:gd name="T49" fmla="*/ 2 h 351"/>
                  <a:gd name="T50" fmla="*/ 24 w 681"/>
                  <a:gd name="T51" fmla="*/ 2 h 351"/>
                  <a:gd name="T52" fmla="*/ 24 w 681"/>
                  <a:gd name="T53" fmla="*/ 2 h 351"/>
                  <a:gd name="T54" fmla="*/ 25 w 681"/>
                  <a:gd name="T55" fmla="*/ 2 h 351"/>
                  <a:gd name="T56" fmla="*/ 14 w 681"/>
                  <a:gd name="T57" fmla="*/ 2 h 351"/>
                  <a:gd name="T58" fmla="*/ 5 w 681"/>
                  <a:gd name="T59" fmla="*/ 2 h 3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1" h="351">
                    <a:moveTo>
                      <a:pt x="136" y="332"/>
                    </a:moveTo>
                    <a:lnTo>
                      <a:pt x="136" y="234"/>
                    </a:lnTo>
                    <a:lnTo>
                      <a:pt x="0" y="215"/>
                    </a:lnTo>
                    <a:lnTo>
                      <a:pt x="0" y="0"/>
                    </a:lnTo>
                    <a:lnTo>
                      <a:pt x="409" y="20"/>
                    </a:lnTo>
                    <a:lnTo>
                      <a:pt x="428" y="39"/>
                    </a:lnTo>
                    <a:lnTo>
                      <a:pt x="448" y="39"/>
                    </a:lnTo>
                    <a:lnTo>
                      <a:pt x="467" y="59"/>
                    </a:lnTo>
                    <a:lnTo>
                      <a:pt x="506" y="39"/>
                    </a:lnTo>
                    <a:lnTo>
                      <a:pt x="526" y="39"/>
                    </a:lnTo>
                    <a:lnTo>
                      <a:pt x="526" y="59"/>
                    </a:lnTo>
                    <a:lnTo>
                      <a:pt x="545" y="59"/>
                    </a:lnTo>
                    <a:lnTo>
                      <a:pt x="564" y="78"/>
                    </a:lnTo>
                    <a:lnTo>
                      <a:pt x="584" y="78"/>
                    </a:lnTo>
                    <a:lnTo>
                      <a:pt x="603" y="137"/>
                    </a:lnTo>
                    <a:lnTo>
                      <a:pt x="603" y="156"/>
                    </a:lnTo>
                    <a:lnTo>
                      <a:pt x="603" y="176"/>
                    </a:lnTo>
                    <a:lnTo>
                      <a:pt x="623" y="195"/>
                    </a:lnTo>
                    <a:lnTo>
                      <a:pt x="623" y="215"/>
                    </a:lnTo>
                    <a:lnTo>
                      <a:pt x="623" y="234"/>
                    </a:lnTo>
                    <a:lnTo>
                      <a:pt x="623" y="254"/>
                    </a:lnTo>
                    <a:lnTo>
                      <a:pt x="642" y="273"/>
                    </a:lnTo>
                    <a:lnTo>
                      <a:pt x="642" y="293"/>
                    </a:lnTo>
                    <a:lnTo>
                      <a:pt x="642" y="312"/>
                    </a:lnTo>
                    <a:lnTo>
                      <a:pt x="662" y="312"/>
                    </a:lnTo>
                    <a:lnTo>
                      <a:pt x="662" y="332"/>
                    </a:lnTo>
                    <a:lnTo>
                      <a:pt x="662" y="351"/>
                    </a:lnTo>
                    <a:lnTo>
                      <a:pt x="681" y="351"/>
                    </a:lnTo>
                    <a:lnTo>
                      <a:pt x="389" y="351"/>
                    </a:lnTo>
                    <a:lnTo>
                      <a:pt x="136" y="332"/>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72" name="Freeform 32"/>
              <p:cNvSpPr>
                <a:spLocks/>
              </p:cNvSpPr>
              <p:nvPr/>
            </p:nvSpPr>
            <p:spPr bwMode="auto">
              <a:xfrm>
                <a:off x="2536" y="2057"/>
                <a:ext cx="547" cy="283"/>
              </a:xfrm>
              <a:custGeom>
                <a:avLst/>
                <a:gdLst>
                  <a:gd name="T0" fmla="*/ 4 w 623"/>
                  <a:gd name="T1" fmla="*/ 0 h 351"/>
                  <a:gd name="T2" fmla="*/ 10 w 623"/>
                  <a:gd name="T3" fmla="*/ 2 h 351"/>
                  <a:gd name="T4" fmla="*/ 19 w 623"/>
                  <a:gd name="T5" fmla="*/ 2 h 351"/>
                  <a:gd name="T6" fmla="*/ 19 w 623"/>
                  <a:gd name="T7" fmla="*/ 2 h 351"/>
                  <a:gd name="T8" fmla="*/ 19 w 623"/>
                  <a:gd name="T9" fmla="*/ 2 h 351"/>
                  <a:gd name="T10" fmla="*/ 19 w 623"/>
                  <a:gd name="T11" fmla="*/ 2 h 351"/>
                  <a:gd name="T12" fmla="*/ 19 w 623"/>
                  <a:gd name="T13" fmla="*/ 2 h 351"/>
                  <a:gd name="T14" fmla="*/ 21 w 623"/>
                  <a:gd name="T15" fmla="*/ 2 h 351"/>
                  <a:gd name="T16" fmla="*/ 22 w 623"/>
                  <a:gd name="T17" fmla="*/ 2 h 351"/>
                  <a:gd name="T18" fmla="*/ 22 w 623"/>
                  <a:gd name="T19" fmla="*/ 2 h 351"/>
                  <a:gd name="T20" fmla="*/ 8 w 623"/>
                  <a:gd name="T21" fmla="*/ 2 h 351"/>
                  <a:gd name="T22" fmla="*/ 0 w 623"/>
                  <a:gd name="T23" fmla="*/ 2 h 351"/>
                  <a:gd name="T24" fmla="*/ 4 w 623"/>
                  <a:gd name="T25" fmla="*/ 0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3" h="351">
                    <a:moveTo>
                      <a:pt x="19" y="0"/>
                    </a:moveTo>
                    <a:lnTo>
                      <a:pt x="272" y="19"/>
                    </a:lnTo>
                    <a:lnTo>
                      <a:pt x="564" y="19"/>
                    </a:lnTo>
                    <a:lnTo>
                      <a:pt x="564" y="39"/>
                    </a:lnTo>
                    <a:lnTo>
                      <a:pt x="584" y="39"/>
                    </a:lnTo>
                    <a:lnTo>
                      <a:pt x="584" y="58"/>
                    </a:lnTo>
                    <a:lnTo>
                      <a:pt x="584" y="78"/>
                    </a:lnTo>
                    <a:lnTo>
                      <a:pt x="603" y="97"/>
                    </a:lnTo>
                    <a:lnTo>
                      <a:pt x="623" y="117"/>
                    </a:lnTo>
                    <a:lnTo>
                      <a:pt x="623" y="351"/>
                    </a:lnTo>
                    <a:lnTo>
                      <a:pt x="233" y="331"/>
                    </a:lnTo>
                    <a:lnTo>
                      <a:pt x="0" y="331"/>
                    </a:lnTo>
                    <a:lnTo>
                      <a:pt x="19"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73" name="Freeform 33"/>
              <p:cNvSpPr>
                <a:spLocks/>
              </p:cNvSpPr>
              <p:nvPr/>
            </p:nvSpPr>
            <p:spPr bwMode="auto">
              <a:xfrm>
                <a:off x="2536" y="2057"/>
                <a:ext cx="547" cy="283"/>
              </a:xfrm>
              <a:custGeom>
                <a:avLst/>
                <a:gdLst>
                  <a:gd name="T0" fmla="*/ 4 w 623"/>
                  <a:gd name="T1" fmla="*/ 0 h 351"/>
                  <a:gd name="T2" fmla="*/ 10 w 623"/>
                  <a:gd name="T3" fmla="*/ 2 h 351"/>
                  <a:gd name="T4" fmla="*/ 19 w 623"/>
                  <a:gd name="T5" fmla="*/ 2 h 351"/>
                  <a:gd name="T6" fmla="*/ 19 w 623"/>
                  <a:gd name="T7" fmla="*/ 2 h 351"/>
                  <a:gd name="T8" fmla="*/ 19 w 623"/>
                  <a:gd name="T9" fmla="*/ 2 h 351"/>
                  <a:gd name="T10" fmla="*/ 19 w 623"/>
                  <a:gd name="T11" fmla="*/ 2 h 351"/>
                  <a:gd name="T12" fmla="*/ 19 w 623"/>
                  <a:gd name="T13" fmla="*/ 2 h 351"/>
                  <a:gd name="T14" fmla="*/ 21 w 623"/>
                  <a:gd name="T15" fmla="*/ 2 h 351"/>
                  <a:gd name="T16" fmla="*/ 22 w 623"/>
                  <a:gd name="T17" fmla="*/ 2 h 351"/>
                  <a:gd name="T18" fmla="*/ 22 w 623"/>
                  <a:gd name="T19" fmla="*/ 2 h 351"/>
                  <a:gd name="T20" fmla="*/ 8 w 623"/>
                  <a:gd name="T21" fmla="*/ 2 h 351"/>
                  <a:gd name="T22" fmla="*/ 0 w 623"/>
                  <a:gd name="T23" fmla="*/ 2 h 351"/>
                  <a:gd name="T24" fmla="*/ 4 w 623"/>
                  <a:gd name="T25" fmla="*/ 0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3" h="351">
                    <a:moveTo>
                      <a:pt x="19" y="0"/>
                    </a:moveTo>
                    <a:lnTo>
                      <a:pt x="272" y="19"/>
                    </a:lnTo>
                    <a:lnTo>
                      <a:pt x="564" y="19"/>
                    </a:lnTo>
                    <a:lnTo>
                      <a:pt x="564" y="39"/>
                    </a:lnTo>
                    <a:lnTo>
                      <a:pt x="584" y="39"/>
                    </a:lnTo>
                    <a:lnTo>
                      <a:pt x="584" y="58"/>
                    </a:lnTo>
                    <a:lnTo>
                      <a:pt x="584" y="78"/>
                    </a:lnTo>
                    <a:lnTo>
                      <a:pt x="603" y="97"/>
                    </a:lnTo>
                    <a:lnTo>
                      <a:pt x="623" y="117"/>
                    </a:lnTo>
                    <a:lnTo>
                      <a:pt x="623" y="351"/>
                    </a:lnTo>
                    <a:lnTo>
                      <a:pt x="233" y="331"/>
                    </a:lnTo>
                    <a:lnTo>
                      <a:pt x="0" y="331"/>
                    </a:lnTo>
                    <a:lnTo>
                      <a:pt x="19"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74" name="Freeform 34"/>
              <p:cNvSpPr>
                <a:spLocks/>
              </p:cNvSpPr>
              <p:nvPr/>
            </p:nvSpPr>
            <p:spPr bwMode="auto">
              <a:xfrm>
                <a:off x="2040" y="1932"/>
                <a:ext cx="513" cy="392"/>
              </a:xfrm>
              <a:custGeom>
                <a:avLst/>
                <a:gdLst>
                  <a:gd name="T0" fmla="*/ 0 w 583"/>
                  <a:gd name="T1" fmla="*/ 2 h 487"/>
                  <a:gd name="T2" fmla="*/ 4 w 583"/>
                  <a:gd name="T3" fmla="*/ 0 h 487"/>
                  <a:gd name="T4" fmla="*/ 10 w 583"/>
                  <a:gd name="T5" fmla="*/ 2 h 487"/>
                  <a:gd name="T6" fmla="*/ 16 w 583"/>
                  <a:gd name="T7" fmla="*/ 2 h 487"/>
                  <a:gd name="T8" fmla="*/ 21 w 583"/>
                  <a:gd name="T9" fmla="*/ 2 h 487"/>
                  <a:gd name="T10" fmla="*/ 21 w 583"/>
                  <a:gd name="T11" fmla="*/ 2 h 487"/>
                  <a:gd name="T12" fmla="*/ 20 w 583"/>
                  <a:gd name="T13" fmla="*/ 2 h 487"/>
                  <a:gd name="T14" fmla="*/ 9 w 583"/>
                  <a:gd name="T15" fmla="*/ 2 h 487"/>
                  <a:gd name="T16" fmla="*/ 0 w 583"/>
                  <a:gd name="T17" fmla="*/ 2 h 4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3" h="487">
                    <a:moveTo>
                      <a:pt x="0" y="409"/>
                    </a:moveTo>
                    <a:lnTo>
                      <a:pt x="58" y="0"/>
                    </a:lnTo>
                    <a:lnTo>
                      <a:pt x="272" y="19"/>
                    </a:lnTo>
                    <a:lnTo>
                      <a:pt x="447" y="39"/>
                    </a:lnTo>
                    <a:lnTo>
                      <a:pt x="583" y="58"/>
                    </a:lnTo>
                    <a:lnTo>
                      <a:pt x="583" y="156"/>
                    </a:lnTo>
                    <a:lnTo>
                      <a:pt x="564" y="487"/>
                    </a:lnTo>
                    <a:lnTo>
                      <a:pt x="233" y="448"/>
                    </a:lnTo>
                    <a:lnTo>
                      <a:pt x="0" y="40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75" name="Freeform 35"/>
              <p:cNvSpPr>
                <a:spLocks/>
              </p:cNvSpPr>
              <p:nvPr/>
            </p:nvSpPr>
            <p:spPr bwMode="auto">
              <a:xfrm>
                <a:off x="2040" y="1932"/>
                <a:ext cx="513" cy="392"/>
              </a:xfrm>
              <a:custGeom>
                <a:avLst/>
                <a:gdLst>
                  <a:gd name="T0" fmla="*/ 0 w 583"/>
                  <a:gd name="T1" fmla="*/ 2 h 487"/>
                  <a:gd name="T2" fmla="*/ 4 w 583"/>
                  <a:gd name="T3" fmla="*/ 0 h 487"/>
                  <a:gd name="T4" fmla="*/ 10 w 583"/>
                  <a:gd name="T5" fmla="*/ 2 h 487"/>
                  <a:gd name="T6" fmla="*/ 16 w 583"/>
                  <a:gd name="T7" fmla="*/ 2 h 487"/>
                  <a:gd name="T8" fmla="*/ 21 w 583"/>
                  <a:gd name="T9" fmla="*/ 2 h 487"/>
                  <a:gd name="T10" fmla="*/ 21 w 583"/>
                  <a:gd name="T11" fmla="*/ 2 h 487"/>
                  <a:gd name="T12" fmla="*/ 20 w 583"/>
                  <a:gd name="T13" fmla="*/ 2 h 487"/>
                  <a:gd name="T14" fmla="*/ 9 w 583"/>
                  <a:gd name="T15" fmla="*/ 2 h 487"/>
                  <a:gd name="T16" fmla="*/ 0 w 583"/>
                  <a:gd name="T17" fmla="*/ 2 h 4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3" h="487">
                    <a:moveTo>
                      <a:pt x="0" y="409"/>
                    </a:moveTo>
                    <a:lnTo>
                      <a:pt x="58" y="0"/>
                    </a:lnTo>
                    <a:lnTo>
                      <a:pt x="272" y="19"/>
                    </a:lnTo>
                    <a:lnTo>
                      <a:pt x="447" y="39"/>
                    </a:lnTo>
                    <a:lnTo>
                      <a:pt x="583" y="58"/>
                    </a:lnTo>
                    <a:lnTo>
                      <a:pt x="583" y="156"/>
                    </a:lnTo>
                    <a:lnTo>
                      <a:pt x="564" y="487"/>
                    </a:lnTo>
                    <a:lnTo>
                      <a:pt x="233" y="448"/>
                    </a:lnTo>
                    <a:lnTo>
                      <a:pt x="0" y="40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76" name="Freeform 36"/>
              <p:cNvSpPr>
                <a:spLocks/>
              </p:cNvSpPr>
              <p:nvPr/>
            </p:nvSpPr>
            <p:spPr bwMode="auto">
              <a:xfrm>
                <a:off x="2467" y="2309"/>
                <a:ext cx="633" cy="314"/>
              </a:xfrm>
              <a:custGeom>
                <a:avLst/>
                <a:gdLst>
                  <a:gd name="T0" fmla="*/ 0 w 720"/>
                  <a:gd name="T1" fmla="*/ 0 h 390"/>
                  <a:gd name="T2" fmla="*/ 4 w 720"/>
                  <a:gd name="T3" fmla="*/ 2 h 390"/>
                  <a:gd name="T4" fmla="*/ 11 w 720"/>
                  <a:gd name="T5" fmla="*/ 2 h 390"/>
                  <a:gd name="T6" fmla="*/ 18 w 720"/>
                  <a:gd name="T7" fmla="*/ 2 h 390"/>
                  <a:gd name="T8" fmla="*/ 25 w 720"/>
                  <a:gd name="T9" fmla="*/ 2 h 390"/>
                  <a:gd name="T10" fmla="*/ 25 w 720"/>
                  <a:gd name="T11" fmla="*/ 2 h 390"/>
                  <a:gd name="T12" fmla="*/ 25 w 720"/>
                  <a:gd name="T13" fmla="*/ 2 h 390"/>
                  <a:gd name="T14" fmla="*/ 25 w 720"/>
                  <a:gd name="T15" fmla="*/ 2 h 390"/>
                  <a:gd name="T16" fmla="*/ 23 w 720"/>
                  <a:gd name="T17" fmla="*/ 2 h 390"/>
                  <a:gd name="T18" fmla="*/ 23 w 720"/>
                  <a:gd name="T19" fmla="*/ 2 h 390"/>
                  <a:gd name="T20" fmla="*/ 22 w 720"/>
                  <a:gd name="T21" fmla="*/ 2 h 390"/>
                  <a:gd name="T22" fmla="*/ 22 w 720"/>
                  <a:gd name="T23" fmla="*/ 2 h 390"/>
                  <a:gd name="T24" fmla="*/ 21 w 720"/>
                  <a:gd name="T25" fmla="*/ 2 h 390"/>
                  <a:gd name="T26" fmla="*/ 21 w 720"/>
                  <a:gd name="T27" fmla="*/ 2 h 390"/>
                  <a:gd name="T28" fmla="*/ 19 w 720"/>
                  <a:gd name="T29" fmla="*/ 2 h 390"/>
                  <a:gd name="T30" fmla="*/ 19 w 720"/>
                  <a:gd name="T31" fmla="*/ 2 h 390"/>
                  <a:gd name="T32" fmla="*/ 19 w 720"/>
                  <a:gd name="T33" fmla="*/ 2 h 390"/>
                  <a:gd name="T34" fmla="*/ 18 w 720"/>
                  <a:gd name="T35" fmla="*/ 2 h 390"/>
                  <a:gd name="T36" fmla="*/ 18 w 720"/>
                  <a:gd name="T37" fmla="*/ 2 h 390"/>
                  <a:gd name="T38" fmla="*/ 18 w 720"/>
                  <a:gd name="T39" fmla="*/ 2 h 390"/>
                  <a:gd name="T40" fmla="*/ 17 w 720"/>
                  <a:gd name="T41" fmla="*/ 2 h 390"/>
                  <a:gd name="T42" fmla="*/ 17 w 720"/>
                  <a:gd name="T43" fmla="*/ 2 h 390"/>
                  <a:gd name="T44" fmla="*/ 16 w 720"/>
                  <a:gd name="T45" fmla="*/ 2 h 390"/>
                  <a:gd name="T46" fmla="*/ 16 w 720"/>
                  <a:gd name="T47" fmla="*/ 2 h 390"/>
                  <a:gd name="T48" fmla="*/ 16 w 720"/>
                  <a:gd name="T49" fmla="*/ 2 h 390"/>
                  <a:gd name="T50" fmla="*/ 16 w 720"/>
                  <a:gd name="T51" fmla="*/ 2 h 390"/>
                  <a:gd name="T52" fmla="*/ 15 w 720"/>
                  <a:gd name="T53" fmla="*/ 2 h 390"/>
                  <a:gd name="T54" fmla="*/ 14 w 720"/>
                  <a:gd name="T55" fmla="*/ 2 h 390"/>
                  <a:gd name="T56" fmla="*/ 14 w 720"/>
                  <a:gd name="T57" fmla="*/ 2 h 390"/>
                  <a:gd name="T58" fmla="*/ 14 w 720"/>
                  <a:gd name="T59" fmla="*/ 2 h 390"/>
                  <a:gd name="T60" fmla="*/ 13 w 720"/>
                  <a:gd name="T61" fmla="*/ 2 h 390"/>
                  <a:gd name="T62" fmla="*/ 12 w 720"/>
                  <a:gd name="T63" fmla="*/ 2 h 390"/>
                  <a:gd name="T64" fmla="*/ 11 w 720"/>
                  <a:gd name="T65" fmla="*/ 2 h 390"/>
                  <a:gd name="T66" fmla="*/ 11 w 720"/>
                  <a:gd name="T67" fmla="*/ 2 h 390"/>
                  <a:gd name="T68" fmla="*/ 11 w 720"/>
                  <a:gd name="T69" fmla="*/ 2 h 390"/>
                  <a:gd name="T70" fmla="*/ 10 w 720"/>
                  <a:gd name="T71" fmla="*/ 2 h 390"/>
                  <a:gd name="T72" fmla="*/ 10 w 720"/>
                  <a:gd name="T73" fmla="*/ 2 h 390"/>
                  <a:gd name="T74" fmla="*/ 9 w 720"/>
                  <a:gd name="T75" fmla="*/ 2 h 390"/>
                  <a:gd name="T76" fmla="*/ 9 w 720"/>
                  <a:gd name="T77" fmla="*/ 2 h 390"/>
                  <a:gd name="T78" fmla="*/ 9 w 720"/>
                  <a:gd name="T79" fmla="*/ 2 h 390"/>
                  <a:gd name="T80" fmla="*/ 0 w 720"/>
                  <a:gd name="T81" fmla="*/ 2 h 390"/>
                  <a:gd name="T82" fmla="*/ 0 w 720"/>
                  <a:gd name="T83" fmla="*/ 0 h 3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0" h="390">
                    <a:moveTo>
                      <a:pt x="0" y="0"/>
                    </a:moveTo>
                    <a:lnTo>
                      <a:pt x="78" y="19"/>
                    </a:lnTo>
                    <a:lnTo>
                      <a:pt x="311" y="19"/>
                    </a:lnTo>
                    <a:lnTo>
                      <a:pt x="506" y="39"/>
                    </a:lnTo>
                    <a:lnTo>
                      <a:pt x="701" y="39"/>
                    </a:lnTo>
                    <a:lnTo>
                      <a:pt x="701" y="78"/>
                    </a:lnTo>
                    <a:lnTo>
                      <a:pt x="720" y="195"/>
                    </a:lnTo>
                    <a:lnTo>
                      <a:pt x="720" y="390"/>
                    </a:lnTo>
                    <a:lnTo>
                      <a:pt x="662" y="371"/>
                    </a:lnTo>
                    <a:lnTo>
                      <a:pt x="662" y="351"/>
                    </a:lnTo>
                    <a:lnTo>
                      <a:pt x="642" y="371"/>
                    </a:lnTo>
                    <a:lnTo>
                      <a:pt x="623" y="371"/>
                    </a:lnTo>
                    <a:lnTo>
                      <a:pt x="603" y="371"/>
                    </a:lnTo>
                    <a:lnTo>
                      <a:pt x="584" y="371"/>
                    </a:lnTo>
                    <a:lnTo>
                      <a:pt x="564" y="371"/>
                    </a:lnTo>
                    <a:lnTo>
                      <a:pt x="545" y="390"/>
                    </a:lnTo>
                    <a:lnTo>
                      <a:pt x="545" y="371"/>
                    </a:lnTo>
                    <a:lnTo>
                      <a:pt x="525" y="371"/>
                    </a:lnTo>
                    <a:lnTo>
                      <a:pt x="506" y="371"/>
                    </a:lnTo>
                    <a:lnTo>
                      <a:pt x="506" y="351"/>
                    </a:lnTo>
                    <a:lnTo>
                      <a:pt x="487" y="351"/>
                    </a:lnTo>
                    <a:lnTo>
                      <a:pt x="487" y="371"/>
                    </a:lnTo>
                    <a:lnTo>
                      <a:pt x="467" y="371"/>
                    </a:lnTo>
                    <a:lnTo>
                      <a:pt x="467" y="351"/>
                    </a:lnTo>
                    <a:lnTo>
                      <a:pt x="448" y="371"/>
                    </a:lnTo>
                    <a:lnTo>
                      <a:pt x="448" y="351"/>
                    </a:lnTo>
                    <a:lnTo>
                      <a:pt x="428" y="351"/>
                    </a:lnTo>
                    <a:lnTo>
                      <a:pt x="409" y="371"/>
                    </a:lnTo>
                    <a:lnTo>
                      <a:pt x="409" y="351"/>
                    </a:lnTo>
                    <a:lnTo>
                      <a:pt x="409" y="332"/>
                    </a:lnTo>
                    <a:lnTo>
                      <a:pt x="389" y="332"/>
                    </a:lnTo>
                    <a:lnTo>
                      <a:pt x="350" y="332"/>
                    </a:lnTo>
                    <a:lnTo>
                      <a:pt x="331" y="332"/>
                    </a:lnTo>
                    <a:lnTo>
                      <a:pt x="311" y="332"/>
                    </a:lnTo>
                    <a:lnTo>
                      <a:pt x="311" y="312"/>
                    </a:lnTo>
                    <a:lnTo>
                      <a:pt x="292" y="312"/>
                    </a:lnTo>
                    <a:lnTo>
                      <a:pt x="272" y="312"/>
                    </a:lnTo>
                    <a:lnTo>
                      <a:pt x="253" y="293"/>
                    </a:lnTo>
                    <a:lnTo>
                      <a:pt x="234" y="293"/>
                    </a:lnTo>
                    <a:lnTo>
                      <a:pt x="234" y="78"/>
                    </a:lnTo>
                    <a:lnTo>
                      <a:pt x="0" y="58"/>
                    </a:lnTo>
                    <a:lnTo>
                      <a:pt x="0"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77" name="Freeform 37"/>
              <p:cNvSpPr>
                <a:spLocks/>
              </p:cNvSpPr>
              <p:nvPr/>
            </p:nvSpPr>
            <p:spPr bwMode="auto">
              <a:xfrm>
                <a:off x="2467" y="2309"/>
                <a:ext cx="633" cy="314"/>
              </a:xfrm>
              <a:custGeom>
                <a:avLst/>
                <a:gdLst>
                  <a:gd name="T0" fmla="*/ 0 w 720"/>
                  <a:gd name="T1" fmla="*/ 0 h 390"/>
                  <a:gd name="T2" fmla="*/ 4 w 720"/>
                  <a:gd name="T3" fmla="*/ 2 h 390"/>
                  <a:gd name="T4" fmla="*/ 11 w 720"/>
                  <a:gd name="T5" fmla="*/ 2 h 390"/>
                  <a:gd name="T6" fmla="*/ 18 w 720"/>
                  <a:gd name="T7" fmla="*/ 2 h 390"/>
                  <a:gd name="T8" fmla="*/ 25 w 720"/>
                  <a:gd name="T9" fmla="*/ 2 h 390"/>
                  <a:gd name="T10" fmla="*/ 25 w 720"/>
                  <a:gd name="T11" fmla="*/ 2 h 390"/>
                  <a:gd name="T12" fmla="*/ 25 w 720"/>
                  <a:gd name="T13" fmla="*/ 2 h 390"/>
                  <a:gd name="T14" fmla="*/ 25 w 720"/>
                  <a:gd name="T15" fmla="*/ 2 h 390"/>
                  <a:gd name="T16" fmla="*/ 23 w 720"/>
                  <a:gd name="T17" fmla="*/ 2 h 390"/>
                  <a:gd name="T18" fmla="*/ 23 w 720"/>
                  <a:gd name="T19" fmla="*/ 2 h 390"/>
                  <a:gd name="T20" fmla="*/ 22 w 720"/>
                  <a:gd name="T21" fmla="*/ 2 h 390"/>
                  <a:gd name="T22" fmla="*/ 22 w 720"/>
                  <a:gd name="T23" fmla="*/ 2 h 390"/>
                  <a:gd name="T24" fmla="*/ 21 w 720"/>
                  <a:gd name="T25" fmla="*/ 2 h 390"/>
                  <a:gd name="T26" fmla="*/ 21 w 720"/>
                  <a:gd name="T27" fmla="*/ 2 h 390"/>
                  <a:gd name="T28" fmla="*/ 19 w 720"/>
                  <a:gd name="T29" fmla="*/ 2 h 390"/>
                  <a:gd name="T30" fmla="*/ 19 w 720"/>
                  <a:gd name="T31" fmla="*/ 2 h 390"/>
                  <a:gd name="T32" fmla="*/ 19 w 720"/>
                  <a:gd name="T33" fmla="*/ 2 h 390"/>
                  <a:gd name="T34" fmla="*/ 18 w 720"/>
                  <a:gd name="T35" fmla="*/ 2 h 390"/>
                  <a:gd name="T36" fmla="*/ 18 w 720"/>
                  <a:gd name="T37" fmla="*/ 2 h 390"/>
                  <a:gd name="T38" fmla="*/ 18 w 720"/>
                  <a:gd name="T39" fmla="*/ 2 h 390"/>
                  <a:gd name="T40" fmla="*/ 17 w 720"/>
                  <a:gd name="T41" fmla="*/ 2 h 390"/>
                  <a:gd name="T42" fmla="*/ 17 w 720"/>
                  <a:gd name="T43" fmla="*/ 2 h 390"/>
                  <a:gd name="T44" fmla="*/ 16 w 720"/>
                  <a:gd name="T45" fmla="*/ 2 h 390"/>
                  <a:gd name="T46" fmla="*/ 16 w 720"/>
                  <a:gd name="T47" fmla="*/ 2 h 390"/>
                  <a:gd name="T48" fmla="*/ 16 w 720"/>
                  <a:gd name="T49" fmla="*/ 2 h 390"/>
                  <a:gd name="T50" fmla="*/ 16 w 720"/>
                  <a:gd name="T51" fmla="*/ 2 h 390"/>
                  <a:gd name="T52" fmla="*/ 15 w 720"/>
                  <a:gd name="T53" fmla="*/ 2 h 390"/>
                  <a:gd name="T54" fmla="*/ 14 w 720"/>
                  <a:gd name="T55" fmla="*/ 2 h 390"/>
                  <a:gd name="T56" fmla="*/ 14 w 720"/>
                  <a:gd name="T57" fmla="*/ 2 h 390"/>
                  <a:gd name="T58" fmla="*/ 14 w 720"/>
                  <a:gd name="T59" fmla="*/ 2 h 390"/>
                  <a:gd name="T60" fmla="*/ 13 w 720"/>
                  <a:gd name="T61" fmla="*/ 2 h 390"/>
                  <a:gd name="T62" fmla="*/ 12 w 720"/>
                  <a:gd name="T63" fmla="*/ 2 h 390"/>
                  <a:gd name="T64" fmla="*/ 11 w 720"/>
                  <a:gd name="T65" fmla="*/ 2 h 390"/>
                  <a:gd name="T66" fmla="*/ 11 w 720"/>
                  <a:gd name="T67" fmla="*/ 2 h 390"/>
                  <a:gd name="T68" fmla="*/ 11 w 720"/>
                  <a:gd name="T69" fmla="*/ 2 h 390"/>
                  <a:gd name="T70" fmla="*/ 10 w 720"/>
                  <a:gd name="T71" fmla="*/ 2 h 390"/>
                  <a:gd name="T72" fmla="*/ 10 w 720"/>
                  <a:gd name="T73" fmla="*/ 2 h 390"/>
                  <a:gd name="T74" fmla="*/ 9 w 720"/>
                  <a:gd name="T75" fmla="*/ 2 h 390"/>
                  <a:gd name="T76" fmla="*/ 9 w 720"/>
                  <a:gd name="T77" fmla="*/ 2 h 390"/>
                  <a:gd name="T78" fmla="*/ 9 w 720"/>
                  <a:gd name="T79" fmla="*/ 2 h 390"/>
                  <a:gd name="T80" fmla="*/ 0 w 720"/>
                  <a:gd name="T81" fmla="*/ 2 h 390"/>
                  <a:gd name="T82" fmla="*/ 0 w 720"/>
                  <a:gd name="T83" fmla="*/ 0 h 3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0" h="390">
                    <a:moveTo>
                      <a:pt x="0" y="0"/>
                    </a:moveTo>
                    <a:lnTo>
                      <a:pt x="78" y="19"/>
                    </a:lnTo>
                    <a:lnTo>
                      <a:pt x="311" y="19"/>
                    </a:lnTo>
                    <a:lnTo>
                      <a:pt x="506" y="39"/>
                    </a:lnTo>
                    <a:lnTo>
                      <a:pt x="701" y="39"/>
                    </a:lnTo>
                    <a:lnTo>
                      <a:pt x="701" y="78"/>
                    </a:lnTo>
                    <a:lnTo>
                      <a:pt x="720" y="195"/>
                    </a:lnTo>
                    <a:lnTo>
                      <a:pt x="720" y="390"/>
                    </a:lnTo>
                    <a:lnTo>
                      <a:pt x="662" y="371"/>
                    </a:lnTo>
                    <a:lnTo>
                      <a:pt x="662" y="351"/>
                    </a:lnTo>
                    <a:lnTo>
                      <a:pt x="642" y="371"/>
                    </a:lnTo>
                    <a:lnTo>
                      <a:pt x="623" y="371"/>
                    </a:lnTo>
                    <a:lnTo>
                      <a:pt x="603" y="371"/>
                    </a:lnTo>
                    <a:lnTo>
                      <a:pt x="584" y="371"/>
                    </a:lnTo>
                    <a:lnTo>
                      <a:pt x="564" y="371"/>
                    </a:lnTo>
                    <a:lnTo>
                      <a:pt x="545" y="390"/>
                    </a:lnTo>
                    <a:lnTo>
                      <a:pt x="545" y="371"/>
                    </a:lnTo>
                    <a:lnTo>
                      <a:pt x="525" y="371"/>
                    </a:lnTo>
                    <a:lnTo>
                      <a:pt x="506" y="371"/>
                    </a:lnTo>
                    <a:lnTo>
                      <a:pt x="506" y="351"/>
                    </a:lnTo>
                    <a:lnTo>
                      <a:pt x="487" y="351"/>
                    </a:lnTo>
                    <a:lnTo>
                      <a:pt x="487" y="371"/>
                    </a:lnTo>
                    <a:lnTo>
                      <a:pt x="467" y="371"/>
                    </a:lnTo>
                    <a:lnTo>
                      <a:pt x="467" y="351"/>
                    </a:lnTo>
                    <a:lnTo>
                      <a:pt x="448" y="371"/>
                    </a:lnTo>
                    <a:lnTo>
                      <a:pt x="448" y="351"/>
                    </a:lnTo>
                    <a:lnTo>
                      <a:pt x="428" y="351"/>
                    </a:lnTo>
                    <a:lnTo>
                      <a:pt x="409" y="371"/>
                    </a:lnTo>
                    <a:lnTo>
                      <a:pt x="409" y="351"/>
                    </a:lnTo>
                    <a:lnTo>
                      <a:pt x="409" y="332"/>
                    </a:lnTo>
                    <a:lnTo>
                      <a:pt x="389" y="332"/>
                    </a:lnTo>
                    <a:lnTo>
                      <a:pt x="350" y="332"/>
                    </a:lnTo>
                    <a:lnTo>
                      <a:pt x="331" y="332"/>
                    </a:lnTo>
                    <a:lnTo>
                      <a:pt x="311" y="332"/>
                    </a:lnTo>
                    <a:lnTo>
                      <a:pt x="311" y="312"/>
                    </a:lnTo>
                    <a:lnTo>
                      <a:pt x="292" y="312"/>
                    </a:lnTo>
                    <a:lnTo>
                      <a:pt x="272" y="312"/>
                    </a:lnTo>
                    <a:lnTo>
                      <a:pt x="253" y="293"/>
                    </a:lnTo>
                    <a:lnTo>
                      <a:pt x="234" y="293"/>
                    </a:lnTo>
                    <a:lnTo>
                      <a:pt x="234" y="78"/>
                    </a:lnTo>
                    <a:lnTo>
                      <a:pt x="0" y="58"/>
                    </a:lnTo>
                    <a:lnTo>
                      <a:pt x="0"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78" name="Freeform 38"/>
              <p:cNvSpPr>
                <a:spLocks/>
              </p:cNvSpPr>
              <p:nvPr/>
            </p:nvSpPr>
            <p:spPr bwMode="auto">
              <a:xfrm>
                <a:off x="3083" y="2356"/>
                <a:ext cx="359" cy="315"/>
              </a:xfrm>
              <a:custGeom>
                <a:avLst/>
                <a:gdLst>
                  <a:gd name="T0" fmla="*/ 4 w 408"/>
                  <a:gd name="T1" fmla="*/ 2 h 391"/>
                  <a:gd name="T2" fmla="*/ 4 w 408"/>
                  <a:gd name="T3" fmla="*/ 2 h 391"/>
                  <a:gd name="T4" fmla="*/ 0 w 408"/>
                  <a:gd name="T5" fmla="*/ 2 h 391"/>
                  <a:gd name="T6" fmla="*/ 14 w 408"/>
                  <a:gd name="T7" fmla="*/ 0 h 391"/>
                  <a:gd name="T8" fmla="*/ 14 w 408"/>
                  <a:gd name="T9" fmla="*/ 2 h 391"/>
                  <a:gd name="T10" fmla="*/ 14 w 408"/>
                  <a:gd name="T11" fmla="*/ 2 h 391"/>
                  <a:gd name="T12" fmla="*/ 12 w 408"/>
                  <a:gd name="T13" fmla="*/ 2 h 391"/>
                  <a:gd name="T14" fmla="*/ 15 w 408"/>
                  <a:gd name="T15" fmla="*/ 2 h 391"/>
                  <a:gd name="T16" fmla="*/ 15 w 408"/>
                  <a:gd name="T17" fmla="*/ 2 h 391"/>
                  <a:gd name="T18" fmla="*/ 14 w 408"/>
                  <a:gd name="T19" fmla="*/ 2 h 391"/>
                  <a:gd name="T20" fmla="*/ 14 w 408"/>
                  <a:gd name="T21" fmla="*/ 2 h 391"/>
                  <a:gd name="T22" fmla="*/ 14 w 408"/>
                  <a:gd name="T23" fmla="*/ 2 h 391"/>
                  <a:gd name="T24" fmla="*/ 14 w 408"/>
                  <a:gd name="T25" fmla="*/ 2 h 391"/>
                  <a:gd name="T26" fmla="*/ 14 w 408"/>
                  <a:gd name="T27" fmla="*/ 2 h 391"/>
                  <a:gd name="T28" fmla="*/ 14 w 408"/>
                  <a:gd name="T29" fmla="*/ 2 h 391"/>
                  <a:gd name="T30" fmla="*/ 14 w 408"/>
                  <a:gd name="T31" fmla="*/ 2 h 391"/>
                  <a:gd name="T32" fmla="*/ 12 w 408"/>
                  <a:gd name="T33" fmla="*/ 2 h 391"/>
                  <a:gd name="T34" fmla="*/ 12 w 408"/>
                  <a:gd name="T35" fmla="*/ 2 h 391"/>
                  <a:gd name="T36" fmla="*/ 12 w 408"/>
                  <a:gd name="T37" fmla="*/ 2 h 391"/>
                  <a:gd name="T38" fmla="*/ 12 w 408"/>
                  <a:gd name="T39" fmla="*/ 2 h 391"/>
                  <a:gd name="T40" fmla="*/ 11 w 408"/>
                  <a:gd name="T41" fmla="*/ 2 h 391"/>
                  <a:gd name="T42" fmla="*/ 11 w 408"/>
                  <a:gd name="T43" fmla="*/ 2 h 391"/>
                  <a:gd name="T44" fmla="*/ 11 w 408"/>
                  <a:gd name="T45" fmla="*/ 2 h 391"/>
                  <a:gd name="T46" fmla="*/ 11 w 408"/>
                  <a:gd name="T47" fmla="*/ 2 h 391"/>
                  <a:gd name="T48" fmla="*/ 11 w 408"/>
                  <a:gd name="T49" fmla="*/ 2 h 391"/>
                  <a:gd name="T50" fmla="*/ 11 w 408"/>
                  <a:gd name="T51" fmla="*/ 2 h 391"/>
                  <a:gd name="T52" fmla="*/ 4 w 408"/>
                  <a:gd name="T53" fmla="*/ 2 h 391"/>
                  <a:gd name="T54" fmla="*/ 4 w 408"/>
                  <a:gd name="T55" fmla="*/ 2 h 391"/>
                  <a:gd name="T56" fmla="*/ 4 w 408"/>
                  <a:gd name="T57" fmla="*/ 2 h 3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08" h="391">
                    <a:moveTo>
                      <a:pt x="19" y="332"/>
                    </a:moveTo>
                    <a:lnTo>
                      <a:pt x="19" y="137"/>
                    </a:lnTo>
                    <a:lnTo>
                      <a:pt x="0" y="20"/>
                    </a:lnTo>
                    <a:lnTo>
                      <a:pt x="369" y="0"/>
                    </a:lnTo>
                    <a:lnTo>
                      <a:pt x="369" y="20"/>
                    </a:lnTo>
                    <a:lnTo>
                      <a:pt x="369" y="39"/>
                    </a:lnTo>
                    <a:lnTo>
                      <a:pt x="350" y="59"/>
                    </a:lnTo>
                    <a:lnTo>
                      <a:pt x="408" y="59"/>
                    </a:lnTo>
                    <a:lnTo>
                      <a:pt x="408" y="78"/>
                    </a:lnTo>
                    <a:lnTo>
                      <a:pt x="389" y="98"/>
                    </a:lnTo>
                    <a:lnTo>
                      <a:pt x="389" y="117"/>
                    </a:lnTo>
                    <a:lnTo>
                      <a:pt x="369" y="117"/>
                    </a:lnTo>
                    <a:lnTo>
                      <a:pt x="369" y="137"/>
                    </a:lnTo>
                    <a:lnTo>
                      <a:pt x="389" y="156"/>
                    </a:lnTo>
                    <a:lnTo>
                      <a:pt x="369" y="156"/>
                    </a:lnTo>
                    <a:lnTo>
                      <a:pt x="369" y="176"/>
                    </a:lnTo>
                    <a:lnTo>
                      <a:pt x="350" y="195"/>
                    </a:lnTo>
                    <a:lnTo>
                      <a:pt x="350" y="215"/>
                    </a:lnTo>
                    <a:lnTo>
                      <a:pt x="330" y="235"/>
                    </a:lnTo>
                    <a:lnTo>
                      <a:pt x="330" y="254"/>
                    </a:lnTo>
                    <a:lnTo>
                      <a:pt x="311" y="274"/>
                    </a:lnTo>
                    <a:lnTo>
                      <a:pt x="311" y="313"/>
                    </a:lnTo>
                    <a:lnTo>
                      <a:pt x="291" y="313"/>
                    </a:lnTo>
                    <a:lnTo>
                      <a:pt x="291" y="332"/>
                    </a:lnTo>
                    <a:lnTo>
                      <a:pt x="311" y="352"/>
                    </a:lnTo>
                    <a:lnTo>
                      <a:pt x="311" y="391"/>
                    </a:lnTo>
                    <a:lnTo>
                      <a:pt x="58" y="391"/>
                    </a:lnTo>
                    <a:lnTo>
                      <a:pt x="58" y="332"/>
                    </a:lnTo>
                    <a:lnTo>
                      <a:pt x="19" y="332"/>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79" name="Freeform 39"/>
              <p:cNvSpPr>
                <a:spLocks/>
              </p:cNvSpPr>
              <p:nvPr/>
            </p:nvSpPr>
            <p:spPr bwMode="auto">
              <a:xfrm>
                <a:off x="3083" y="2356"/>
                <a:ext cx="359" cy="315"/>
              </a:xfrm>
              <a:custGeom>
                <a:avLst/>
                <a:gdLst>
                  <a:gd name="T0" fmla="*/ 4 w 408"/>
                  <a:gd name="T1" fmla="*/ 2 h 391"/>
                  <a:gd name="T2" fmla="*/ 4 w 408"/>
                  <a:gd name="T3" fmla="*/ 2 h 391"/>
                  <a:gd name="T4" fmla="*/ 0 w 408"/>
                  <a:gd name="T5" fmla="*/ 2 h 391"/>
                  <a:gd name="T6" fmla="*/ 14 w 408"/>
                  <a:gd name="T7" fmla="*/ 0 h 391"/>
                  <a:gd name="T8" fmla="*/ 14 w 408"/>
                  <a:gd name="T9" fmla="*/ 2 h 391"/>
                  <a:gd name="T10" fmla="*/ 14 w 408"/>
                  <a:gd name="T11" fmla="*/ 2 h 391"/>
                  <a:gd name="T12" fmla="*/ 12 w 408"/>
                  <a:gd name="T13" fmla="*/ 2 h 391"/>
                  <a:gd name="T14" fmla="*/ 15 w 408"/>
                  <a:gd name="T15" fmla="*/ 2 h 391"/>
                  <a:gd name="T16" fmla="*/ 15 w 408"/>
                  <a:gd name="T17" fmla="*/ 2 h 391"/>
                  <a:gd name="T18" fmla="*/ 14 w 408"/>
                  <a:gd name="T19" fmla="*/ 2 h 391"/>
                  <a:gd name="T20" fmla="*/ 14 w 408"/>
                  <a:gd name="T21" fmla="*/ 2 h 391"/>
                  <a:gd name="T22" fmla="*/ 14 w 408"/>
                  <a:gd name="T23" fmla="*/ 2 h 391"/>
                  <a:gd name="T24" fmla="*/ 14 w 408"/>
                  <a:gd name="T25" fmla="*/ 2 h 391"/>
                  <a:gd name="T26" fmla="*/ 14 w 408"/>
                  <a:gd name="T27" fmla="*/ 2 h 391"/>
                  <a:gd name="T28" fmla="*/ 14 w 408"/>
                  <a:gd name="T29" fmla="*/ 2 h 391"/>
                  <a:gd name="T30" fmla="*/ 14 w 408"/>
                  <a:gd name="T31" fmla="*/ 2 h 391"/>
                  <a:gd name="T32" fmla="*/ 12 w 408"/>
                  <a:gd name="T33" fmla="*/ 2 h 391"/>
                  <a:gd name="T34" fmla="*/ 12 w 408"/>
                  <a:gd name="T35" fmla="*/ 2 h 391"/>
                  <a:gd name="T36" fmla="*/ 12 w 408"/>
                  <a:gd name="T37" fmla="*/ 2 h 391"/>
                  <a:gd name="T38" fmla="*/ 12 w 408"/>
                  <a:gd name="T39" fmla="*/ 2 h 391"/>
                  <a:gd name="T40" fmla="*/ 11 w 408"/>
                  <a:gd name="T41" fmla="*/ 2 h 391"/>
                  <a:gd name="T42" fmla="*/ 11 w 408"/>
                  <a:gd name="T43" fmla="*/ 2 h 391"/>
                  <a:gd name="T44" fmla="*/ 11 w 408"/>
                  <a:gd name="T45" fmla="*/ 2 h 391"/>
                  <a:gd name="T46" fmla="*/ 11 w 408"/>
                  <a:gd name="T47" fmla="*/ 2 h 391"/>
                  <a:gd name="T48" fmla="*/ 11 w 408"/>
                  <a:gd name="T49" fmla="*/ 2 h 391"/>
                  <a:gd name="T50" fmla="*/ 11 w 408"/>
                  <a:gd name="T51" fmla="*/ 2 h 391"/>
                  <a:gd name="T52" fmla="*/ 4 w 408"/>
                  <a:gd name="T53" fmla="*/ 2 h 391"/>
                  <a:gd name="T54" fmla="*/ 4 w 408"/>
                  <a:gd name="T55" fmla="*/ 2 h 391"/>
                  <a:gd name="T56" fmla="*/ 4 w 408"/>
                  <a:gd name="T57" fmla="*/ 2 h 3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08" h="391">
                    <a:moveTo>
                      <a:pt x="19" y="332"/>
                    </a:moveTo>
                    <a:lnTo>
                      <a:pt x="19" y="137"/>
                    </a:lnTo>
                    <a:lnTo>
                      <a:pt x="0" y="20"/>
                    </a:lnTo>
                    <a:lnTo>
                      <a:pt x="369" y="0"/>
                    </a:lnTo>
                    <a:lnTo>
                      <a:pt x="369" y="20"/>
                    </a:lnTo>
                    <a:lnTo>
                      <a:pt x="369" y="39"/>
                    </a:lnTo>
                    <a:lnTo>
                      <a:pt x="350" y="59"/>
                    </a:lnTo>
                    <a:lnTo>
                      <a:pt x="408" y="59"/>
                    </a:lnTo>
                    <a:lnTo>
                      <a:pt x="408" y="78"/>
                    </a:lnTo>
                    <a:lnTo>
                      <a:pt x="389" y="98"/>
                    </a:lnTo>
                    <a:lnTo>
                      <a:pt x="389" y="117"/>
                    </a:lnTo>
                    <a:lnTo>
                      <a:pt x="369" y="117"/>
                    </a:lnTo>
                    <a:lnTo>
                      <a:pt x="369" y="137"/>
                    </a:lnTo>
                    <a:lnTo>
                      <a:pt x="389" y="156"/>
                    </a:lnTo>
                    <a:lnTo>
                      <a:pt x="369" y="156"/>
                    </a:lnTo>
                    <a:lnTo>
                      <a:pt x="369" y="176"/>
                    </a:lnTo>
                    <a:lnTo>
                      <a:pt x="350" y="195"/>
                    </a:lnTo>
                    <a:lnTo>
                      <a:pt x="350" y="215"/>
                    </a:lnTo>
                    <a:lnTo>
                      <a:pt x="330" y="235"/>
                    </a:lnTo>
                    <a:lnTo>
                      <a:pt x="330" y="254"/>
                    </a:lnTo>
                    <a:lnTo>
                      <a:pt x="311" y="274"/>
                    </a:lnTo>
                    <a:lnTo>
                      <a:pt x="311" y="313"/>
                    </a:lnTo>
                    <a:lnTo>
                      <a:pt x="291" y="313"/>
                    </a:lnTo>
                    <a:lnTo>
                      <a:pt x="291" y="332"/>
                    </a:lnTo>
                    <a:lnTo>
                      <a:pt x="311" y="352"/>
                    </a:lnTo>
                    <a:lnTo>
                      <a:pt x="311" y="391"/>
                    </a:lnTo>
                    <a:lnTo>
                      <a:pt x="58" y="391"/>
                    </a:lnTo>
                    <a:lnTo>
                      <a:pt x="58" y="332"/>
                    </a:lnTo>
                    <a:lnTo>
                      <a:pt x="19" y="332"/>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80" name="Freeform 40"/>
              <p:cNvSpPr>
                <a:spLocks/>
              </p:cNvSpPr>
              <p:nvPr/>
            </p:nvSpPr>
            <p:spPr bwMode="auto">
              <a:xfrm>
                <a:off x="3322" y="2481"/>
                <a:ext cx="257" cy="425"/>
              </a:xfrm>
              <a:custGeom>
                <a:avLst/>
                <a:gdLst>
                  <a:gd name="T0" fmla="*/ 4 w 292"/>
                  <a:gd name="T1" fmla="*/ 2 h 527"/>
                  <a:gd name="T2" fmla="*/ 4 w 292"/>
                  <a:gd name="T3" fmla="*/ 2 h 527"/>
                  <a:gd name="T4" fmla="*/ 4 w 292"/>
                  <a:gd name="T5" fmla="*/ 2 h 527"/>
                  <a:gd name="T6" fmla="*/ 4 w 292"/>
                  <a:gd name="T7" fmla="*/ 2 h 527"/>
                  <a:gd name="T8" fmla="*/ 4 w 292"/>
                  <a:gd name="T9" fmla="*/ 2 h 527"/>
                  <a:gd name="T10" fmla="*/ 4 w 292"/>
                  <a:gd name="T11" fmla="*/ 2 h 527"/>
                  <a:gd name="T12" fmla="*/ 4 w 292"/>
                  <a:gd name="T13" fmla="*/ 2 h 527"/>
                  <a:gd name="T14" fmla="*/ 4 w 292"/>
                  <a:gd name="T15" fmla="*/ 2 h 527"/>
                  <a:gd name="T16" fmla="*/ 4 w 292"/>
                  <a:gd name="T17" fmla="*/ 2 h 527"/>
                  <a:gd name="T18" fmla="*/ 4 w 292"/>
                  <a:gd name="T19" fmla="*/ 2 h 527"/>
                  <a:gd name="T20" fmla="*/ 4 w 292"/>
                  <a:gd name="T21" fmla="*/ 2 h 527"/>
                  <a:gd name="T22" fmla="*/ 4 w 292"/>
                  <a:gd name="T23" fmla="*/ 2 h 527"/>
                  <a:gd name="T24" fmla="*/ 10 w 292"/>
                  <a:gd name="T25" fmla="*/ 0 h 527"/>
                  <a:gd name="T26" fmla="*/ 10 w 292"/>
                  <a:gd name="T27" fmla="*/ 2 h 527"/>
                  <a:gd name="T28" fmla="*/ 11 w 292"/>
                  <a:gd name="T29" fmla="*/ 2 h 527"/>
                  <a:gd name="T30" fmla="*/ 10 w 292"/>
                  <a:gd name="T31" fmla="*/ 2 h 527"/>
                  <a:gd name="T32" fmla="*/ 10 w 292"/>
                  <a:gd name="T33" fmla="*/ 2 h 527"/>
                  <a:gd name="T34" fmla="*/ 10 w 292"/>
                  <a:gd name="T35" fmla="*/ 2 h 527"/>
                  <a:gd name="T36" fmla="*/ 9 w 292"/>
                  <a:gd name="T37" fmla="*/ 2 h 527"/>
                  <a:gd name="T38" fmla="*/ 8 w 292"/>
                  <a:gd name="T39" fmla="*/ 2 h 527"/>
                  <a:gd name="T40" fmla="*/ 8 w 292"/>
                  <a:gd name="T41" fmla="*/ 2 h 527"/>
                  <a:gd name="T42" fmla="*/ 7 w 292"/>
                  <a:gd name="T43" fmla="*/ 2 h 527"/>
                  <a:gd name="T44" fmla="*/ 6 w 292"/>
                  <a:gd name="T45" fmla="*/ 2 h 527"/>
                  <a:gd name="T46" fmla="*/ 7 w 292"/>
                  <a:gd name="T47" fmla="*/ 2 h 527"/>
                  <a:gd name="T48" fmla="*/ 4 w 292"/>
                  <a:gd name="T49" fmla="*/ 2 h 527"/>
                  <a:gd name="T50" fmla="*/ 0 w 292"/>
                  <a:gd name="T51" fmla="*/ 2 h 527"/>
                  <a:gd name="T52" fmla="*/ 4 w 292"/>
                  <a:gd name="T53" fmla="*/ 2 h 527"/>
                  <a:gd name="T54" fmla="*/ 4 w 292"/>
                  <a:gd name="T55" fmla="*/ 2 h 527"/>
                  <a:gd name="T56" fmla="*/ 4 w 292"/>
                  <a:gd name="T57" fmla="*/ 2 h 527"/>
                  <a:gd name="T58" fmla="*/ 4 w 292"/>
                  <a:gd name="T59" fmla="*/ 2 h 527"/>
                  <a:gd name="T60" fmla="*/ 4 w 292"/>
                  <a:gd name="T61" fmla="*/ 2 h 527"/>
                  <a:gd name="T62" fmla="*/ 4 w 292"/>
                  <a:gd name="T63" fmla="*/ 2 h 527"/>
                  <a:gd name="T64" fmla="*/ 4 w 292"/>
                  <a:gd name="T65" fmla="*/ 2 h 527"/>
                  <a:gd name="T66" fmla="*/ 4 w 292"/>
                  <a:gd name="T67" fmla="*/ 2 h 527"/>
                  <a:gd name="T68" fmla="*/ 4 w 292"/>
                  <a:gd name="T69" fmla="*/ 2 h 527"/>
                  <a:gd name="T70" fmla="*/ 4 w 292"/>
                  <a:gd name="T71" fmla="*/ 2 h 527"/>
                  <a:gd name="T72" fmla="*/ 4 w 292"/>
                  <a:gd name="T73" fmla="*/ 2 h 5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2" h="527">
                    <a:moveTo>
                      <a:pt x="39" y="235"/>
                    </a:moveTo>
                    <a:lnTo>
                      <a:pt x="39" y="196"/>
                    </a:lnTo>
                    <a:lnTo>
                      <a:pt x="19" y="176"/>
                    </a:lnTo>
                    <a:lnTo>
                      <a:pt x="19" y="157"/>
                    </a:lnTo>
                    <a:lnTo>
                      <a:pt x="39" y="157"/>
                    </a:lnTo>
                    <a:lnTo>
                      <a:pt x="39" y="118"/>
                    </a:lnTo>
                    <a:lnTo>
                      <a:pt x="58" y="98"/>
                    </a:lnTo>
                    <a:lnTo>
                      <a:pt x="58" y="79"/>
                    </a:lnTo>
                    <a:lnTo>
                      <a:pt x="78" y="59"/>
                    </a:lnTo>
                    <a:lnTo>
                      <a:pt x="78" y="39"/>
                    </a:lnTo>
                    <a:lnTo>
                      <a:pt x="78" y="20"/>
                    </a:lnTo>
                    <a:lnTo>
                      <a:pt x="97" y="20"/>
                    </a:lnTo>
                    <a:lnTo>
                      <a:pt x="272" y="0"/>
                    </a:lnTo>
                    <a:lnTo>
                      <a:pt x="272" y="332"/>
                    </a:lnTo>
                    <a:lnTo>
                      <a:pt x="292" y="488"/>
                    </a:lnTo>
                    <a:lnTo>
                      <a:pt x="272" y="508"/>
                    </a:lnTo>
                    <a:lnTo>
                      <a:pt x="272" y="488"/>
                    </a:lnTo>
                    <a:lnTo>
                      <a:pt x="253" y="488"/>
                    </a:lnTo>
                    <a:lnTo>
                      <a:pt x="234" y="508"/>
                    </a:lnTo>
                    <a:lnTo>
                      <a:pt x="214" y="508"/>
                    </a:lnTo>
                    <a:lnTo>
                      <a:pt x="195" y="527"/>
                    </a:lnTo>
                    <a:lnTo>
                      <a:pt x="175" y="488"/>
                    </a:lnTo>
                    <a:lnTo>
                      <a:pt x="156" y="469"/>
                    </a:lnTo>
                    <a:lnTo>
                      <a:pt x="175" y="449"/>
                    </a:lnTo>
                    <a:lnTo>
                      <a:pt x="19" y="449"/>
                    </a:lnTo>
                    <a:lnTo>
                      <a:pt x="0" y="430"/>
                    </a:lnTo>
                    <a:lnTo>
                      <a:pt x="19" y="410"/>
                    </a:lnTo>
                    <a:lnTo>
                      <a:pt x="19" y="391"/>
                    </a:lnTo>
                    <a:lnTo>
                      <a:pt x="39" y="352"/>
                    </a:lnTo>
                    <a:lnTo>
                      <a:pt x="39" y="332"/>
                    </a:lnTo>
                    <a:lnTo>
                      <a:pt x="39" y="313"/>
                    </a:lnTo>
                    <a:lnTo>
                      <a:pt x="58" y="313"/>
                    </a:lnTo>
                    <a:lnTo>
                      <a:pt x="58" y="293"/>
                    </a:lnTo>
                    <a:lnTo>
                      <a:pt x="39" y="293"/>
                    </a:lnTo>
                    <a:lnTo>
                      <a:pt x="39" y="274"/>
                    </a:lnTo>
                    <a:lnTo>
                      <a:pt x="39" y="254"/>
                    </a:lnTo>
                    <a:lnTo>
                      <a:pt x="39" y="235"/>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81" name="Freeform 41"/>
              <p:cNvSpPr>
                <a:spLocks/>
              </p:cNvSpPr>
              <p:nvPr/>
            </p:nvSpPr>
            <p:spPr bwMode="auto">
              <a:xfrm>
                <a:off x="3322" y="2481"/>
                <a:ext cx="257" cy="425"/>
              </a:xfrm>
              <a:custGeom>
                <a:avLst/>
                <a:gdLst>
                  <a:gd name="T0" fmla="*/ 4 w 292"/>
                  <a:gd name="T1" fmla="*/ 2 h 527"/>
                  <a:gd name="T2" fmla="*/ 4 w 292"/>
                  <a:gd name="T3" fmla="*/ 2 h 527"/>
                  <a:gd name="T4" fmla="*/ 4 w 292"/>
                  <a:gd name="T5" fmla="*/ 2 h 527"/>
                  <a:gd name="T6" fmla="*/ 4 w 292"/>
                  <a:gd name="T7" fmla="*/ 2 h 527"/>
                  <a:gd name="T8" fmla="*/ 4 w 292"/>
                  <a:gd name="T9" fmla="*/ 2 h 527"/>
                  <a:gd name="T10" fmla="*/ 4 w 292"/>
                  <a:gd name="T11" fmla="*/ 2 h 527"/>
                  <a:gd name="T12" fmla="*/ 4 w 292"/>
                  <a:gd name="T13" fmla="*/ 2 h 527"/>
                  <a:gd name="T14" fmla="*/ 4 w 292"/>
                  <a:gd name="T15" fmla="*/ 2 h 527"/>
                  <a:gd name="T16" fmla="*/ 4 w 292"/>
                  <a:gd name="T17" fmla="*/ 2 h 527"/>
                  <a:gd name="T18" fmla="*/ 4 w 292"/>
                  <a:gd name="T19" fmla="*/ 2 h 527"/>
                  <a:gd name="T20" fmla="*/ 4 w 292"/>
                  <a:gd name="T21" fmla="*/ 2 h 527"/>
                  <a:gd name="T22" fmla="*/ 4 w 292"/>
                  <a:gd name="T23" fmla="*/ 2 h 527"/>
                  <a:gd name="T24" fmla="*/ 10 w 292"/>
                  <a:gd name="T25" fmla="*/ 0 h 527"/>
                  <a:gd name="T26" fmla="*/ 10 w 292"/>
                  <a:gd name="T27" fmla="*/ 2 h 527"/>
                  <a:gd name="T28" fmla="*/ 11 w 292"/>
                  <a:gd name="T29" fmla="*/ 2 h 527"/>
                  <a:gd name="T30" fmla="*/ 10 w 292"/>
                  <a:gd name="T31" fmla="*/ 2 h 527"/>
                  <a:gd name="T32" fmla="*/ 10 w 292"/>
                  <a:gd name="T33" fmla="*/ 2 h 527"/>
                  <a:gd name="T34" fmla="*/ 10 w 292"/>
                  <a:gd name="T35" fmla="*/ 2 h 527"/>
                  <a:gd name="T36" fmla="*/ 9 w 292"/>
                  <a:gd name="T37" fmla="*/ 2 h 527"/>
                  <a:gd name="T38" fmla="*/ 8 w 292"/>
                  <a:gd name="T39" fmla="*/ 2 h 527"/>
                  <a:gd name="T40" fmla="*/ 8 w 292"/>
                  <a:gd name="T41" fmla="*/ 2 h 527"/>
                  <a:gd name="T42" fmla="*/ 7 w 292"/>
                  <a:gd name="T43" fmla="*/ 2 h 527"/>
                  <a:gd name="T44" fmla="*/ 6 w 292"/>
                  <a:gd name="T45" fmla="*/ 2 h 527"/>
                  <a:gd name="T46" fmla="*/ 7 w 292"/>
                  <a:gd name="T47" fmla="*/ 2 h 527"/>
                  <a:gd name="T48" fmla="*/ 4 w 292"/>
                  <a:gd name="T49" fmla="*/ 2 h 527"/>
                  <a:gd name="T50" fmla="*/ 0 w 292"/>
                  <a:gd name="T51" fmla="*/ 2 h 527"/>
                  <a:gd name="T52" fmla="*/ 4 w 292"/>
                  <a:gd name="T53" fmla="*/ 2 h 527"/>
                  <a:gd name="T54" fmla="*/ 4 w 292"/>
                  <a:gd name="T55" fmla="*/ 2 h 527"/>
                  <a:gd name="T56" fmla="*/ 4 w 292"/>
                  <a:gd name="T57" fmla="*/ 2 h 527"/>
                  <a:gd name="T58" fmla="*/ 4 w 292"/>
                  <a:gd name="T59" fmla="*/ 2 h 527"/>
                  <a:gd name="T60" fmla="*/ 4 w 292"/>
                  <a:gd name="T61" fmla="*/ 2 h 527"/>
                  <a:gd name="T62" fmla="*/ 4 w 292"/>
                  <a:gd name="T63" fmla="*/ 2 h 527"/>
                  <a:gd name="T64" fmla="*/ 4 w 292"/>
                  <a:gd name="T65" fmla="*/ 2 h 527"/>
                  <a:gd name="T66" fmla="*/ 4 w 292"/>
                  <a:gd name="T67" fmla="*/ 2 h 527"/>
                  <a:gd name="T68" fmla="*/ 4 w 292"/>
                  <a:gd name="T69" fmla="*/ 2 h 527"/>
                  <a:gd name="T70" fmla="*/ 4 w 292"/>
                  <a:gd name="T71" fmla="*/ 2 h 527"/>
                  <a:gd name="T72" fmla="*/ 4 w 292"/>
                  <a:gd name="T73" fmla="*/ 2 h 5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2" h="527">
                    <a:moveTo>
                      <a:pt x="39" y="235"/>
                    </a:moveTo>
                    <a:lnTo>
                      <a:pt x="39" y="196"/>
                    </a:lnTo>
                    <a:lnTo>
                      <a:pt x="19" y="176"/>
                    </a:lnTo>
                    <a:lnTo>
                      <a:pt x="19" y="157"/>
                    </a:lnTo>
                    <a:lnTo>
                      <a:pt x="39" y="157"/>
                    </a:lnTo>
                    <a:lnTo>
                      <a:pt x="39" y="118"/>
                    </a:lnTo>
                    <a:lnTo>
                      <a:pt x="58" y="98"/>
                    </a:lnTo>
                    <a:lnTo>
                      <a:pt x="58" y="79"/>
                    </a:lnTo>
                    <a:lnTo>
                      <a:pt x="78" y="59"/>
                    </a:lnTo>
                    <a:lnTo>
                      <a:pt x="78" y="39"/>
                    </a:lnTo>
                    <a:lnTo>
                      <a:pt x="78" y="20"/>
                    </a:lnTo>
                    <a:lnTo>
                      <a:pt x="97" y="20"/>
                    </a:lnTo>
                    <a:lnTo>
                      <a:pt x="272" y="0"/>
                    </a:lnTo>
                    <a:lnTo>
                      <a:pt x="272" y="332"/>
                    </a:lnTo>
                    <a:lnTo>
                      <a:pt x="292" y="488"/>
                    </a:lnTo>
                    <a:lnTo>
                      <a:pt x="272" y="508"/>
                    </a:lnTo>
                    <a:lnTo>
                      <a:pt x="272" y="488"/>
                    </a:lnTo>
                    <a:lnTo>
                      <a:pt x="253" y="488"/>
                    </a:lnTo>
                    <a:lnTo>
                      <a:pt x="234" y="508"/>
                    </a:lnTo>
                    <a:lnTo>
                      <a:pt x="214" y="508"/>
                    </a:lnTo>
                    <a:lnTo>
                      <a:pt x="195" y="527"/>
                    </a:lnTo>
                    <a:lnTo>
                      <a:pt x="175" y="488"/>
                    </a:lnTo>
                    <a:lnTo>
                      <a:pt x="156" y="469"/>
                    </a:lnTo>
                    <a:lnTo>
                      <a:pt x="175" y="449"/>
                    </a:lnTo>
                    <a:lnTo>
                      <a:pt x="19" y="449"/>
                    </a:lnTo>
                    <a:lnTo>
                      <a:pt x="0" y="430"/>
                    </a:lnTo>
                    <a:lnTo>
                      <a:pt x="19" y="410"/>
                    </a:lnTo>
                    <a:lnTo>
                      <a:pt x="19" y="391"/>
                    </a:lnTo>
                    <a:lnTo>
                      <a:pt x="39" y="352"/>
                    </a:lnTo>
                    <a:lnTo>
                      <a:pt x="39" y="332"/>
                    </a:lnTo>
                    <a:lnTo>
                      <a:pt x="39" y="313"/>
                    </a:lnTo>
                    <a:lnTo>
                      <a:pt x="58" y="313"/>
                    </a:lnTo>
                    <a:lnTo>
                      <a:pt x="58" y="293"/>
                    </a:lnTo>
                    <a:lnTo>
                      <a:pt x="39" y="293"/>
                    </a:lnTo>
                    <a:lnTo>
                      <a:pt x="39" y="274"/>
                    </a:lnTo>
                    <a:lnTo>
                      <a:pt x="39" y="254"/>
                    </a:lnTo>
                    <a:lnTo>
                      <a:pt x="39" y="235"/>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82" name="Freeform 42"/>
              <p:cNvSpPr>
                <a:spLocks/>
              </p:cNvSpPr>
              <p:nvPr/>
            </p:nvSpPr>
            <p:spPr bwMode="auto">
              <a:xfrm>
                <a:off x="3561" y="2466"/>
                <a:ext cx="275" cy="425"/>
              </a:xfrm>
              <a:custGeom>
                <a:avLst/>
                <a:gdLst>
                  <a:gd name="T0" fmla="*/ 4 w 312"/>
                  <a:gd name="T1" fmla="*/ 2 h 527"/>
                  <a:gd name="T2" fmla="*/ 0 w 312"/>
                  <a:gd name="T3" fmla="*/ 2 h 527"/>
                  <a:gd name="T4" fmla="*/ 0 w 312"/>
                  <a:gd name="T5" fmla="*/ 2 h 527"/>
                  <a:gd name="T6" fmla="*/ 9 w 312"/>
                  <a:gd name="T7" fmla="*/ 0 h 527"/>
                  <a:gd name="T8" fmla="*/ 11 w 312"/>
                  <a:gd name="T9" fmla="*/ 2 h 527"/>
                  <a:gd name="T10" fmla="*/ 11 w 312"/>
                  <a:gd name="T11" fmla="*/ 2 h 527"/>
                  <a:gd name="T12" fmla="*/ 11 w 312"/>
                  <a:gd name="T13" fmla="*/ 2 h 527"/>
                  <a:gd name="T14" fmla="*/ 11 w 312"/>
                  <a:gd name="T15" fmla="*/ 2 h 527"/>
                  <a:gd name="T16" fmla="*/ 11 w 312"/>
                  <a:gd name="T17" fmla="*/ 2 h 527"/>
                  <a:gd name="T18" fmla="*/ 12 w 312"/>
                  <a:gd name="T19" fmla="*/ 2 h 527"/>
                  <a:gd name="T20" fmla="*/ 11 w 312"/>
                  <a:gd name="T21" fmla="*/ 2 h 527"/>
                  <a:gd name="T22" fmla="*/ 11 w 312"/>
                  <a:gd name="T23" fmla="*/ 2 h 527"/>
                  <a:gd name="T24" fmla="*/ 11 w 312"/>
                  <a:gd name="T25" fmla="*/ 2 h 527"/>
                  <a:gd name="T26" fmla="*/ 12 w 312"/>
                  <a:gd name="T27" fmla="*/ 2 h 527"/>
                  <a:gd name="T28" fmla="*/ 12 w 312"/>
                  <a:gd name="T29" fmla="*/ 2 h 527"/>
                  <a:gd name="T30" fmla="*/ 12 w 312"/>
                  <a:gd name="T31" fmla="*/ 2 h 527"/>
                  <a:gd name="T32" fmla="*/ 4 w 312"/>
                  <a:gd name="T33" fmla="*/ 2 h 527"/>
                  <a:gd name="T34" fmla="*/ 4 w 312"/>
                  <a:gd name="T35" fmla="*/ 2 h 527"/>
                  <a:gd name="T36" fmla="*/ 4 w 312"/>
                  <a:gd name="T37" fmla="*/ 2 h 527"/>
                  <a:gd name="T38" fmla="*/ 4 w 312"/>
                  <a:gd name="T39" fmla="*/ 2 h 527"/>
                  <a:gd name="T40" fmla="*/ 4 w 312"/>
                  <a:gd name="T41" fmla="*/ 2 h 527"/>
                  <a:gd name="T42" fmla="*/ 4 w 312"/>
                  <a:gd name="T43" fmla="*/ 2 h 527"/>
                  <a:gd name="T44" fmla="*/ 4 w 312"/>
                  <a:gd name="T45" fmla="*/ 2 h 527"/>
                  <a:gd name="T46" fmla="*/ 4 w 312"/>
                  <a:gd name="T47" fmla="*/ 2 h 527"/>
                  <a:gd name="T48" fmla="*/ 4 w 312"/>
                  <a:gd name="T49" fmla="*/ 2 h 527"/>
                  <a:gd name="T50" fmla="*/ 4 w 312"/>
                  <a:gd name="T51" fmla="*/ 2 h 527"/>
                  <a:gd name="T52" fmla="*/ 4 w 312"/>
                  <a:gd name="T53" fmla="*/ 2 h 527"/>
                  <a:gd name="T54" fmla="*/ 4 w 312"/>
                  <a:gd name="T55" fmla="*/ 2 h 527"/>
                  <a:gd name="T56" fmla="*/ 4 w 312"/>
                  <a:gd name="T57" fmla="*/ 2 h 527"/>
                  <a:gd name="T58" fmla="*/ 4 w 312"/>
                  <a:gd name="T59" fmla="*/ 2 h 5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12" h="527">
                    <a:moveTo>
                      <a:pt x="20" y="507"/>
                    </a:moveTo>
                    <a:lnTo>
                      <a:pt x="0" y="351"/>
                    </a:lnTo>
                    <a:lnTo>
                      <a:pt x="0" y="19"/>
                    </a:lnTo>
                    <a:lnTo>
                      <a:pt x="215" y="0"/>
                    </a:lnTo>
                    <a:lnTo>
                      <a:pt x="273" y="215"/>
                    </a:lnTo>
                    <a:lnTo>
                      <a:pt x="273" y="234"/>
                    </a:lnTo>
                    <a:lnTo>
                      <a:pt x="292" y="234"/>
                    </a:lnTo>
                    <a:lnTo>
                      <a:pt x="292" y="254"/>
                    </a:lnTo>
                    <a:lnTo>
                      <a:pt x="292" y="273"/>
                    </a:lnTo>
                    <a:lnTo>
                      <a:pt x="312" y="273"/>
                    </a:lnTo>
                    <a:lnTo>
                      <a:pt x="292" y="293"/>
                    </a:lnTo>
                    <a:lnTo>
                      <a:pt x="292" y="312"/>
                    </a:lnTo>
                    <a:lnTo>
                      <a:pt x="292" y="351"/>
                    </a:lnTo>
                    <a:lnTo>
                      <a:pt x="312" y="390"/>
                    </a:lnTo>
                    <a:lnTo>
                      <a:pt x="312" y="410"/>
                    </a:lnTo>
                    <a:lnTo>
                      <a:pt x="312" y="429"/>
                    </a:lnTo>
                    <a:lnTo>
                      <a:pt x="98" y="429"/>
                    </a:lnTo>
                    <a:lnTo>
                      <a:pt x="98" y="468"/>
                    </a:lnTo>
                    <a:lnTo>
                      <a:pt x="117" y="488"/>
                    </a:lnTo>
                    <a:lnTo>
                      <a:pt x="98" y="488"/>
                    </a:lnTo>
                    <a:lnTo>
                      <a:pt x="78" y="527"/>
                    </a:lnTo>
                    <a:lnTo>
                      <a:pt x="59" y="527"/>
                    </a:lnTo>
                    <a:lnTo>
                      <a:pt x="78" y="527"/>
                    </a:lnTo>
                    <a:lnTo>
                      <a:pt x="78" y="507"/>
                    </a:lnTo>
                    <a:lnTo>
                      <a:pt x="59" y="507"/>
                    </a:lnTo>
                    <a:lnTo>
                      <a:pt x="59" y="488"/>
                    </a:lnTo>
                    <a:lnTo>
                      <a:pt x="59" y="468"/>
                    </a:lnTo>
                    <a:lnTo>
                      <a:pt x="39" y="488"/>
                    </a:lnTo>
                    <a:lnTo>
                      <a:pt x="39" y="507"/>
                    </a:lnTo>
                    <a:lnTo>
                      <a:pt x="20" y="507"/>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83" name="Freeform 43"/>
              <p:cNvSpPr>
                <a:spLocks/>
              </p:cNvSpPr>
              <p:nvPr/>
            </p:nvSpPr>
            <p:spPr bwMode="auto">
              <a:xfrm>
                <a:off x="3561" y="2466"/>
                <a:ext cx="275" cy="425"/>
              </a:xfrm>
              <a:custGeom>
                <a:avLst/>
                <a:gdLst>
                  <a:gd name="T0" fmla="*/ 4 w 312"/>
                  <a:gd name="T1" fmla="*/ 2 h 527"/>
                  <a:gd name="T2" fmla="*/ 0 w 312"/>
                  <a:gd name="T3" fmla="*/ 2 h 527"/>
                  <a:gd name="T4" fmla="*/ 0 w 312"/>
                  <a:gd name="T5" fmla="*/ 2 h 527"/>
                  <a:gd name="T6" fmla="*/ 9 w 312"/>
                  <a:gd name="T7" fmla="*/ 0 h 527"/>
                  <a:gd name="T8" fmla="*/ 11 w 312"/>
                  <a:gd name="T9" fmla="*/ 2 h 527"/>
                  <a:gd name="T10" fmla="*/ 11 w 312"/>
                  <a:gd name="T11" fmla="*/ 2 h 527"/>
                  <a:gd name="T12" fmla="*/ 11 w 312"/>
                  <a:gd name="T13" fmla="*/ 2 h 527"/>
                  <a:gd name="T14" fmla="*/ 11 w 312"/>
                  <a:gd name="T15" fmla="*/ 2 h 527"/>
                  <a:gd name="T16" fmla="*/ 11 w 312"/>
                  <a:gd name="T17" fmla="*/ 2 h 527"/>
                  <a:gd name="T18" fmla="*/ 12 w 312"/>
                  <a:gd name="T19" fmla="*/ 2 h 527"/>
                  <a:gd name="T20" fmla="*/ 11 w 312"/>
                  <a:gd name="T21" fmla="*/ 2 h 527"/>
                  <a:gd name="T22" fmla="*/ 11 w 312"/>
                  <a:gd name="T23" fmla="*/ 2 h 527"/>
                  <a:gd name="T24" fmla="*/ 11 w 312"/>
                  <a:gd name="T25" fmla="*/ 2 h 527"/>
                  <a:gd name="T26" fmla="*/ 12 w 312"/>
                  <a:gd name="T27" fmla="*/ 2 h 527"/>
                  <a:gd name="T28" fmla="*/ 12 w 312"/>
                  <a:gd name="T29" fmla="*/ 2 h 527"/>
                  <a:gd name="T30" fmla="*/ 12 w 312"/>
                  <a:gd name="T31" fmla="*/ 2 h 527"/>
                  <a:gd name="T32" fmla="*/ 4 w 312"/>
                  <a:gd name="T33" fmla="*/ 2 h 527"/>
                  <a:gd name="T34" fmla="*/ 4 w 312"/>
                  <a:gd name="T35" fmla="*/ 2 h 527"/>
                  <a:gd name="T36" fmla="*/ 4 w 312"/>
                  <a:gd name="T37" fmla="*/ 2 h 527"/>
                  <a:gd name="T38" fmla="*/ 4 w 312"/>
                  <a:gd name="T39" fmla="*/ 2 h 527"/>
                  <a:gd name="T40" fmla="*/ 4 w 312"/>
                  <a:gd name="T41" fmla="*/ 2 h 527"/>
                  <a:gd name="T42" fmla="*/ 4 w 312"/>
                  <a:gd name="T43" fmla="*/ 2 h 527"/>
                  <a:gd name="T44" fmla="*/ 4 w 312"/>
                  <a:gd name="T45" fmla="*/ 2 h 527"/>
                  <a:gd name="T46" fmla="*/ 4 w 312"/>
                  <a:gd name="T47" fmla="*/ 2 h 527"/>
                  <a:gd name="T48" fmla="*/ 4 w 312"/>
                  <a:gd name="T49" fmla="*/ 2 h 527"/>
                  <a:gd name="T50" fmla="*/ 4 w 312"/>
                  <a:gd name="T51" fmla="*/ 2 h 527"/>
                  <a:gd name="T52" fmla="*/ 4 w 312"/>
                  <a:gd name="T53" fmla="*/ 2 h 527"/>
                  <a:gd name="T54" fmla="*/ 4 w 312"/>
                  <a:gd name="T55" fmla="*/ 2 h 527"/>
                  <a:gd name="T56" fmla="*/ 4 w 312"/>
                  <a:gd name="T57" fmla="*/ 2 h 527"/>
                  <a:gd name="T58" fmla="*/ 4 w 312"/>
                  <a:gd name="T59" fmla="*/ 2 h 5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12" h="527">
                    <a:moveTo>
                      <a:pt x="20" y="507"/>
                    </a:moveTo>
                    <a:lnTo>
                      <a:pt x="0" y="351"/>
                    </a:lnTo>
                    <a:lnTo>
                      <a:pt x="0" y="19"/>
                    </a:lnTo>
                    <a:lnTo>
                      <a:pt x="215" y="0"/>
                    </a:lnTo>
                    <a:lnTo>
                      <a:pt x="273" y="215"/>
                    </a:lnTo>
                    <a:lnTo>
                      <a:pt x="273" y="234"/>
                    </a:lnTo>
                    <a:lnTo>
                      <a:pt x="292" y="234"/>
                    </a:lnTo>
                    <a:lnTo>
                      <a:pt x="292" y="254"/>
                    </a:lnTo>
                    <a:lnTo>
                      <a:pt x="292" y="273"/>
                    </a:lnTo>
                    <a:lnTo>
                      <a:pt x="312" y="273"/>
                    </a:lnTo>
                    <a:lnTo>
                      <a:pt x="292" y="293"/>
                    </a:lnTo>
                    <a:lnTo>
                      <a:pt x="292" y="312"/>
                    </a:lnTo>
                    <a:lnTo>
                      <a:pt x="292" y="351"/>
                    </a:lnTo>
                    <a:lnTo>
                      <a:pt x="312" y="390"/>
                    </a:lnTo>
                    <a:lnTo>
                      <a:pt x="312" y="410"/>
                    </a:lnTo>
                    <a:lnTo>
                      <a:pt x="312" y="429"/>
                    </a:lnTo>
                    <a:lnTo>
                      <a:pt x="98" y="429"/>
                    </a:lnTo>
                    <a:lnTo>
                      <a:pt x="98" y="468"/>
                    </a:lnTo>
                    <a:lnTo>
                      <a:pt x="117" y="488"/>
                    </a:lnTo>
                    <a:lnTo>
                      <a:pt x="98" y="488"/>
                    </a:lnTo>
                    <a:lnTo>
                      <a:pt x="78" y="527"/>
                    </a:lnTo>
                    <a:lnTo>
                      <a:pt x="59" y="527"/>
                    </a:lnTo>
                    <a:lnTo>
                      <a:pt x="78" y="527"/>
                    </a:lnTo>
                    <a:lnTo>
                      <a:pt x="78" y="507"/>
                    </a:lnTo>
                    <a:lnTo>
                      <a:pt x="59" y="507"/>
                    </a:lnTo>
                    <a:lnTo>
                      <a:pt x="59" y="488"/>
                    </a:lnTo>
                    <a:lnTo>
                      <a:pt x="59" y="468"/>
                    </a:lnTo>
                    <a:lnTo>
                      <a:pt x="39" y="488"/>
                    </a:lnTo>
                    <a:lnTo>
                      <a:pt x="39" y="507"/>
                    </a:lnTo>
                    <a:lnTo>
                      <a:pt x="20" y="507"/>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84" name="Freeform 44"/>
              <p:cNvSpPr>
                <a:spLocks/>
              </p:cNvSpPr>
              <p:nvPr/>
            </p:nvSpPr>
            <p:spPr bwMode="auto">
              <a:xfrm>
                <a:off x="3750" y="2435"/>
                <a:ext cx="376" cy="393"/>
              </a:xfrm>
              <a:custGeom>
                <a:avLst/>
                <a:gdLst>
                  <a:gd name="T0" fmla="*/ 4 w 428"/>
                  <a:gd name="T1" fmla="*/ 2 h 488"/>
                  <a:gd name="T2" fmla="*/ 4 w 428"/>
                  <a:gd name="T3" fmla="*/ 2 h 488"/>
                  <a:gd name="T4" fmla="*/ 4 w 428"/>
                  <a:gd name="T5" fmla="*/ 2 h 488"/>
                  <a:gd name="T6" fmla="*/ 4 w 428"/>
                  <a:gd name="T7" fmla="*/ 2 h 488"/>
                  <a:gd name="T8" fmla="*/ 4 w 428"/>
                  <a:gd name="T9" fmla="*/ 2 h 488"/>
                  <a:gd name="T10" fmla="*/ 4 w 428"/>
                  <a:gd name="T11" fmla="*/ 2 h 488"/>
                  <a:gd name="T12" fmla="*/ 4 w 428"/>
                  <a:gd name="T13" fmla="*/ 2 h 488"/>
                  <a:gd name="T14" fmla="*/ 4 w 428"/>
                  <a:gd name="T15" fmla="*/ 2 h 488"/>
                  <a:gd name="T16" fmla="*/ 4 w 428"/>
                  <a:gd name="T17" fmla="*/ 2 h 488"/>
                  <a:gd name="T18" fmla="*/ 4 w 428"/>
                  <a:gd name="T19" fmla="*/ 2 h 488"/>
                  <a:gd name="T20" fmla="*/ 4 w 428"/>
                  <a:gd name="T21" fmla="*/ 2 h 488"/>
                  <a:gd name="T22" fmla="*/ 4 w 428"/>
                  <a:gd name="T23" fmla="*/ 2 h 488"/>
                  <a:gd name="T24" fmla="*/ 4 w 428"/>
                  <a:gd name="T25" fmla="*/ 2 h 488"/>
                  <a:gd name="T26" fmla="*/ 0 w 428"/>
                  <a:gd name="T27" fmla="*/ 2 h 488"/>
                  <a:gd name="T28" fmla="*/ 8 w 428"/>
                  <a:gd name="T29" fmla="*/ 0 h 488"/>
                  <a:gd name="T30" fmla="*/ 7 w 428"/>
                  <a:gd name="T31" fmla="*/ 2 h 488"/>
                  <a:gd name="T32" fmla="*/ 7 w 428"/>
                  <a:gd name="T33" fmla="*/ 2 h 488"/>
                  <a:gd name="T34" fmla="*/ 8 w 428"/>
                  <a:gd name="T35" fmla="*/ 2 h 488"/>
                  <a:gd name="T36" fmla="*/ 8 w 428"/>
                  <a:gd name="T37" fmla="*/ 2 h 488"/>
                  <a:gd name="T38" fmla="*/ 9 w 428"/>
                  <a:gd name="T39" fmla="*/ 2 h 488"/>
                  <a:gd name="T40" fmla="*/ 10 w 428"/>
                  <a:gd name="T41" fmla="*/ 2 h 488"/>
                  <a:gd name="T42" fmla="*/ 10 w 428"/>
                  <a:gd name="T43" fmla="*/ 2 h 488"/>
                  <a:gd name="T44" fmla="*/ 11 w 428"/>
                  <a:gd name="T45" fmla="*/ 2 h 488"/>
                  <a:gd name="T46" fmla="*/ 12 w 428"/>
                  <a:gd name="T47" fmla="*/ 2 h 488"/>
                  <a:gd name="T48" fmla="*/ 13 w 428"/>
                  <a:gd name="T49" fmla="*/ 2 h 488"/>
                  <a:gd name="T50" fmla="*/ 13 w 428"/>
                  <a:gd name="T51" fmla="*/ 2 h 488"/>
                  <a:gd name="T52" fmla="*/ 14 w 428"/>
                  <a:gd name="T53" fmla="*/ 2 h 488"/>
                  <a:gd name="T54" fmla="*/ 14 w 428"/>
                  <a:gd name="T55" fmla="*/ 2 h 488"/>
                  <a:gd name="T56" fmla="*/ 15 w 428"/>
                  <a:gd name="T57" fmla="*/ 2 h 488"/>
                  <a:gd name="T58" fmla="*/ 14 w 428"/>
                  <a:gd name="T59" fmla="*/ 2 h 488"/>
                  <a:gd name="T60" fmla="*/ 15 w 428"/>
                  <a:gd name="T61" fmla="*/ 2 h 488"/>
                  <a:gd name="T62" fmla="*/ 14 w 428"/>
                  <a:gd name="T63" fmla="*/ 2 h 488"/>
                  <a:gd name="T64" fmla="*/ 14 w 428"/>
                  <a:gd name="T65" fmla="*/ 2 h 488"/>
                  <a:gd name="T66" fmla="*/ 14 w 428"/>
                  <a:gd name="T67" fmla="*/ 2 h 488"/>
                  <a:gd name="T68" fmla="*/ 14 w 428"/>
                  <a:gd name="T69" fmla="*/ 2 h 488"/>
                  <a:gd name="T70" fmla="*/ 13 w 428"/>
                  <a:gd name="T71" fmla="*/ 2 h 488"/>
                  <a:gd name="T72" fmla="*/ 13 w 428"/>
                  <a:gd name="T73" fmla="*/ 2 h 488"/>
                  <a:gd name="T74" fmla="*/ 13 w 428"/>
                  <a:gd name="T75" fmla="*/ 2 h 488"/>
                  <a:gd name="T76" fmla="*/ 13 w 428"/>
                  <a:gd name="T77" fmla="*/ 2 h 488"/>
                  <a:gd name="T78" fmla="*/ 12 w 428"/>
                  <a:gd name="T79" fmla="*/ 2 h 488"/>
                  <a:gd name="T80" fmla="*/ 12 w 428"/>
                  <a:gd name="T81" fmla="*/ 2 h 488"/>
                  <a:gd name="T82" fmla="*/ 11 w 428"/>
                  <a:gd name="T83" fmla="*/ 2 h 488"/>
                  <a:gd name="T84" fmla="*/ 4 w 428"/>
                  <a:gd name="T85" fmla="*/ 2 h 488"/>
                  <a:gd name="T86" fmla="*/ 4 w 428"/>
                  <a:gd name="T87" fmla="*/ 2 h 4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28" h="488">
                    <a:moveTo>
                      <a:pt x="97" y="468"/>
                    </a:moveTo>
                    <a:lnTo>
                      <a:pt x="97" y="449"/>
                    </a:lnTo>
                    <a:lnTo>
                      <a:pt x="97" y="429"/>
                    </a:lnTo>
                    <a:lnTo>
                      <a:pt x="77" y="410"/>
                    </a:lnTo>
                    <a:lnTo>
                      <a:pt x="77" y="390"/>
                    </a:lnTo>
                    <a:lnTo>
                      <a:pt x="77" y="351"/>
                    </a:lnTo>
                    <a:lnTo>
                      <a:pt x="77" y="332"/>
                    </a:lnTo>
                    <a:lnTo>
                      <a:pt x="97" y="312"/>
                    </a:lnTo>
                    <a:lnTo>
                      <a:pt x="77" y="312"/>
                    </a:lnTo>
                    <a:lnTo>
                      <a:pt x="77" y="293"/>
                    </a:lnTo>
                    <a:lnTo>
                      <a:pt x="77" y="273"/>
                    </a:lnTo>
                    <a:lnTo>
                      <a:pt x="58" y="273"/>
                    </a:lnTo>
                    <a:lnTo>
                      <a:pt x="58" y="254"/>
                    </a:lnTo>
                    <a:lnTo>
                      <a:pt x="0" y="39"/>
                    </a:lnTo>
                    <a:lnTo>
                      <a:pt x="214" y="0"/>
                    </a:lnTo>
                    <a:lnTo>
                      <a:pt x="194" y="39"/>
                    </a:lnTo>
                    <a:lnTo>
                      <a:pt x="194" y="58"/>
                    </a:lnTo>
                    <a:lnTo>
                      <a:pt x="214" y="58"/>
                    </a:lnTo>
                    <a:lnTo>
                      <a:pt x="233" y="58"/>
                    </a:lnTo>
                    <a:lnTo>
                      <a:pt x="252" y="78"/>
                    </a:lnTo>
                    <a:lnTo>
                      <a:pt x="272" y="117"/>
                    </a:lnTo>
                    <a:lnTo>
                      <a:pt x="291" y="137"/>
                    </a:lnTo>
                    <a:lnTo>
                      <a:pt x="330" y="156"/>
                    </a:lnTo>
                    <a:lnTo>
                      <a:pt x="350" y="176"/>
                    </a:lnTo>
                    <a:lnTo>
                      <a:pt x="369" y="195"/>
                    </a:lnTo>
                    <a:lnTo>
                      <a:pt x="389" y="234"/>
                    </a:lnTo>
                    <a:lnTo>
                      <a:pt x="408" y="273"/>
                    </a:lnTo>
                    <a:lnTo>
                      <a:pt x="408" y="293"/>
                    </a:lnTo>
                    <a:lnTo>
                      <a:pt x="428" y="312"/>
                    </a:lnTo>
                    <a:lnTo>
                      <a:pt x="408" y="332"/>
                    </a:lnTo>
                    <a:lnTo>
                      <a:pt x="428" y="332"/>
                    </a:lnTo>
                    <a:lnTo>
                      <a:pt x="408" y="351"/>
                    </a:lnTo>
                    <a:lnTo>
                      <a:pt x="408" y="371"/>
                    </a:lnTo>
                    <a:lnTo>
                      <a:pt x="408" y="390"/>
                    </a:lnTo>
                    <a:lnTo>
                      <a:pt x="408" y="429"/>
                    </a:lnTo>
                    <a:lnTo>
                      <a:pt x="369" y="429"/>
                    </a:lnTo>
                    <a:lnTo>
                      <a:pt x="369" y="449"/>
                    </a:lnTo>
                    <a:lnTo>
                      <a:pt x="369" y="468"/>
                    </a:lnTo>
                    <a:lnTo>
                      <a:pt x="369" y="488"/>
                    </a:lnTo>
                    <a:lnTo>
                      <a:pt x="350" y="488"/>
                    </a:lnTo>
                    <a:lnTo>
                      <a:pt x="350" y="468"/>
                    </a:lnTo>
                    <a:lnTo>
                      <a:pt x="330" y="468"/>
                    </a:lnTo>
                    <a:lnTo>
                      <a:pt x="116" y="488"/>
                    </a:lnTo>
                    <a:lnTo>
                      <a:pt x="97" y="468"/>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85" name="Freeform 45"/>
              <p:cNvSpPr>
                <a:spLocks/>
              </p:cNvSpPr>
              <p:nvPr/>
            </p:nvSpPr>
            <p:spPr bwMode="auto">
              <a:xfrm>
                <a:off x="3750" y="2435"/>
                <a:ext cx="376" cy="393"/>
              </a:xfrm>
              <a:custGeom>
                <a:avLst/>
                <a:gdLst>
                  <a:gd name="T0" fmla="*/ 4 w 428"/>
                  <a:gd name="T1" fmla="*/ 2 h 488"/>
                  <a:gd name="T2" fmla="*/ 4 w 428"/>
                  <a:gd name="T3" fmla="*/ 2 h 488"/>
                  <a:gd name="T4" fmla="*/ 4 w 428"/>
                  <a:gd name="T5" fmla="*/ 2 h 488"/>
                  <a:gd name="T6" fmla="*/ 4 w 428"/>
                  <a:gd name="T7" fmla="*/ 2 h 488"/>
                  <a:gd name="T8" fmla="*/ 4 w 428"/>
                  <a:gd name="T9" fmla="*/ 2 h 488"/>
                  <a:gd name="T10" fmla="*/ 4 w 428"/>
                  <a:gd name="T11" fmla="*/ 2 h 488"/>
                  <a:gd name="T12" fmla="*/ 4 w 428"/>
                  <a:gd name="T13" fmla="*/ 2 h 488"/>
                  <a:gd name="T14" fmla="*/ 4 w 428"/>
                  <a:gd name="T15" fmla="*/ 2 h 488"/>
                  <a:gd name="T16" fmla="*/ 4 w 428"/>
                  <a:gd name="T17" fmla="*/ 2 h 488"/>
                  <a:gd name="T18" fmla="*/ 4 w 428"/>
                  <a:gd name="T19" fmla="*/ 2 h 488"/>
                  <a:gd name="T20" fmla="*/ 4 w 428"/>
                  <a:gd name="T21" fmla="*/ 2 h 488"/>
                  <a:gd name="T22" fmla="*/ 4 w 428"/>
                  <a:gd name="T23" fmla="*/ 2 h 488"/>
                  <a:gd name="T24" fmla="*/ 4 w 428"/>
                  <a:gd name="T25" fmla="*/ 2 h 488"/>
                  <a:gd name="T26" fmla="*/ 0 w 428"/>
                  <a:gd name="T27" fmla="*/ 2 h 488"/>
                  <a:gd name="T28" fmla="*/ 8 w 428"/>
                  <a:gd name="T29" fmla="*/ 0 h 488"/>
                  <a:gd name="T30" fmla="*/ 7 w 428"/>
                  <a:gd name="T31" fmla="*/ 2 h 488"/>
                  <a:gd name="T32" fmla="*/ 7 w 428"/>
                  <a:gd name="T33" fmla="*/ 2 h 488"/>
                  <a:gd name="T34" fmla="*/ 8 w 428"/>
                  <a:gd name="T35" fmla="*/ 2 h 488"/>
                  <a:gd name="T36" fmla="*/ 8 w 428"/>
                  <a:gd name="T37" fmla="*/ 2 h 488"/>
                  <a:gd name="T38" fmla="*/ 9 w 428"/>
                  <a:gd name="T39" fmla="*/ 2 h 488"/>
                  <a:gd name="T40" fmla="*/ 10 w 428"/>
                  <a:gd name="T41" fmla="*/ 2 h 488"/>
                  <a:gd name="T42" fmla="*/ 10 w 428"/>
                  <a:gd name="T43" fmla="*/ 2 h 488"/>
                  <a:gd name="T44" fmla="*/ 11 w 428"/>
                  <a:gd name="T45" fmla="*/ 2 h 488"/>
                  <a:gd name="T46" fmla="*/ 12 w 428"/>
                  <a:gd name="T47" fmla="*/ 2 h 488"/>
                  <a:gd name="T48" fmla="*/ 13 w 428"/>
                  <a:gd name="T49" fmla="*/ 2 h 488"/>
                  <a:gd name="T50" fmla="*/ 13 w 428"/>
                  <a:gd name="T51" fmla="*/ 2 h 488"/>
                  <a:gd name="T52" fmla="*/ 14 w 428"/>
                  <a:gd name="T53" fmla="*/ 2 h 488"/>
                  <a:gd name="T54" fmla="*/ 14 w 428"/>
                  <a:gd name="T55" fmla="*/ 2 h 488"/>
                  <a:gd name="T56" fmla="*/ 15 w 428"/>
                  <a:gd name="T57" fmla="*/ 2 h 488"/>
                  <a:gd name="T58" fmla="*/ 14 w 428"/>
                  <a:gd name="T59" fmla="*/ 2 h 488"/>
                  <a:gd name="T60" fmla="*/ 15 w 428"/>
                  <a:gd name="T61" fmla="*/ 2 h 488"/>
                  <a:gd name="T62" fmla="*/ 14 w 428"/>
                  <a:gd name="T63" fmla="*/ 2 h 488"/>
                  <a:gd name="T64" fmla="*/ 14 w 428"/>
                  <a:gd name="T65" fmla="*/ 2 h 488"/>
                  <a:gd name="T66" fmla="*/ 14 w 428"/>
                  <a:gd name="T67" fmla="*/ 2 h 488"/>
                  <a:gd name="T68" fmla="*/ 14 w 428"/>
                  <a:gd name="T69" fmla="*/ 2 h 488"/>
                  <a:gd name="T70" fmla="*/ 13 w 428"/>
                  <a:gd name="T71" fmla="*/ 2 h 488"/>
                  <a:gd name="T72" fmla="*/ 13 w 428"/>
                  <a:gd name="T73" fmla="*/ 2 h 488"/>
                  <a:gd name="T74" fmla="*/ 13 w 428"/>
                  <a:gd name="T75" fmla="*/ 2 h 488"/>
                  <a:gd name="T76" fmla="*/ 13 w 428"/>
                  <a:gd name="T77" fmla="*/ 2 h 488"/>
                  <a:gd name="T78" fmla="*/ 12 w 428"/>
                  <a:gd name="T79" fmla="*/ 2 h 488"/>
                  <a:gd name="T80" fmla="*/ 12 w 428"/>
                  <a:gd name="T81" fmla="*/ 2 h 488"/>
                  <a:gd name="T82" fmla="*/ 11 w 428"/>
                  <a:gd name="T83" fmla="*/ 2 h 488"/>
                  <a:gd name="T84" fmla="*/ 4 w 428"/>
                  <a:gd name="T85" fmla="*/ 2 h 488"/>
                  <a:gd name="T86" fmla="*/ 4 w 428"/>
                  <a:gd name="T87" fmla="*/ 2 h 4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28" h="488">
                    <a:moveTo>
                      <a:pt x="97" y="468"/>
                    </a:moveTo>
                    <a:lnTo>
                      <a:pt x="97" y="449"/>
                    </a:lnTo>
                    <a:lnTo>
                      <a:pt x="97" y="429"/>
                    </a:lnTo>
                    <a:lnTo>
                      <a:pt x="77" y="410"/>
                    </a:lnTo>
                    <a:lnTo>
                      <a:pt x="77" y="390"/>
                    </a:lnTo>
                    <a:lnTo>
                      <a:pt x="77" y="351"/>
                    </a:lnTo>
                    <a:lnTo>
                      <a:pt x="77" y="332"/>
                    </a:lnTo>
                    <a:lnTo>
                      <a:pt x="97" y="312"/>
                    </a:lnTo>
                    <a:lnTo>
                      <a:pt x="77" y="312"/>
                    </a:lnTo>
                    <a:lnTo>
                      <a:pt x="77" y="293"/>
                    </a:lnTo>
                    <a:lnTo>
                      <a:pt x="77" y="273"/>
                    </a:lnTo>
                    <a:lnTo>
                      <a:pt x="58" y="273"/>
                    </a:lnTo>
                    <a:lnTo>
                      <a:pt x="58" y="254"/>
                    </a:lnTo>
                    <a:lnTo>
                      <a:pt x="0" y="39"/>
                    </a:lnTo>
                    <a:lnTo>
                      <a:pt x="214" y="0"/>
                    </a:lnTo>
                    <a:lnTo>
                      <a:pt x="194" y="39"/>
                    </a:lnTo>
                    <a:lnTo>
                      <a:pt x="194" y="58"/>
                    </a:lnTo>
                    <a:lnTo>
                      <a:pt x="214" y="58"/>
                    </a:lnTo>
                    <a:lnTo>
                      <a:pt x="233" y="58"/>
                    </a:lnTo>
                    <a:lnTo>
                      <a:pt x="252" y="78"/>
                    </a:lnTo>
                    <a:lnTo>
                      <a:pt x="272" y="117"/>
                    </a:lnTo>
                    <a:lnTo>
                      <a:pt x="291" y="137"/>
                    </a:lnTo>
                    <a:lnTo>
                      <a:pt x="330" y="156"/>
                    </a:lnTo>
                    <a:lnTo>
                      <a:pt x="350" y="176"/>
                    </a:lnTo>
                    <a:lnTo>
                      <a:pt x="369" y="195"/>
                    </a:lnTo>
                    <a:lnTo>
                      <a:pt x="389" y="234"/>
                    </a:lnTo>
                    <a:lnTo>
                      <a:pt x="408" y="273"/>
                    </a:lnTo>
                    <a:lnTo>
                      <a:pt x="408" y="293"/>
                    </a:lnTo>
                    <a:lnTo>
                      <a:pt x="428" y="312"/>
                    </a:lnTo>
                    <a:lnTo>
                      <a:pt x="408" y="332"/>
                    </a:lnTo>
                    <a:lnTo>
                      <a:pt x="428" y="332"/>
                    </a:lnTo>
                    <a:lnTo>
                      <a:pt x="408" y="351"/>
                    </a:lnTo>
                    <a:lnTo>
                      <a:pt x="408" y="371"/>
                    </a:lnTo>
                    <a:lnTo>
                      <a:pt x="408" y="390"/>
                    </a:lnTo>
                    <a:lnTo>
                      <a:pt x="408" y="429"/>
                    </a:lnTo>
                    <a:lnTo>
                      <a:pt x="369" y="429"/>
                    </a:lnTo>
                    <a:lnTo>
                      <a:pt x="369" y="449"/>
                    </a:lnTo>
                    <a:lnTo>
                      <a:pt x="369" y="468"/>
                    </a:lnTo>
                    <a:lnTo>
                      <a:pt x="369" y="488"/>
                    </a:lnTo>
                    <a:lnTo>
                      <a:pt x="350" y="488"/>
                    </a:lnTo>
                    <a:lnTo>
                      <a:pt x="350" y="468"/>
                    </a:lnTo>
                    <a:lnTo>
                      <a:pt x="330" y="468"/>
                    </a:lnTo>
                    <a:lnTo>
                      <a:pt x="116" y="488"/>
                    </a:lnTo>
                    <a:lnTo>
                      <a:pt x="97" y="468"/>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86" name="Freeform 46"/>
              <p:cNvSpPr>
                <a:spLocks/>
              </p:cNvSpPr>
              <p:nvPr/>
            </p:nvSpPr>
            <p:spPr bwMode="auto">
              <a:xfrm>
                <a:off x="3921" y="2403"/>
                <a:ext cx="359" cy="268"/>
              </a:xfrm>
              <a:custGeom>
                <a:avLst/>
                <a:gdLst>
                  <a:gd name="T0" fmla="*/ 4 w 409"/>
                  <a:gd name="T1" fmla="*/ 2 h 332"/>
                  <a:gd name="T2" fmla="*/ 0 w 409"/>
                  <a:gd name="T3" fmla="*/ 2 h 332"/>
                  <a:gd name="T4" fmla="*/ 0 w 409"/>
                  <a:gd name="T5" fmla="*/ 2 h 332"/>
                  <a:gd name="T6" fmla="*/ 4 w 409"/>
                  <a:gd name="T7" fmla="*/ 2 h 332"/>
                  <a:gd name="T8" fmla="*/ 4 w 409"/>
                  <a:gd name="T9" fmla="*/ 2 h 332"/>
                  <a:gd name="T10" fmla="*/ 4 w 409"/>
                  <a:gd name="T11" fmla="*/ 2 h 332"/>
                  <a:gd name="T12" fmla="*/ 4 w 409"/>
                  <a:gd name="T13" fmla="*/ 2 h 332"/>
                  <a:gd name="T14" fmla="*/ 4 w 409"/>
                  <a:gd name="T15" fmla="*/ 2 h 332"/>
                  <a:gd name="T16" fmla="*/ 4 w 409"/>
                  <a:gd name="T17" fmla="*/ 2 h 332"/>
                  <a:gd name="T18" fmla="*/ 5 w 409"/>
                  <a:gd name="T19" fmla="*/ 2 h 332"/>
                  <a:gd name="T20" fmla="*/ 6 w 409"/>
                  <a:gd name="T21" fmla="*/ 2 h 332"/>
                  <a:gd name="T22" fmla="*/ 7 w 409"/>
                  <a:gd name="T23" fmla="*/ 2 h 332"/>
                  <a:gd name="T24" fmla="*/ 8 w 409"/>
                  <a:gd name="T25" fmla="*/ 2 h 332"/>
                  <a:gd name="T26" fmla="*/ 8 w 409"/>
                  <a:gd name="T27" fmla="*/ 2 h 332"/>
                  <a:gd name="T28" fmla="*/ 8 w 409"/>
                  <a:gd name="T29" fmla="*/ 2 h 332"/>
                  <a:gd name="T30" fmla="*/ 9 w 409"/>
                  <a:gd name="T31" fmla="*/ 2 h 332"/>
                  <a:gd name="T32" fmla="*/ 9 w 409"/>
                  <a:gd name="T33" fmla="*/ 2 h 332"/>
                  <a:gd name="T34" fmla="*/ 8 w 409"/>
                  <a:gd name="T35" fmla="*/ 2 h 332"/>
                  <a:gd name="T36" fmla="*/ 8 w 409"/>
                  <a:gd name="T37" fmla="*/ 2 h 332"/>
                  <a:gd name="T38" fmla="*/ 9 w 409"/>
                  <a:gd name="T39" fmla="*/ 2 h 332"/>
                  <a:gd name="T40" fmla="*/ 10 w 409"/>
                  <a:gd name="T41" fmla="*/ 2 h 332"/>
                  <a:gd name="T42" fmla="*/ 10 w 409"/>
                  <a:gd name="T43" fmla="*/ 2 h 332"/>
                  <a:gd name="T44" fmla="*/ 11 w 409"/>
                  <a:gd name="T45" fmla="*/ 2 h 332"/>
                  <a:gd name="T46" fmla="*/ 11 w 409"/>
                  <a:gd name="T47" fmla="*/ 2 h 332"/>
                  <a:gd name="T48" fmla="*/ 11 w 409"/>
                  <a:gd name="T49" fmla="*/ 2 h 332"/>
                  <a:gd name="T50" fmla="*/ 11 w 409"/>
                  <a:gd name="T51" fmla="*/ 2 h 332"/>
                  <a:gd name="T52" fmla="*/ 11 w 409"/>
                  <a:gd name="T53" fmla="*/ 2 h 332"/>
                  <a:gd name="T54" fmla="*/ 11 w 409"/>
                  <a:gd name="T55" fmla="*/ 2 h 332"/>
                  <a:gd name="T56" fmla="*/ 13 w 409"/>
                  <a:gd name="T57" fmla="*/ 2 h 332"/>
                  <a:gd name="T58" fmla="*/ 13 w 409"/>
                  <a:gd name="T59" fmla="*/ 2 h 332"/>
                  <a:gd name="T60" fmla="*/ 13 w 409"/>
                  <a:gd name="T61" fmla="*/ 2 h 332"/>
                  <a:gd name="T62" fmla="*/ 13 w 409"/>
                  <a:gd name="T63" fmla="*/ 2 h 332"/>
                  <a:gd name="T64" fmla="*/ 13 w 409"/>
                  <a:gd name="T65" fmla="*/ 2 h 332"/>
                  <a:gd name="T66" fmla="*/ 14 w 409"/>
                  <a:gd name="T67" fmla="*/ 2 h 332"/>
                  <a:gd name="T68" fmla="*/ 10 w 409"/>
                  <a:gd name="T69" fmla="*/ 0 h 332"/>
                  <a:gd name="T70" fmla="*/ 4 w 409"/>
                  <a:gd name="T71" fmla="*/ 2 h 332"/>
                  <a:gd name="T72" fmla="*/ 4 w 409"/>
                  <a:gd name="T73" fmla="*/ 2 h 332"/>
                  <a:gd name="T74" fmla="*/ 4 w 409"/>
                  <a:gd name="T75" fmla="*/ 2 h 3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9" h="332">
                    <a:moveTo>
                      <a:pt x="20" y="39"/>
                    </a:moveTo>
                    <a:lnTo>
                      <a:pt x="0" y="78"/>
                    </a:lnTo>
                    <a:lnTo>
                      <a:pt x="0" y="97"/>
                    </a:lnTo>
                    <a:lnTo>
                      <a:pt x="20" y="97"/>
                    </a:lnTo>
                    <a:lnTo>
                      <a:pt x="39" y="97"/>
                    </a:lnTo>
                    <a:lnTo>
                      <a:pt x="58" y="117"/>
                    </a:lnTo>
                    <a:lnTo>
                      <a:pt x="78" y="156"/>
                    </a:lnTo>
                    <a:lnTo>
                      <a:pt x="97" y="176"/>
                    </a:lnTo>
                    <a:lnTo>
                      <a:pt x="136" y="195"/>
                    </a:lnTo>
                    <a:lnTo>
                      <a:pt x="156" y="215"/>
                    </a:lnTo>
                    <a:lnTo>
                      <a:pt x="175" y="234"/>
                    </a:lnTo>
                    <a:lnTo>
                      <a:pt x="195" y="273"/>
                    </a:lnTo>
                    <a:lnTo>
                      <a:pt x="214" y="312"/>
                    </a:lnTo>
                    <a:lnTo>
                      <a:pt x="214" y="332"/>
                    </a:lnTo>
                    <a:lnTo>
                      <a:pt x="234" y="332"/>
                    </a:lnTo>
                    <a:lnTo>
                      <a:pt x="253" y="312"/>
                    </a:lnTo>
                    <a:lnTo>
                      <a:pt x="253" y="293"/>
                    </a:lnTo>
                    <a:lnTo>
                      <a:pt x="234" y="293"/>
                    </a:lnTo>
                    <a:lnTo>
                      <a:pt x="234" y="273"/>
                    </a:lnTo>
                    <a:lnTo>
                      <a:pt x="253" y="273"/>
                    </a:lnTo>
                    <a:lnTo>
                      <a:pt x="273" y="273"/>
                    </a:lnTo>
                    <a:lnTo>
                      <a:pt x="292" y="254"/>
                    </a:lnTo>
                    <a:lnTo>
                      <a:pt x="311" y="254"/>
                    </a:lnTo>
                    <a:lnTo>
                      <a:pt x="311" y="234"/>
                    </a:lnTo>
                    <a:lnTo>
                      <a:pt x="331" y="234"/>
                    </a:lnTo>
                    <a:lnTo>
                      <a:pt x="331" y="215"/>
                    </a:lnTo>
                    <a:lnTo>
                      <a:pt x="350" y="215"/>
                    </a:lnTo>
                    <a:lnTo>
                      <a:pt x="350" y="195"/>
                    </a:lnTo>
                    <a:lnTo>
                      <a:pt x="370" y="176"/>
                    </a:lnTo>
                    <a:lnTo>
                      <a:pt x="370" y="156"/>
                    </a:lnTo>
                    <a:lnTo>
                      <a:pt x="370" y="176"/>
                    </a:lnTo>
                    <a:lnTo>
                      <a:pt x="370" y="156"/>
                    </a:lnTo>
                    <a:lnTo>
                      <a:pt x="389" y="117"/>
                    </a:lnTo>
                    <a:lnTo>
                      <a:pt x="409" y="97"/>
                    </a:lnTo>
                    <a:lnTo>
                      <a:pt x="273" y="0"/>
                    </a:lnTo>
                    <a:lnTo>
                      <a:pt x="58" y="19"/>
                    </a:lnTo>
                    <a:lnTo>
                      <a:pt x="39" y="39"/>
                    </a:lnTo>
                    <a:lnTo>
                      <a:pt x="20" y="3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87" name="Freeform 47"/>
              <p:cNvSpPr>
                <a:spLocks/>
              </p:cNvSpPr>
              <p:nvPr/>
            </p:nvSpPr>
            <p:spPr bwMode="auto">
              <a:xfrm>
                <a:off x="3921" y="2403"/>
                <a:ext cx="359" cy="268"/>
              </a:xfrm>
              <a:custGeom>
                <a:avLst/>
                <a:gdLst>
                  <a:gd name="T0" fmla="*/ 4 w 409"/>
                  <a:gd name="T1" fmla="*/ 2 h 332"/>
                  <a:gd name="T2" fmla="*/ 0 w 409"/>
                  <a:gd name="T3" fmla="*/ 2 h 332"/>
                  <a:gd name="T4" fmla="*/ 0 w 409"/>
                  <a:gd name="T5" fmla="*/ 2 h 332"/>
                  <a:gd name="T6" fmla="*/ 4 w 409"/>
                  <a:gd name="T7" fmla="*/ 2 h 332"/>
                  <a:gd name="T8" fmla="*/ 4 w 409"/>
                  <a:gd name="T9" fmla="*/ 2 h 332"/>
                  <a:gd name="T10" fmla="*/ 4 w 409"/>
                  <a:gd name="T11" fmla="*/ 2 h 332"/>
                  <a:gd name="T12" fmla="*/ 4 w 409"/>
                  <a:gd name="T13" fmla="*/ 2 h 332"/>
                  <a:gd name="T14" fmla="*/ 4 w 409"/>
                  <a:gd name="T15" fmla="*/ 2 h 332"/>
                  <a:gd name="T16" fmla="*/ 4 w 409"/>
                  <a:gd name="T17" fmla="*/ 2 h 332"/>
                  <a:gd name="T18" fmla="*/ 5 w 409"/>
                  <a:gd name="T19" fmla="*/ 2 h 332"/>
                  <a:gd name="T20" fmla="*/ 6 w 409"/>
                  <a:gd name="T21" fmla="*/ 2 h 332"/>
                  <a:gd name="T22" fmla="*/ 7 w 409"/>
                  <a:gd name="T23" fmla="*/ 2 h 332"/>
                  <a:gd name="T24" fmla="*/ 8 w 409"/>
                  <a:gd name="T25" fmla="*/ 2 h 332"/>
                  <a:gd name="T26" fmla="*/ 8 w 409"/>
                  <a:gd name="T27" fmla="*/ 2 h 332"/>
                  <a:gd name="T28" fmla="*/ 8 w 409"/>
                  <a:gd name="T29" fmla="*/ 2 h 332"/>
                  <a:gd name="T30" fmla="*/ 9 w 409"/>
                  <a:gd name="T31" fmla="*/ 2 h 332"/>
                  <a:gd name="T32" fmla="*/ 9 w 409"/>
                  <a:gd name="T33" fmla="*/ 2 h 332"/>
                  <a:gd name="T34" fmla="*/ 8 w 409"/>
                  <a:gd name="T35" fmla="*/ 2 h 332"/>
                  <a:gd name="T36" fmla="*/ 8 w 409"/>
                  <a:gd name="T37" fmla="*/ 2 h 332"/>
                  <a:gd name="T38" fmla="*/ 9 w 409"/>
                  <a:gd name="T39" fmla="*/ 2 h 332"/>
                  <a:gd name="T40" fmla="*/ 10 w 409"/>
                  <a:gd name="T41" fmla="*/ 2 h 332"/>
                  <a:gd name="T42" fmla="*/ 10 w 409"/>
                  <a:gd name="T43" fmla="*/ 2 h 332"/>
                  <a:gd name="T44" fmla="*/ 11 w 409"/>
                  <a:gd name="T45" fmla="*/ 2 h 332"/>
                  <a:gd name="T46" fmla="*/ 11 w 409"/>
                  <a:gd name="T47" fmla="*/ 2 h 332"/>
                  <a:gd name="T48" fmla="*/ 11 w 409"/>
                  <a:gd name="T49" fmla="*/ 2 h 332"/>
                  <a:gd name="T50" fmla="*/ 11 w 409"/>
                  <a:gd name="T51" fmla="*/ 2 h 332"/>
                  <a:gd name="T52" fmla="*/ 11 w 409"/>
                  <a:gd name="T53" fmla="*/ 2 h 332"/>
                  <a:gd name="T54" fmla="*/ 11 w 409"/>
                  <a:gd name="T55" fmla="*/ 2 h 332"/>
                  <a:gd name="T56" fmla="*/ 13 w 409"/>
                  <a:gd name="T57" fmla="*/ 2 h 332"/>
                  <a:gd name="T58" fmla="*/ 13 w 409"/>
                  <a:gd name="T59" fmla="*/ 2 h 332"/>
                  <a:gd name="T60" fmla="*/ 13 w 409"/>
                  <a:gd name="T61" fmla="*/ 2 h 332"/>
                  <a:gd name="T62" fmla="*/ 13 w 409"/>
                  <a:gd name="T63" fmla="*/ 2 h 332"/>
                  <a:gd name="T64" fmla="*/ 13 w 409"/>
                  <a:gd name="T65" fmla="*/ 2 h 332"/>
                  <a:gd name="T66" fmla="*/ 14 w 409"/>
                  <a:gd name="T67" fmla="*/ 2 h 332"/>
                  <a:gd name="T68" fmla="*/ 10 w 409"/>
                  <a:gd name="T69" fmla="*/ 0 h 332"/>
                  <a:gd name="T70" fmla="*/ 4 w 409"/>
                  <a:gd name="T71" fmla="*/ 2 h 332"/>
                  <a:gd name="T72" fmla="*/ 4 w 409"/>
                  <a:gd name="T73" fmla="*/ 2 h 332"/>
                  <a:gd name="T74" fmla="*/ 4 w 409"/>
                  <a:gd name="T75" fmla="*/ 2 h 3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9" h="332">
                    <a:moveTo>
                      <a:pt x="20" y="39"/>
                    </a:moveTo>
                    <a:lnTo>
                      <a:pt x="0" y="78"/>
                    </a:lnTo>
                    <a:lnTo>
                      <a:pt x="0" y="97"/>
                    </a:lnTo>
                    <a:lnTo>
                      <a:pt x="20" y="97"/>
                    </a:lnTo>
                    <a:lnTo>
                      <a:pt x="39" y="97"/>
                    </a:lnTo>
                    <a:lnTo>
                      <a:pt x="58" y="117"/>
                    </a:lnTo>
                    <a:lnTo>
                      <a:pt x="78" y="156"/>
                    </a:lnTo>
                    <a:lnTo>
                      <a:pt x="97" y="176"/>
                    </a:lnTo>
                    <a:lnTo>
                      <a:pt x="136" y="195"/>
                    </a:lnTo>
                    <a:lnTo>
                      <a:pt x="156" y="215"/>
                    </a:lnTo>
                    <a:lnTo>
                      <a:pt x="175" y="234"/>
                    </a:lnTo>
                    <a:lnTo>
                      <a:pt x="195" y="273"/>
                    </a:lnTo>
                    <a:lnTo>
                      <a:pt x="214" y="312"/>
                    </a:lnTo>
                    <a:lnTo>
                      <a:pt x="214" y="332"/>
                    </a:lnTo>
                    <a:lnTo>
                      <a:pt x="234" y="332"/>
                    </a:lnTo>
                    <a:lnTo>
                      <a:pt x="253" y="312"/>
                    </a:lnTo>
                    <a:lnTo>
                      <a:pt x="253" y="293"/>
                    </a:lnTo>
                    <a:lnTo>
                      <a:pt x="234" y="293"/>
                    </a:lnTo>
                    <a:lnTo>
                      <a:pt x="234" y="273"/>
                    </a:lnTo>
                    <a:lnTo>
                      <a:pt x="253" y="273"/>
                    </a:lnTo>
                    <a:lnTo>
                      <a:pt x="273" y="273"/>
                    </a:lnTo>
                    <a:lnTo>
                      <a:pt x="292" y="254"/>
                    </a:lnTo>
                    <a:lnTo>
                      <a:pt x="311" y="254"/>
                    </a:lnTo>
                    <a:lnTo>
                      <a:pt x="311" y="234"/>
                    </a:lnTo>
                    <a:lnTo>
                      <a:pt x="331" y="234"/>
                    </a:lnTo>
                    <a:lnTo>
                      <a:pt x="331" y="215"/>
                    </a:lnTo>
                    <a:lnTo>
                      <a:pt x="350" y="215"/>
                    </a:lnTo>
                    <a:lnTo>
                      <a:pt x="350" y="195"/>
                    </a:lnTo>
                    <a:lnTo>
                      <a:pt x="370" y="176"/>
                    </a:lnTo>
                    <a:lnTo>
                      <a:pt x="370" y="156"/>
                    </a:lnTo>
                    <a:lnTo>
                      <a:pt x="370" y="176"/>
                    </a:lnTo>
                    <a:lnTo>
                      <a:pt x="370" y="156"/>
                    </a:lnTo>
                    <a:lnTo>
                      <a:pt x="389" y="117"/>
                    </a:lnTo>
                    <a:lnTo>
                      <a:pt x="409" y="97"/>
                    </a:lnTo>
                    <a:lnTo>
                      <a:pt x="273" y="0"/>
                    </a:lnTo>
                    <a:lnTo>
                      <a:pt x="58" y="19"/>
                    </a:lnTo>
                    <a:lnTo>
                      <a:pt x="39" y="39"/>
                    </a:lnTo>
                    <a:lnTo>
                      <a:pt x="20" y="3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88" name="Freeform 48"/>
              <p:cNvSpPr>
                <a:spLocks/>
              </p:cNvSpPr>
              <p:nvPr/>
            </p:nvSpPr>
            <p:spPr bwMode="auto">
              <a:xfrm>
                <a:off x="1954" y="2261"/>
                <a:ext cx="513" cy="504"/>
              </a:xfrm>
              <a:custGeom>
                <a:avLst/>
                <a:gdLst>
                  <a:gd name="T0" fmla="*/ 4 w 584"/>
                  <a:gd name="T1" fmla="*/ 0 h 625"/>
                  <a:gd name="T2" fmla="*/ 10 w 584"/>
                  <a:gd name="T3" fmla="*/ 2 h 625"/>
                  <a:gd name="T4" fmla="*/ 20 w 584"/>
                  <a:gd name="T5" fmla="*/ 2 h 625"/>
                  <a:gd name="T6" fmla="*/ 20 w 584"/>
                  <a:gd name="T7" fmla="*/ 2 h 625"/>
                  <a:gd name="T8" fmla="*/ 19 w 584"/>
                  <a:gd name="T9" fmla="*/ 2 h 625"/>
                  <a:gd name="T10" fmla="*/ 8 w 584"/>
                  <a:gd name="T11" fmla="*/ 2 h 625"/>
                  <a:gd name="T12" fmla="*/ 8 w 584"/>
                  <a:gd name="T13" fmla="*/ 2 h 625"/>
                  <a:gd name="T14" fmla="*/ 4 w 584"/>
                  <a:gd name="T15" fmla="*/ 2 h 625"/>
                  <a:gd name="T16" fmla="*/ 4 w 584"/>
                  <a:gd name="T17" fmla="*/ 2 h 625"/>
                  <a:gd name="T18" fmla="*/ 0 w 584"/>
                  <a:gd name="T19" fmla="*/ 2 h 625"/>
                  <a:gd name="T20" fmla="*/ 4 w 584"/>
                  <a:gd name="T21" fmla="*/ 0 h 6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4" h="625">
                    <a:moveTo>
                      <a:pt x="98" y="0"/>
                    </a:moveTo>
                    <a:lnTo>
                      <a:pt x="292" y="39"/>
                    </a:lnTo>
                    <a:lnTo>
                      <a:pt x="584" y="59"/>
                    </a:lnTo>
                    <a:lnTo>
                      <a:pt x="584" y="117"/>
                    </a:lnTo>
                    <a:lnTo>
                      <a:pt x="545" y="605"/>
                    </a:lnTo>
                    <a:lnTo>
                      <a:pt x="234" y="566"/>
                    </a:lnTo>
                    <a:lnTo>
                      <a:pt x="234" y="586"/>
                    </a:lnTo>
                    <a:lnTo>
                      <a:pt x="98" y="566"/>
                    </a:lnTo>
                    <a:lnTo>
                      <a:pt x="78" y="625"/>
                    </a:lnTo>
                    <a:lnTo>
                      <a:pt x="0" y="605"/>
                    </a:lnTo>
                    <a:lnTo>
                      <a:pt x="98"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89" name="Freeform 49"/>
              <p:cNvSpPr>
                <a:spLocks/>
              </p:cNvSpPr>
              <p:nvPr/>
            </p:nvSpPr>
            <p:spPr bwMode="auto">
              <a:xfrm>
                <a:off x="1954" y="2261"/>
                <a:ext cx="513" cy="504"/>
              </a:xfrm>
              <a:custGeom>
                <a:avLst/>
                <a:gdLst>
                  <a:gd name="T0" fmla="*/ 4 w 584"/>
                  <a:gd name="T1" fmla="*/ 0 h 625"/>
                  <a:gd name="T2" fmla="*/ 10 w 584"/>
                  <a:gd name="T3" fmla="*/ 2 h 625"/>
                  <a:gd name="T4" fmla="*/ 20 w 584"/>
                  <a:gd name="T5" fmla="*/ 2 h 625"/>
                  <a:gd name="T6" fmla="*/ 20 w 584"/>
                  <a:gd name="T7" fmla="*/ 2 h 625"/>
                  <a:gd name="T8" fmla="*/ 19 w 584"/>
                  <a:gd name="T9" fmla="*/ 2 h 625"/>
                  <a:gd name="T10" fmla="*/ 8 w 584"/>
                  <a:gd name="T11" fmla="*/ 2 h 625"/>
                  <a:gd name="T12" fmla="*/ 8 w 584"/>
                  <a:gd name="T13" fmla="*/ 2 h 625"/>
                  <a:gd name="T14" fmla="*/ 4 w 584"/>
                  <a:gd name="T15" fmla="*/ 2 h 625"/>
                  <a:gd name="T16" fmla="*/ 4 w 584"/>
                  <a:gd name="T17" fmla="*/ 2 h 625"/>
                  <a:gd name="T18" fmla="*/ 0 w 584"/>
                  <a:gd name="T19" fmla="*/ 2 h 625"/>
                  <a:gd name="T20" fmla="*/ 4 w 584"/>
                  <a:gd name="T21" fmla="*/ 0 h 6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4" h="625">
                    <a:moveTo>
                      <a:pt x="98" y="0"/>
                    </a:moveTo>
                    <a:lnTo>
                      <a:pt x="292" y="39"/>
                    </a:lnTo>
                    <a:lnTo>
                      <a:pt x="584" y="59"/>
                    </a:lnTo>
                    <a:lnTo>
                      <a:pt x="584" y="117"/>
                    </a:lnTo>
                    <a:lnTo>
                      <a:pt x="545" y="605"/>
                    </a:lnTo>
                    <a:lnTo>
                      <a:pt x="234" y="566"/>
                    </a:lnTo>
                    <a:lnTo>
                      <a:pt x="234" y="586"/>
                    </a:lnTo>
                    <a:lnTo>
                      <a:pt x="98" y="566"/>
                    </a:lnTo>
                    <a:lnTo>
                      <a:pt x="78" y="625"/>
                    </a:lnTo>
                    <a:lnTo>
                      <a:pt x="0" y="605"/>
                    </a:lnTo>
                    <a:lnTo>
                      <a:pt x="98"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90" name="Freeform 50"/>
              <p:cNvSpPr>
                <a:spLocks/>
              </p:cNvSpPr>
              <p:nvPr/>
            </p:nvSpPr>
            <p:spPr bwMode="auto">
              <a:xfrm>
                <a:off x="3408" y="2293"/>
                <a:ext cx="598" cy="204"/>
              </a:xfrm>
              <a:custGeom>
                <a:avLst/>
                <a:gdLst>
                  <a:gd name="T0" fmla="*/ 17 w 681"/>
                  <a:gd name="T1" fmla="*/ 2 h 254"/>
                  <a:gd name="T2" fmla="*/ 13 w 681"/>
                  <a:gd name="T3" fmla="*/ 2 h 254"/>
                  <a:gd name="T4" fmla="*/ 6 w 681"/>
                  <a:gd name="T5" fmla="*/ 2 h 254"/>
                  <a:gd name="T6" fmla="*/ 0 w 681"/>
                  <a:gd name="T7" fmla="*/ 2 h 254"/>
                  <a:gd name="T8" fmla="*/ 4 w 681"/>
                  <a:gd name="T9" fmla="*/ 2 h 254"/>
                  <a:gd name="T10" fmla="*/ 0 w 681"/>
                  <a:gd name="T11" fmla="*/ 2 h 254"/>
                  <a:gd name="T12" fmla="*/ 0 w 681"/>
                  <a:gd name="T13" fmla="*/ 2 h 254"/>
                  <a:gd name="T14" fmla="*/ 4 w 681"/>
                  <a:gd name="T15" fmla="*/ 2 h 254"/>
                  <a:gd name="T16" fmla="*/ 4 w 681"/>
                  <a:gd name="T17" fmla="*/ 2 h 254"/>
                  <a:gd name="T18" fmla="*/ 4 w 681"/>
                  <a:gd name="T19" fmla="*/ 2 h 254"/>
                  <a:gd name="T20" fmla="*/ 4 w 681"/>
                  <a:gd name="T21" fmla="*/ 2 h 254"/>
                  <a:gd name="T22" fmla="*/ 4 w 681"/>
                  <a:gd name="T23" fmla="*/ 2 h 254"/>
                  <a:gd name="T24" fmla="*/ 4 w 681"/>
                  <a:gd name="T25" fmla="*/ 2 h 254"/>
                  <a:gd name="T26" fmla="*/ 4 w 681"/>
                  <a:gd name="T27" fmla="*/ 2 h 254"/>
                  <a:gd name="T28" fmla="*/ 5 w 681"/>
                  <a:gd name="T29" fmla="*/ 2 h 254"/>
                  <a:gd name="T30" fmla="*/ 5 w 681"/>
                  <a:gd name="T31" fmla="*/ 2 h 254"/>
                  <a:gd name="T32" fmla="*/ 11 w 681"/>
                  <a:gd name="T33" fmla="*/ 2 h 254"/>
                  <a:gd name="T34" fmla="*/ 17 w 681"/>
                  <a:gd name="T35" fmla="*/ 2 h 254"/>
                  <a:gd name="T36" fmla="*/ 24 w 681"/>
                  <a:gd name="T37" fmla="*/ 0 h 254"/>
                  <a:gd name="T38" fmla="*/ 24 w 681"/>
                  <a:gd name="T39" fmla="*/ 2 h 254"/>
                  <a:gd name="T40" fmla="*/ 22 w 681"/>
                  <a:gd name="T41" fmla="*/ 2 h 254"/>
                  <a:gd name="T42" fmla="*/ 22 w 681"/>
                  <a:gd name="T43" fmla="*/ 2 h 254"/>
                  <a:gd name="T44" fmla="*/ 22 w 681"/>
                  <a:gd name="T45" fmla="*/ 2 h 254"/>
                  <a:gd name="T46" fmla="*/ 22 w 681"/>
                  <a:gd name="T47" fmla="*/ 2 h 254"/>
                  <a:gd name="T48" fmla="*/ 21 w 681"/>
                  <a:gd name="T49" fmla="*/ 2 h 254"/>
                  <a:gd name="T50" fmla="*/ 21 w 681"/>
                  <a:gd name="T51" fmla="*/ 2 h 254"/>
                  <a:gd name="T52" fmla="*/ 19 w 681"/>
                  <a:gd name="T53" fmla="*/ 2 h 254"/>
                  <a:gd name="T54" fmla="*/ 19 w 681"/>
                  <a:gd name="T55" fmla="*/ 2 h 254"/>
                  <a:gd name="T56" fmla="*/ 19 w 681"/>
                  <a:gd name="T57" fmla="*/ 2 h 254"/>
                  <a:gd name="T58" fmla="*/ 18 w 681"/>
                  <a:gd name="T59" fmla="*/ 2 h 254"/>
                  <a:gd name="T60" fmla="*/ 18 w 681"/>
                  <a:gd name="T61" fmla="*/ 2 h 254"/>
                  <a:gd name="T62" fmla="*/ 18 w 681"/>
                  <a:gd name="T63" fmla="*/ 2 h 254"/>
                  <a:gd name="T64" fmla="*/ 17 w 681"/>
                  <a:gd name="T65" fmla="*/ 2 h 254"/>
                  <a:gd name="T66" fmla="*/ 17 w 681"/>
                  <a:gd name="T67" fmla="*/ 2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1" h="254">
                    <a:moveTo>
                      <a:pt x="506" y="195"/>
                    </a:moveTo>
                    <a:lnTo>
                      <a:pt x="390" y="215"/>
                    </a:lnTo>
                    <a:lnTo>
                      <a:pt x="175" y="234"/>
                    </a:lnTo>
                    <a:lnTo>
                      <a:pt x="0" y="254"/>
                    </a:lnTo>
                    <a:lnTo>
                      <a:pt x="20" y="234"/>
                    </a:lnTo>
                    <a:lnTo>
                      <a:pt x="0" y="215"/>
                    </a:lnTo>
                    <a:lnTo>
                      <a:pt x="0" y="195"/>
                    </a:lnTo>
                    <a:lnTo>
                      <a:pt x="20" y="195"/>
                    </a:lnTo>
                    <a:lnTo>
                      <a:pt x="20" y="176"/>
                    </a:lnTo>
                    <a:lnTo>
                      <a:pt x="39" y="156"/>
                    </a:lnTo>
                    <a:lnTo>
                      <a:pt x="39" y="137"/>
                    </a:lnTo>
                    <a:lnTo>
                      <a:pt x="39" y="117"/>
                    </a:lnTo>
                    <a:lnTo>
                      <a:pt x="39" y="98"/>
                    </a:lnTo>
                    <a:lnTo>
                      <a:pt x="39" y="78"/>
                    </a:lnTo>
                    <a:lnTo>
                      <a:pt x="156" y="78"/>
                    </a:lnTo>
                    <a:lnTo>
                      <a:pt x="156" y="59"/>
                    </a:lnTo>
                    <a:lnTo>
                      <a:pt x="331" y="39"/>
                    </a:lnTo>
                    <a:lnTo>
                      <a:pt x="487" y="20"/>
                    </a:lnTo>
                    <a:lnTo>
                      <a:pt x="681" y="0"/>
                    </a:lnTo>
                    <a:lnTo>
                      <a:pt x="681" y="20"/>
                    </a:lnTo>
                    <a:lnTo>
                      <a:pt x="662" y="39"/>
                    </a:lnTo>
                    <a:lnTo>
                      <a:pt x="662" y="59"/>
                    </a:lnTo>
                    <a:lnTo>
                      <a:pt x="642" y="59"/>
                    </a:lnTo>
                    <a:lnTo>
                      <a:pt x="623" y="78"/>
                    </a:lnTo>
                    <a:lnTo>
                      <a:pt x="604" y="78"/>
                    </a:lnTo>
                    <a:lnTo>
                      <a:pt x="604" y="98"/>
                    </a:lnTo>
                    <a:lnTo>
                      <a:pt x="584" y="98"/>
                    </a:lnTo>
                    <a:lnTo>
                      <a:pt x="565" y="117"/>
                    </a:lnTo>
                    <a:lnTo>
                      <a:pt x="545" y="137"/>
                    </a:lnTo>
                    <a:lnTo>
                      <a:pt x="526" y="137"/>
                    </a:lnTo>
                    <a:lnTo>
                      <a:pt x="526" y="156"/>
                    </a:lnTo>
                    <a:lnTo>
                      <a:pt x="526" y="176"/>
                    </a:lnTo>
                    <a:lnTo>
                      <a:pt x="506" y="176"/>
                    </a:lnTo>
                    <a:lnTo>
                      <a:pt x="506" y="195"/>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91" name="Freeform 51"/>
              <p:cNvSpPr>
                <a:spLocks/>
              </p:cNvSpPr>
              <p:nvPr/>
            </p:nvSpPr>
            <p:spPr bwMode="auto">
              <a:xfrm>
                <a:off x="3408" y="2293"/>
                <a:ext cx="598" cy="204"/>
              </a:xfrm>
              <a:custGeom>
                <a:avLst/>
                <a:gdLst>
                  <a:gd name="T0" fmla="*/ 17 w 681"/>
                  <a:gd name="T1" fmla="*/ 2 h 254"/>
                  <a:gd name="T2" fmla="*/ 13 w 681"/>
                  <a:gd name="T3" fmla="*/ 2 h 254"/>
                  <a:gd name="T4" fmla="*/ 6 w 681"/>
                  <a:gd name="T5" fmla="*/ 2 h 254"/>
                  <a:gd name="T6" fmla="*/ 0 w 681"/>
                  <a:gd name="T7" fmla="*/ 2 h 254"/>
                  <a:gd name="T8" fmla="*/ 4 w 681"/>
                  <a:gd name="T9" fmla="*/ 2 h 254"/>
                  <a:gd name="T10" fmla="*/ 0 w 681"/>
                  <a:gd name="T11" fmla="*/ 2 h 254"/>
                  <a:gd name="T12" fmla="*/ 0 w 681"/>
                  <a:gd name="T13" fmla="*/ 2 h 254"/>
                  <a:gd name="T14" fmla="*/ 4 w 681"/>
                  <a:gd name="T15" fmla="*/ 2 h 254"/>
                  <a:gd name="T16" fmla="*/ 4 w 681"/>
                  <a:gd name="T17" fmla="*/ 2 h 254"/>
                  <a:gd name="T18" fmla="*/ 4 w 681"/>
                  <a:gd name="T19" fmla="*/ 2 h 254"/>
                  <a:gd name="T20" fmla="*/ 4 w 681"/>
                  <a:gd name="T21" fmla="*/ 2 h 254"/>
                  <a:gd name="T22" fmla="*/ 4 w 681"/>
                  <a:gd name="T23" fmla="*/ 2 h 254"/>
                  <a:gd name="T24" fmla="*/ 4 w 681"/>
                  <a:gd name="T25" fmla="*/ 2 h 254"/>
                  <a:gd name="T26" fmla="*/ 4 w 681"/>
                  <a:gd name="T27" fmla="*/ 2 h 254"/>
                  <a:gd name="T28" fmla="*/ 5 w 681"/>
                  <a:gd name="T29" fmla="*/ 2 h 254"/>
                  <a:gd name="T30" fmla="*/ 5 w 681"/>
                  <a:gd name="T31" fmla="*/ 2 h 254"/>
                  <a:gd name="T32" fmla="*/ 11 w 681"/>
                  <a:gd name="T33" fmla="*/ 2 h 254"/>
                  <a:gd name="T34" fmla="*/ 17 w 681"/>
                  <a:gd name="T35" fmla="*/ 2 h 254"/>
                  <a:gd name="T36" fmla="*/ 24 w 681"/>
                  <a:gd name="T37" fmla="*/ 0 h 254"/>
                  <a:gd name="T38" fmla="*/ 24 w 681"/>
                  <a:gd name="T39" fmla="*/ 2 h 254"/>
                  <a:gd name="T40" fmla="*/ 22 w 681"/>
                  <a:gd name="T41" fmla="*/ 2 h 254"/>
                  <a:gd name="T42" fmla="*/ 22 w 681"/>
                  <a:gd name="T43" fmla="*/ 2 h 254"/>
                  <a:gd name="T44" fmla="*/ 22 w 681"/>
                  <a:gd name="T45" fmla="*/ 2 h 254"/>
                  <a:gd name="T46" fmla="*/ 22 w 681"/>
                  <a:gd name="T47" fmla="*/ 2 h 254"/>
                  <a:gd name="T48" fmla="*/ 21 w 681"/>
                  <a:gd name="T49" fmla="*/ 2 h 254"/>
                  <a:gd name="T50" fmla="*/ 21 w 681"/>
                  <a:gd name="T51" fmla="*/ 2 h 254"/>
                  <a:gd name="T52" fmla="*/ 19 w 681"/>
                  <a:gd name="T53" fmla="*/ 2 h 254"/>
                  <a:gd name="T54" fmla="*/ 19 w 681"/>
                  <a:gd name="T55" fmla="*/ 2 h 254"/>
                  <a:gd name="T56" fmla="*/ 19 w 681"/>
                  <a:gd name="T57" fmla="*/ 2 h 254"/>
                  <a:gd name="T58" fmla="*/ 18 w 681"/>
                  <a:gd name="T59" fmla="*/ 2 h 254"/>
                  <a:gd name="T60" fmla="*/ 18 w 681"/>
                  <a:gd name="T61" fmla="*/ 2 h 254"/>
                  <a:gd name="T62" fmla="*/ 18 w 681"/>
                  <a:gd name="T63" fmla="*/ 2 h 254"/>
                  <a:gd name="T64" fmla="*/ 17 w 681"/>
                  <a:gd name="T65" fmla="*/ 2 h 254"/>
                  <a:gd name="T66" fmla="*/ 17 w 681"/>
                  <a:gd name="T67" fmla="*/ 2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1" h="254">
                    <a:moveTo>
                      <a:pt x="506" y="195"/>
                    </a:moveTo>
                    <a:lnTo>
                      <a:pt x="390" y="215"/>
                    </a:lnTo>
                    <a:lnTo>
                      <a:pt x="175" y="234"/>
                    </a:lnTo>
                    <a:lnTo>
                      <a:pt x="0" y="254"/>
                    </a:lnTo>
                    <a:lnTo>
                      <a:pt x="20" y="234"/>
                    </a:lnTo>
                    <a:lnTo>
                      <a:pt x="0" y="215"/>
                    </a:lnTo>
                    <a:lnTo>
                      <a:pt x="0" y="195"/>
                    </a:lnTo>
                    <a:lnTo>
                      <a:pt x="20" y="195"/>
                    </a:lnTo>
                    <a:lnTo>
                      <a:pt x="20" y="176"/>
                    </a:lnTo>
                    <a:lnTo>
                      <a:pt x="39" y="156"/>
                    </a:lnTo>
                    <a:lnTo>
                      <a:pt x="39" y="137"/>
                    </a:lnTo>
                    <a:lnTo>
                      <a:pt x="39" y="117"/>
                    </a:lnTo>
                    <a:lnTo>
                      <a:pt x="39" y="98"/>
                    </a:lnTo>
                    <a:lnTo>
                      <a:pt x="39" y="78"/>
                    </a:lnTo>
                    <a:lnTo>
                      <a:pt x="156" y="78"/>
                    </a:lnTo>
                    <a:lnTo>
                      <a:pt x="156" y="59"/>
                    </a:lnTo>
                    <a:lnTo>
                      <a:pt x="331" y="39"/>
                    </a:lnTo>
                    <a:lnTo>
                      <a:pt x="487" y="20"/>
                    </a:lnTo>
                    <a:lnTo>
                      <a:pt x="681" y="0"/>
                    </a:lnTo>
                    <a:lnTo>
                      <a:pt x="681" y="20"/>
                    </a:lnTo>
                    <a:lnTo>
                      <a:pt x="662" y="39"/>
                    </a:lnTo>
                    <a:lnTo>
                      <a:pt x="662" y="59"/>
                    </a:lnTo>
                    <a:lnTo>
                      <a:pt x="642" y="59"/>
                    </a:lnTo>
                    <a:lnTo>
                      <a:pt x="623" y="78"/>
                    </a:lnTo>
                    <a:lnTo>
                      <a:pt x="604" y="78"/>
                    </a:lnTo>
                    <a:lnTo>
                      <a:pt x="604" y="98"/>
                    </a:lnTo>
                    <a:lnTo>
                      <a:pt x="584" y="98"/>
                    </a:lnTo>
                    <a:lnTo>
                      <a:pt x="565" y="117"/>
                    </a:lnTo>
                    <a:lnTo>
                      <a:pt x="545" y="137"/>
                    </a:lnTo>
                    <a:lnTo>
                      <a:pt x="526" y="137"/>
                    </a:lnTo>
                    <a:lnTo>
                      <a:pt x="526" y="156"/>
                    </a:lnTo>
                    <a:lnTo>
                      <a:pt x="526" y="176"/>
                    </a:lnTo>
                    <a:lnTo>
                      <a:pt x="506" y="176"/>
                    </a:lnTo>
                    <a:lnTo>
                      <a:pt x="506" y="195"/>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92" name="Freeform 52"/>
              <p:cNvSpPr>
                <a:spLocks/>
              </p:cNvSpPr>
              <p:nvPr/>
            </p:nvSpPr>
            <p:spPr bwMode="auto">
              <a:xfrm>
                <a:off x="3442" y="2104"/>
                <a:ext cx="530" cy="268"/>
              </a:xfrm>
              <a:custGeom>
                <a:avLst/>
                <a:gdLst>
                  <a:gd name="T0" fmla="*/ 13 w 603"/>
                  <a:gd name="T1" fmla="*/ 0 h 332"/>
                  <a:gd name="T2" fmla="*/ 13 w 603"/>
                  <a:gd name="T3" fmla="*/ 2 h 332"/>
                  <a:gd name="T4" fmla="*/ 12 w 603"/>
                  <a:gd name="T5" fmla="*/ 2 h 332"/>
                  <a:gd name="T6" fmla="*/ 11 w 603"/>
                  <a:gd name="T7" fmla="*/ 2 h 332"/>
                  <a:gd name="T8" fmla="*/ 11 w 603"/>
                  <a:gd name="T9" fmla="*/ 2 h 332"/>
                  <a:gd name="T10" fmla="*/ 11 w 603"/>
                  <a:gd name="T11" fmla="*/ 2 h 332"/>
                  <a:gd name="T12" fmla="*/ 10 w 603"/>
                  <a:gd name="T13" fmla="*/ 2 h 332"/>
                  <a:gd name="T14" fmla="*/ 10 w 603"/>
                  <a:gd name="T15" fmla="*/ 2 h 332"/>
                  <a:gd name="T16" fmla="*/ 10 w 603"/>
                  <a:gd name="T17" fmla="*/ 2 h 332"/>
                  <a:gd name="T18" fmla="*/ 10 w 603"/>
                  <a:gd name="T19" fmla="*/ 2 h 332"/>
                  <a:gd name="T20" fmla="*/ 9 w 603"/>
                  <a:gd name="T21" fmla="*/ 2 h 332"/>
                  <a:gd name="T22" fmla="*/ 9 w 603"/>
                  <a:gd name="T23" fmla="*/ 2 h 332"/>
                  <a:gd name="T24" fmla="*/ 8 w 603"/>
                  <a:gd name="T25" fmla="*/ 2 h 332"/>
                  <a:gd name="T26" fmla="*/ 8 w 603"/>
                  <a:gd name="T27" fmla="*/ 2 h 332"/>
                  <a:gd name="T28" fmla="*/ 8 w 603"/>
                  <a:gd name="T29" fmla="*/ 2 h 332"/>
                  <a:gd name="T30" fmla="*/ 8 w 603"/>
                  <a:gd name="T31" fmla="*/ 2 h 332"/>
                  <a:gd name="T32" fmla="*/ 7 w 603"/>
                  <a:gd name="T33" fmla="*/ 2 h 332"/>
                  <a:gd name="T34" fmla="*/ 6 w 603"/>
                  <a:gd name="T35" fmla="*/ 2 h 332"/>
                  <a:gd name="T36" fmla="*/ 5 w 603"/>
                  <a:gd name="T37" fmla="*/ 2 h 332"/>
                  <a:gd name="T38" fmla="*/ 4 w 603"/>
                  <a:gd name="T39" fmla="*/ 2 h 332"/>
                  <a:gd name="T40" fmla="*/ 4 w 603"/>
                  <a:gd name="T41" fmla="*/ 2 h 332"/>
                  <a:gd name="T42" fmla="*/ 4 w 603"/>
                  <a:gd name="T43" fmla="*/ 2 h 332"/>
                  <a:gd name="T44" fmla="*/ 4 w 603"/>
                  <a:gd name="T45" fmla="*/ 2 h 332"/>
                  <a:gd name="T46" fmla="*/ 4 w 603"/>
                  <a:gd name="T47" fmla="*/ 2 h 332"/>
                  <a:gd name="T48" fmla="*/ 4 w 603"/>
                  <a:gd name="T49" fmla="*/ 2 h 332"/>
                  <a:gd name="T50" fmla="*/ 4 w 603"/>
                  <a:gd name="T51" fmla="*/ 2 h 332"/>
                  <a:gd name="T52" fmla="*/ 4 w 603"/>
                  <a:gd name="T53" fmla="*/ 2 h 332"/>
                  <a:gd name="T54" fmla="*/ 4 w 603"/>
                  <a:gd name="T55" fmla="*/ 2 h 332"/>
                  <a:gd name="T56" fmla="*/ 4 w 603"/>
                  <a:gd name="T57" fmla="*/ 2 h 332"/>
                  <a:gd name="T58" fmla="*/ 4 w 603"/>
                  <a:gd name="T59" fmla="*/ 2 h 332"/>
                  <a:gd name="T60" fmla="*/ 4 w 603"/>
                  <a:gd name="T61" fmla="*/ 2 h 332"/>
                  <a:gd name="T62" fmla="*/ 4 w 603"/>
                  <a:gd name="T63" fmla="*/ 2 h 332"/>
                  <a:gd name="T64" fmla="*/ 4 w 603"/>
                  <a:gd name="T65" fmla="*/ 2 h 332"/>
                  <a:gd name="T66" fmla="*/ 0 w 603"/>
                  <a:gd name="T67" fmla="*/ 2 h 332"/>
                  <a:gd name="T68" fmla="*/ 0 w 603"/>
                  <a:gd name="T69" fmla="*/ 2 h 332"/>
                  <a:gd name="T70" fmla="*/ 0 w 603"/>
                  <a:gd name="T71" fmla="*/ 2 h 332"/>
                  <a:gd name="T72" fmla="*/ 4 w 603"/>
                  <a:gd name="T73" fmla="*/ 2 h 332"/>
                  <a:gd name="T74" fmla="*/ 4 w 603"/>
                  <a:gd name="T75" fmla="*/ 2 h 332"/>
                  <a:gd name="T76" fmla="*/ 17 w 603"/>
                  <a:gd name="T77" fmla="*/ 2 h 332"/>
                  <a:gd name="T78" fmla="*/ 17 w 603"/>
                  <a:gd name="T79" fmla="*/ 2 h 332"/>
                  <a:gd name="T80" fmla="*/ 18 w 603"/>
                  <a:gd name="T81" fmla="*/ 2 h 332"/>
                  <a:gd name="T82" fmla="*/ 18 w 603"/>
                  <a:gd name="T83" fmla="*/ 2 h 332"/>
                  <a:gd name="T84" fmla="*/ 19 w 603"/>
                  <a:gd name="T85" fmla="*/ 2 h 332"/>
                  <a:gd name="T86" fmla="*/ 19 w 603"/>
                  <a:gd name="T87" fmla="*/ 2 h 332"/>
                  <a:gd name="T88" fmla="*/ 20 w 603"/>
                  <a:gd name="T89" fmla="*/ 2 h 332"/>
                  <a:gd name="T90" fmla="*/ 21 w 603"/>
                  <a:gd name="T91" fmla="*/ 2 h 332"/>
                  <a:gd name="T92" fmla="*/ 20 w 603"/>
                  <a:gd name="T93" fmla="*/ 2 h 332"/>
                  <a:gd name="T94" fmla="*/ 19 w 603"/>
                  <a:gd name="T95" fmla="*/ 2 h 332"/>
                  <a:gd name="T96" fmla="*/ 19 w 603"/>
                  <a:gd name="T97" fmla="*/ 2 h 332"/>
                  <a:gd name="T98" fmla="*/ 19 w 603"/>
                  <a:gd name="T99" fmla="*/ 2 h 332"/>
                  <a:gd name="T100" fmla="*/ 19 w 603"/>
                  <a:gd name="T101" fmla="*/ 2 h 332"/>
                  <a:gd name="T102" fmla="*/ 18 w 603"/>
                  <a:gd name="T103" fmla="*/ 2 h 332"/>
                  <a:gd name="T104" fmla="*/ 18 w 603"/>
                  <a:gd name="T105" fmla="*/ 2 h 332"/>
                  <a:gd name="T106" fmla="*/ 17 w 603"/>
                  <a:gd name="T107" fmla="*/ 2 h 332"/>
                  <a:gd name="T108" fmla="*/ 17 w 603"/>
                  <a:gd name="T109" fmla="*/ 2 h 332"/>
                  <a:gd name="T110" fmla="*/ 16 w 603"/>
                  <a:gd name="T111" fmla="*/ 2 h 332"/>
                  <a:gd name="T112" fmla="*/ 15 w 603"/>
                  <a:gd name="T113" fmla="*/ 2 h 332"/>
                  <a:gd name="T114" fmla="*/ 14 w 603"/>
                  <a:gd name="T115" fmla="*/ 2 h 332"/>
                  <a:gd name="T116" fmla="*/ 13 w 603"/>
                  <a:gd name="T117" fmla="*/ 0 h 332"/>
                  <a:gd name="T118" fmla="*/ 13 w 603"/>
                  <a:gd name="T119" fmla="*/ 0 h 3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03" h="332">
                    <a:moveTo>
                      <a:pt x="370" y="0"/>
                    </a:moveTo>
                    <a:lnTo>
                      <a:pt x="370" y="20"/>
                    </a:lnTo>
                    <a:lnTo>
                      <a:pt x="351" y="39"/>
                    </a:lnTo>
                    <a:lnTo>
                      <a:pt x="331" y="39"/>
                    </a:lnTo>
                    <a:lnTo>
                      <a:pt x="312" y="59"/>
                    </a:lnTo>
                    <a:lnTo>
                      <a:pt x="312" y="78"/>
                    </a:lnTo>
                    <a:lnTo>
                      <a:pt x="292" y="78"/>
                    </a:lnTo>
                    <a:lnTo>
                      <a:pt x="292" y="98"/>
                    </a:lnTo>
                    <a:lnTo>
                      <a:pt x="292" y="117"/>
                    </a:lnTo>
                    <a:lnTo>
                      <a:pt x="273" y="137"/>
                    </a:lnTo>
                    <a:lnTo>
                      <a:pt x="253" y="137"/>
                    </a:lnTo>
                    <a:lnTo>
                      <a:pt x="253" y="117"/>
                    </a:lnTo>
                    <a:lnTo>
                      <a:pt x="234" y="137"/>
                    </a:lnTo>
                    <a:lnTo>
                      <a:pt x="234" y="156"/>
                    </a:lnTo>
                    <a:lnTo>
                      <a:pt x="234" y="137"/>
                    </a:lnTo>
                    <a:lnTo>
                      <a:pt x="214" y="137"/>
                    </a:lnTo>
                    <a:lnTo>
                      <a:pt x="195" y="156"/>
                    </a:lnTo>
                    <a:lnTo>
                      <a:pt x="175" y="156"/>
                    </a:lnTo>
                    <a:lnTo>
                      <a:pt x="156" y="156"/>
                    </a:lnTo>
                    <a:lnTo>
                      <a:pt x="136" y="156"/>
                    </a:lnTo>
                    <a:lnTo>
                      <a:pt x="117" y="176"/>
                    </a:lnTo>
                    <a:lnTo>
                      <a:pt x="117" y="195"/>
                    </a:lnTo>
                    <a:lnTo>
                      <a:pt x="98" y="215"/>
                    </a:lnTo>
                    <a:lnTo>
                      <a:pt x="78" y="215"/>
                    </a:lnTo>
                    <a:lnTo>
                      <a:pt x="98" y="234"/>
                    </a:lnTo>
                    <a:lnTo>
                      <a:pt x="98" y="254"/>
                    </a:lnTo>
                    <a:lnTo>
                      <a:pt x="78" y="254"/>
                    </a:lnTo>
                    <a:lnTo>
                      <a:pt x="78" y="234"/>
                    </a:lnTo>
                    <a:lnTo>
                      <a:pt x="59" y="234"/>
                    </a:lnTo>
                    <a:lnTo>
                      <a:pt x="39" y="254"/>
                    </a:lnTo>
                    <a:lnTo>
                      <a:pt x="39" y="273"/>
                    </a:lnTo>
                    <a:lnTo>
                      <a:pt x="39" y="293"/>
                    </a:lnTo>
                    <a:lnTo>
                      <a:pt x="20" y="312"/>
                    </a:lnTo>
                    <a:lnTo>
                      <a:pt x="0" y="312"/>
                    </a:lnTo>
                    <a:lnTo>
                      <a:pt x="0" y="332"/>
                    </a:lnTo>
                    <a:lnTo>
                      <a:pt x="0" y="312"/>
                    </a:lnTo>
                    <a:lnTo>
                      <a:pt x="117" y="312"/>
                    </a:lnTo>
                    <a:lnTo>
                      <a:pt x="117" y="293"/>
                    </a:lnTo>
                    <a:lnTo>
                      <a:pt x="487" y="254"/>
                    </a:lnTo>
                    <a:lnTo>
                      <a:pt x="506" y="234"/>
                    </a:lnTo>
                    <a:lnTo>
                      <a:pt x="526" y="234"/>
                    </a:lnTo>
                    <a:lnTo>
                      <a:pt x="526" y="215"/>
                    </a:lnTo>
                    <a:lnTo>
                      <a:pt x="545" y="215"/>
                    </a:lnTo>
                    <a:lnTo>
                      <a:pt x="565" y="176"/>
                    </a:lnTo>
                    <a:lnTo>
                      <a:pt x="584" y="156"/>
                    </a:lnTo>
                    <a:lnTo>
                      <a:pt x="603" y="137"/>
                    </a:lnTo>
                    <a:lnTo>
                      <a:pt x="584" y="117"/>
                    </a:lnTo>
                    <a:lnTo>
                      <a:pt x="565" y="98"/>
                    </a:lnTo>
                    <a:lnTo>
                      <a:pt x="545" y="78"/>
                    </a:lnTo>
                    <a:lnTo>
                      <a:pt x="545" y="59"/>
                    </a:lnTo>
                    <a:lnTo>
                      <a:pt x="545" y="39"/>
                    </a:lnTo>
                    <a:lnTo>
                      <a:pt x="526" y="39"/>
                    </a:lnTo>
                    <a:lnTo>
                      <a:pt x="526" y="20"/>
                    </a:lnTo>
                    <a:lnTo>
                      <a:pt x="506" y="20"/>
                    </a:lnTo>
                    <a:lnTo>
                      <a:pt x="487" y="39"/>
                    </a:lnTo>
                    <a:lnTo>
                      <a:pt x="448" y="39"/>
                    </a:lnTo>
                    <a:lnTo>
                      <a:pt x="428" y="20"/>
                    </a:lnTo>
                    <a:lnTo>
                      <a:pt x="409" y="20"/>
                    </a:lnTo>
                    <a:lnTo>
                      <a:pt x="389" y="0"/>
                    </a:lnTo>
                    <a:lnTo>
                      <a:pt x="370"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93" name="Freeform 53"/>
              <p:cNvSpPr>
                <a:spLocks/>
              </p:cNvSpPr>
              <p:nvPr/>
            </p:nvSpPr>
            <p:spPr bwMode="auto">
              <a:xfrm>
                <a:off x="3442" y="2104"/>
                <a:ext cx="530" cy="268"/>
              </a:xfrm>
              <a:custGeom>
                <a:avLst/>
                <a:gdLst>
                  <a:gd name="T0" fmla="*/ 13 w 603"/>
                  <a:gd name="T1" fmla="*/ 0 h 332"/>
                  <a:gd name="T2" fmla="*/ 13 w 603"/>
                  <a:gd name="T3" fmla="*/ 2 h 332"/>
                  <a:gd name="T4" fmla="*/ 12 w 603"/>
                  <a:gd name="T5" fmla="*/ 2 h 332"/>
                  <a:gd name="T6" fmla="*/ 11 w 603"/>
                  <a:gd name="T7" fmla="*/ 2 h 332"/>
                  <a:gd name="T8" fmla="*/ 11 w 603"/>
                  <a:gd name="T9" fmla="*/ 2 h 332"/>
                  <a:gd name="T10" fmla="*/ 11 w 603"/>
                  <a:gd name="T11" fmla="*/ 2 h 332"/>
                  <a:gd name="T12" fmla="*/ 10 w 603"/>
                  <a:gd name="T13" fmla="*/ 2 h 332"/>
                  <a:gd name="T14" fmla="*/ 10 w 603"/>
                  <a:gd name="T15" fmla="*/ 2 h 332"/>
                  <a:gd name="T16" fmla="*/ 10 w 603"/>
                  <a:gd name="T17" fmla="*/ 2 h 332"/>
                  <a:gd name="T18" fmla="*/ 10 w 603"/>
                  <a:gd name="T19" fmla="*/ 2 h 332"/>
                  <a:gd name="T20" fmla="*/ 9 w 603"/>
                  <a:gd name="T21" fmla="*/ 2 h 332"/>
                  <a:gd name="T22" fmla="*/ 9 w 603"/>
                  <a:gd name="T23" fmla="*/ 2 h 332"/>
                  <a:gd name="T24" fmla="*/ 8 w 603"/>
                  <a:gd name="T25" fmla="*/ 2 h 332"/>
                  <a:gd name="T26" fmla="*/ 8 w 603"/>
                  <a:gd name="T27" fmla="*/ 2 h 332"/>
                  <a:gd name="T28" fmla="*/ 8 w 603"/>
                  <a:gd name="T29" fmla="*/ 2 h 332"/>
                  <a:gd name="T30" fmla="*/ 8 w 603"/>
                  <a:gd name="T31" fmla="*/ 2 h 332"/>
                  <a:gd name="T32" fmla="*/ 7 w 603"/>
                  <a:gd name="T33" fmla="*/ 2 h 332"/>
                  <a:gd name="T34" fmla="*/ 6 w 603"/>
                  <a:gd name="T35" fmla="*/ 2 h 332"/>
                  <a:gd name="T36" fmla="*/ 5 w 603"/>
                  <a:gd name="T37" fmla="*/ 2 h 332"/>
                  <a:gd name="T38" fmla="*/ 4 w 603"/>
                  <a:gd name="T39" fmla="*/ 2 h 332"/>
                  <a:gd name="T40" fmla="*/ 4 w 603"/>
                  <a:gd name="T41" fmla="*/ 2 h 332"/>
                  <a:gd name="T42" fmla="*/ 4 w 603"/>
                  <a:gd name="T43" fmla="*/ 2 h 332"/>
                  <a:gd name="T44" fmla="*/ 4 w 603"/>
                  <a:gd name="T45" fmla="*/ 2 h 332"/>
                  <a:gd name="T46" fmla="*/ 4 w 603"/>
                  <a:gd name="T47" fmla="*/ 2 h 332"/>
                  <a:gd name="T48" fmla="*/ 4 w 603"/>
                  <a:gd name="T49" fmla="*/ 2 h 332"/>
                  <a:gd name="T50" fmla="*/ 4 w 603"/>
                  <a:gd name="T51" fmla="*/ 2 h 332"/>
                  <a:gd name="T52" fmla="*/ 4 w 603"/>
                  <a:gd name="T53" fmla="*/ 2 h 332"/>
                  <a:gd name="T54" fmla="*/ 4 w 603"/>
                  <a:gd name="T55" fmla="*/ 2 h 332"/>
                  <a:gd name="T56" fmla="*/ 4 w 603"/>
                  <a:gd name="T57" fmla="*/ 2 h 332"/>
                  <a:gd name="T58" fmla="*/ 4 w 603"/>
                  <a:gd name="T59" fmla="*/ 2 h 332"/>
                  <a:gd name="T60" fmla="*/ 4 w 603"/>
                  <a:gd name="T61" fmla="*/ 2 h 332"/>
                  <a:gd name="T62" fmla="*/ 4 w 603"/>
                  <a:gd name="T63" fmla="*/ 2 h 332"/>
                  <a:gd name="T64" fmla="*/ 4 w 603"/>
                  <a:gd name="T65" fmla="*/ 2 h 332"/>
                  <a:gd name="T66" fmla="*/ 0 w 603"/>
                  <a:gd name="T67" fmla="*/ 2 h 332"/>
                  <a:gd name="T68" fmla="*/ 0 w 603"/>
                  <a:gd name="T69" fmla="*/ 2 h 332"/>
                  <a:gd name="T70" fmla="*/ 0 w 603"/>
                  <a:gd name="T71" fmla="*/ 2 h 332"/>
                  <a:gd name="T72" fmla="*/ 4 w 603"/>
                  <a:gd name="T73" fmla="*/ 2 h 332"/>
                  <a:gd name="T74" fmla="*/ 4 w 603"/>
                  <a:gd name="T75" fmla="*/ 2 h 332"/>
                  <a:gd name="T76" fmla="*/ 17 w 603"/>
                  <a:gd name="T77" fmla="*/ 2 h 332"/>
                  <a:gd name="T78" fmla="*/ 17 w 603"/>
                  <a:gd name="T79" fmla="*/ 2 h 332"/>
                  <a:gd name="T80" fmla="*/ 18 w 603"/>
                  <a:gd name="T81" fmla="*/ 2 h 332"/>
                  <a:gd name="T82" fmla="*/ 18 w 603"/>
                  <a:gd name="T83" fmla="*/ 2 h 332"/>
                  <a:gd name="T84" fmla="*/ 19 w 603"/>
                  <a:gd name="T85" fmla="*/ 2 h 332"/>
                  <a:gd name="T86" fmla="*/ 19 w 603"/>
                  <a:gd name="T87" fmla="*/ 2 h 332"/>
                  <a:gd name="T88" fmla="*/ 20 w 603"/>
                  <a:gd name="T89" fmla="*/ 2 h 332"/>
                  <a:gd name="T90" fmla="*/ 21 w 603"/>
                  <a:gd name="T91" fmla="*/ 2 h 332"/>
                  <a:gd name="T92" fmla="*/ 20 w 603"/>
                  <a:gd name="T93" fmla="*/ 2 h 332"/>
                  <a:gd name="T94" fmla="*/ 19 w 603"/>
                  <a:gd name="T95" fmla="*/ 2 h 332"/>
                  <a:gd name="T96" fmla="*/ 19 w 603"/>
                  <a:gd name="T97" fmla="*/ 2 h 332"/>
                  <a:gd name="T98" fmla="*/ 19 w 603"/>
                  <a:gd name="T99" fmla="*/ 2 h 332"/>
                  <a:gd name="T100" fmla="*/ 19 w 603"/>
                  <a:gd name="T101" fmla="*/ 2 h 332"/>
                  <a:gd name="T102" fmla="*/ 18 w 603"/>
                  <a:gd name="T103" fmla="*/ 2 h 332"/>
                  <a:gd name="T104" fmla="*/ 18 w 603"/>
                  <a:gd name="T105" fmla="*/ 2 h 332"/>
                  <a:gd name="T106" fmla="*/ 17 w 603"/>
                  <a:gd name="T107" fmla="*/ 2 h 332"/>
                  <a:gd name="T108" fmla="*/ 17 w 603"/>
                  <a:gd name="T109" fmla="*/ 2 h 332"/>
                  <a:gd name="T110" fmla="*/ 16 w 603"/>
                  <a:gd name="T111" fmla="*/ 2 h 332"/>
                  <a:gd name="T112" fmla="*/ 15 w 603"/>
                  <a:gd name="T113" fmla="*/ 2 h 332"/>
                  <a:gd name="T114" fmla="*/ 14 w 603"/>
                  <a:gd name="T115" fmla="*/ 2 h 332"/>
                  <a:gd name="T116" fmla="*/ 13 w 603"/>
                  <a:gd name="T117" fmla="*/ 0 h 332"/>
                  <a:gd name="T118" fmla="*/ 13 w 603"/>
                  <a:gd name="T119" fmla="*/ 0 h 3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03" h="332">
                    <a:moveTo>
                      <a:pt x="370" y="0"/>
                    </a:moveTo>
                    <a:lnTo>
                      <a:pt x="370" y="20"/>
                    </a:lnTo>
                    <a:lnTo>
                      <a:pt x="351" y="39"/>
                    </a:lnTo>
                    <a:lnTo>
                      <a:pt x="331" y="39"/>
                    </a:lnTo>
                    <a:lnTo>
                      <a:pt x="312" y="59"/>
                    </a:lnTo>
                    <a:lnTo>
                      <a:pt x="312" y="78"/>
                    </a:lnTo>
                    <a:lnTo>
                      <a:pt x="292" y="78"/>
                    </a:lnTo>
                    <a:lnTo>
                      <a:pt x="292" y="98"/>
                    </a:lnTo>
                    <a:lnTo>
                      <a:pt x="292" y="117"/>
                    </a:lnTo>
                    <a:lnTo>
                      <a:pt x="273" y="137"/>
                    </a:lnTo>
                    <a:lnTo>
                      <a:pt x="253" y="137"/>
                    </a:lnTo>
                    <a:lnTo>
                      <a:pt x="253" y="117"/>
                    </a:lnTo>
                    <a:lnTo>
                      <a:pt x="234" y="137"/>
                    </a:lnTo>
                    <a:lnTo>
                      <a:pt x="234" y="156"/>
                    </a:lnTo>
                    <a:lnTo>
                      <a:pt x="234" y="137"/>
                    </a:lnTo>
                    <a:lnTo>
                      <a:pt x="214" y="137"/>
                    </a:lnTo>
                    <a:lnTo>
                      <a:pt x="195" y="156"/>
                    </a:lnTo>
                    <a:lnTo>
                      <a:pt x="175" y="156"/>
                    </a:lnTo>
                    <a:lnTo>
                      <a:pt x="156" y="156"/>
                    </a:lnTo>
                    <a:lnTo>
                      <a:pt x="136" y="156"/>
                    </a:lnTo>
                    <a:lnTo>
                      <a:pt x="117" y="176"/>
                    </a:lnTo>
                    <a:lnTo>
                      <a:pt x="117" y="195"/>
                    </a:lnTo>
                    <a:lnTo>
                      <a:pt x="98" y="215"/>
                    </a:lnTo>
                    <a:lnTo>
                      <a:pt x="78" y="215"/>
                    </a:lnTo>
                    <a:lnTo>
                      <a:pt x="98" y="234"/>
                    </a:lnTo>
                    <a:lnTo>
                      <a:pt x="98" y="254"/>
                    </a:lnTo>
                    <a:lnTo>
                      <a:pt x="78" y="254"/>
                    </a:lnTo>
                    <a:lnTo>
                      <a:pt x="78" y="234"/>
                    </a:lnTo>
                    <a:lnTo>
                      <a:pt x="59" y="234"/>
                    </a:lnTo>
                    <a:lnTo>
                      <a:pt x="39" y="254"/>
                    </a:lnTo>
                    <a:lnTo>
                      <a:pt x="39" y="273"/>
                    </a:lnTo>
                    <a:lnTo>
                      <a:pt x="39" y="293"/>
                    </a:lnTo>
                    <a:lnTo>
                      <a:pt x="20" y="312"/>
                    </a:lnTo>
                    <a:lnTo>
                      <a:pt x="0" y="312"/>
                    </a:lnTo>
                    <a:lnTo>
                      <a:pt x="0" y="332"/>
                    </a:lnTo>
                    <a:lnTo>
                      <a:pt x="0" y="312"/>
                    </a:lnTo>
                    <a:lnTo>
                      <a:pt x="117" y="312"/>
                    </a:lnTo>
                    <a:lnTo>
                      <a:pt x="117" y="293"/>
                    </a:lnTo>
                    <a:lnTo>
                      <a:pt x="487" y="254"/>
                    </a:lnTo>
                    <a:lnTo>
                      <a:pt x="506" y="234"/>
                    </a:lnTo>
                    <a:lnTo>
                      <a:pt x="526" y="234"/>
                    </a:lnTo>
                    <a:lnTo>
                      <a:pt x="526" y="215"/>
                    </a:lnTo>
                    <a:lnTo>
                      <a:pt x="545" y="215"/>
                    </a:lnTo>
                    <a:lnTo>
                      <a:pt x="565" y="176"/>
                    </a:lnTo>
                    <a:lnTo>
                      <a:pt x="584" y="156"/>
                    </a:lnTo>
                    <a:lnTo>
                      <a:pt x="603" y="137"/>
                    </a:lnTo>
                    <a:lnTo>
                      <a:pt x="584" y="117"/>
                    </a:lnTo>
                    <a:lnTo>
                      <a:pt x="565" y="98"/>
                    </a:lnTo>
                    <a:lnTo>
                      <a:pt x="545" y="78"/>
                    </a:lnTo>
                    <a:lnTo>
                      <a:pt x="545" y="59"/>
                    </a:lnTo>
                    <a:lnTo>
                      <a:pt x="545" y="39"/>
                    </a:lnTo>
                    <a:lnTo>
                      <a:pt x="526" y="39"/>
                    </a:lnTo>
                    <a:lnTo>
                      <a:pt x="526" y="20"/>
                    </a:lnTo>
                    <a:lnTo>
                      <a:pt x="506" y="20"/>
                    </a:lnTo>
                    <a:lnTo>
                      <a:pt x="487" y="39"/>
                    </a:lnTo>
                    <a:lnTo>
                      <a:pt x="448" y="39"/>
                    </a:lnTo>
                    <a:lnTo>
                      <a:pt x="428" y="20"/>
                    </a:lnTo>
                    <a:lnTo>
                      <a:pt x="409" y="20"/>
                    </a:lnTo>
                    <a:lnTo>
                      <a:pt x="389" y="0"/>
                    </a:lnTo>
                    <a:lnTo>
                      <a:pt x="370"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94" name="Freeform 54"/>
              <p:cNvSpPr>
                <a:spLocks/>
              </p:cNvSpPr>
              <p:nvPr/>
            </p:nvSpPr>
            <p:spPr bwMode="auto">
              <a:xfrm>
                <a:off x="3852" y="2215"/>
                <a:ext cx="599" cy="266"/>
              </a:xfrm>
              <a:custGeom>
                <a:avLst/>
                <a:gdLst>
                  <a:gd name="T0" fmla="*/ 12 w 681"/>
                  <a:gd name="T1" fmla="*/ 2 h 331"/>
                  <a:gd name="T2" fmla="*/ 4 w 681"/>
                  <a:gd name="T3" fmla="*/ 2 h 331"/>
                  <a:gd name="T4" fmla="*/ 0 w 681"/>
                  <a:gd name="T5" fmla="*/ 2 h 331"/>
                  <a:gd name="T6" fmla="*/ 4 w 681"/>
                  <a:gd name="T7" fmla="*/ 2 h 331"/>
                  <a:gd name="T8" fmla="*/ 4 w 681"/>
                  <a:gd name="T9" fmla="*/ 2 h 331"/>
                  <a:gd name="T10" fmla="*/ 4 w 681"/>
                  <a:gd name="T11" fmla="*/ 2 h 331"/>
                  <a:gd name="T12" fmla="*/ 4 w 681"/>
                  <a:gd name="T13" fmla="*/ 2 h 331"/>
                  <a:gd name="T14" fmla="*/ 4 w 681"/>
                  <a:gd name="T15" fmla="*/ 2 h 331"/>
                  <a:gd name="T16" fmla="*/ 5 w 681"/>
                  <a:gd name="T17" fmla="*/ 2 h 331"/>
                  <a:gd name="T18" fmla="*/ 6 w 681"/>
                  <a:gd name="T19" fmla="*/ 2 h 331"/>
                  <a:gd name="T20" fmla="*/ 7 w 681"/>
                  <a:gd name="T21" fmla="*/ 2 h 331"/>
                  <a:gd name="T22" fmla="*/ 21 w 681"/>
                  <a:gd name="T23" fmla="*/ 2 h 331"/>
                  <a:gd name="T24" fmla="*/ 23 w 681"/>
                  <a:gd name="T25" fmla="*/ 2 h 331"/>
                  <a:gd name="T26" fmla="*/ 23 w 681"/>
                  <a:gd name="T27" fmla="*/ 2 h 331"/>
                  <a:gd name="T28" fmla="*/ 23 w 681"/>
                  <a:gd name="T29" fmla="*/ 2 h 331"/>
                  <a:gd name="T30" fmla="*/ 22 w 681"/>
                  <a:gd name="T31" fmla="*/ 2 h 331"/>
                  <a:gd name="T32" fmla="*/ 20 w 681"/>
                  <a:gd name="T33" fmla="*/ 2 h 331"/>
                  <a:gd name="T34" fmla="*/ 21 w 681"/>
                  <a:gd name="T35" fmla="*/ 2 h 331"/>
                  <a:gd name="T36" fmla="*/ 23 w 681"/>
                  <a:gd name="T37" fmla="*/ 2 h 331"/>
                  <a:gd name="T38" fmla="*/ 23 w 681"/>
                  <a:gd name="T39" fmla="*/ 2 h 331"/>
                  <a:gd name="T40" fmla="*/ 24 w 681"/>
                  <a:gd name="T41" fmla="*/ 2 h 331"/>
                  <a:gd name="T42" fmla="*/ 25 w 681"/>
                  <a:gd name="T43" fmla="*/ 2 h 331"/>
                  <a:gd name="T44" fmla="*/ 24 w 681"/>
                  <a:gd name="T45" fmla="*/ 2 h 331"/>
                  <a:gd name="T46" fmla="*/ 23 w 681"/>
                  <a:gd name="T47" fmla="*/ 2 h 331"/>
                  <a:gd name="T48" fmla="*/ 23 w 681"/>
                  <a:gd name="T49" fmla="*/ 2 h 331"/>
                  <a:gd name="T50" fmla="*/ 22 w 681"/>
                  <a:gd name="T51" fmla="*/ 2 h 331"/>
                  <a:gd name="T52" fmla="*/ 22 w 681"/>
                  <a:gd name="T53" fmla="*/ 2 h 331"/>
                  <a:gd name="T54" fmla="*/ 23 w 681"/>
                  <a:gd name="T55" fmla="*/ 2 h 331"/>
                  <a:gd name="T56" fmla="*/ 21 w 681"/>
                  <a:gd name="T57" fmla="*/ 2 h 331"/>
                  <a:gd name="T58" fmla="*/ 23 w 681"/>
                  <a:gd name="T59" fmla="*/ 2 h 331"/>
                  <a:gd name="T60" fmla="*/ 23 w 681"/>
                  <a:gd name="T61" fmla="*/ 2 h 331"/>
                  <a:gd name="T62" fmla="*/ 22 w 681"/>
                  <a:gd name="T63" fmla="*/ 2 h 331"/>
                  <a:gd name="T64" fmla="*/ 20 w 681"/>
                  <a:gd name="T65" fmla="*/ 2 h 331"/>
                  <a:gd name="T66" fmla="*/ 19 w 681"/>
                  <a:gd name="T67" fmla="*/ 2 h 331"/>
                  <a:gd name="T68" fmla="*/ 18 w 681"/>
                  <a:gd name="T69" fmla="*/ 2 h 3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1" h="331">
                    <a:moveTo>
                      <a:pt x="487" y="331"/>
                    </a:moveTo>
                    <a:lnTo>
                      <a:pt x="351" y="234"/>
                    </a:lnTo>
                    <a:lnTo>
                      <a:pt x="136" y="253"/>
                    </a:lnTo>
                    <a:lnTo>
                      <a:pt x="117" y="273"/>
                    </a:lnTo>
                    <a:lnTo>
                      <a:pt x="98" y="273"/>
                    </a:lnTo>
                    <a:lnTo>
                      <a:pt x="0" y="292"/>
                    </a:lnTo>
                    <a:lnTo>
                      <a:pt x="0" y="273"/>
                    </a:lnTo>
                    <a:lnTo>
                      <a:pt x="20" y="273"/>
                    </a:lnTo>
                    <a:lnTo>
                      <a:pt x="20" y="253"/>
                    </a:lnTo>
                    <a:lnTo>
                      <a:pt x="20" y="234"/>
                    </a:lnTo>
                    <a:lnTo>
                      <a:pt x="39" y="234"/>
                    </a:lnTo>
                    <a:lnTo>
                      <a:pt x="59" y="214"/>
                    </a:lnTo>
                    <a:lnTo>
                      <a:pt x="78" y="195"/>
                    </a:lnTo>
                    <a:lnTo>
                      <a:pt x="98" y="195"/>
                    </a:lnTo>
                    <a:lnTo>
                      <a:pt x="98" y="175"/>
                    </a:lnTo>
                    <a:lnTo>
                      <a:pt x="117" y="175"/>
                    </a:lnTo>
                    <a:lnTo>
                      <a:pt x="117" y="156"/>
                    </a:lnTo>
                    <a:lnTo>
                      <a:pt x="136" y="156"/>
                    </a:lnTo>
                    <a:lnTo>
                      <a:pt x="156" y="156"/>
                    </a:lnTo>
                    <a:lnTo>
                      <a:pt x="156" y="136"/>
                    </a:lnTo>
                    <a:lnTo>
                      <a:pt x="175" y="117"/>
                    </a:lnTo>
                    <a:lnTo>
                      <a:pt x="175" y="97"/>
                    </a:lnTo>
                    <a:lnTo>
                      <a:pt x="565" y="19"/>
                    </a:lnTo>
                    <a:lnTo>
                      <a:pt x="584" y="19"/>
                    </a:lnTo>
                    <a:lnTo>
                      <a:pt x="642" y="0"/>
                    </a:lnTo>
                    <a:lnTo>
                      <a:pt x="642" y="39"/>
                    </a:lnTo>
                    <a:lnTo>
                      <a:pt x="662" y="39"/>
                    </a:lnTo>
                    <a:lnTo>
                      <a:pt x="642" y="39"/>
                    </a:lnTo>
                    <a:lnTo>
                      <a:pt x="623" y="39"/>
                    </a:lnTo>
                    <a:lnTo>
                      <a:pt x="642" y="39"/>
                    </a:lnTo>
                    <a:lnTo>
                      <a:pt x="623" y="58"/>
                    </a:lnTo>
                    <a:lnTo>
                      <a:pt x="604" y="78"/>
                    </a:lnTo>
                    <a:lnTo>
                      <a:pt x="584" y="58"/>
                    </a:lnTo>
                    <a:lnTo>
                      <a:pt x="565" y="58"/>
                    </a:lnTo>
                    <a:lnTo>
                      <a:pt x="584" y="58"/>
                    </a:lnTo>
                    <a:lnTo>
                      <a:pt x="584" y="78"/>
                    </a:lnTo>
                    <a:lnTo>
                      <a:pt x="584" y="97"/>
                    </a:lnTo>
                    <a:lnTo>
                      <a:pt x="623" y="78"/>
                    </a:lnTo>
                    <a:lnTo>
                      <a:pt x="642" y="78"/>
                    </a:lnTo>
                    <a:lnTo>
                      <a:pt x="642" y="58"/>
                    </a:lnTo>
                    <a:lnTo>
                      <a:pt x="642" y="78"/>
                    </a:lnTo>
                    <a:lnTo>
                      <a:pt x="662" y="97"/>
                    </a:lnTo>
                    <a:lnTo>
                      <a:pt x="662" y="78"/>
                    </a:lnTo>
                    <a:lnTo>
                      <a:pt x="681" y="78"/>
                    </a:lnTo>
                    <a:lnTo>
                      <a:pt x="662" y="97"/>
                    </a:lnTo>
                    <a:lnTo>
                      <a:pt x="662" y="117"/>
                    </a:lnTo>
                    <a:lnTo>
                      <a:pt x="662" y="136"/>
                    </a:lnTo>
                    <a:lnTo>
                      <a:pt x="642" y="136"/>
                    </a:lnTo>
                    <a:lnTo>
                      <a:pt x="623" y="136"/>
                    </a:lnTo>
                    <a:lnTo>
                      <a:pt x="623" y="117"/>
                    </a:lnTo>
                    <a:lnTo>
                      <a:pt x="604" y="117"/>
                    </a:lnTo>
                    <a:lnTo>
                      <a:pt x="604" y="136"/>
                    </a:lnTo>
                    <a:lnTo>
                      <a:pt x="565" y="136"/>
                    </a:lnTo>
                    <a:lnTo>
                      <a:pt x="604" y="156"/>
                    </a:lnTo>
                    <a:lnTo>
                      <a:pt x="623" y="156"/>
                    </a:lnTo>
                    <a:lnTo>
                      <a:pt x="623" y="175"/>
                    </a:lnTo>
                    <a:lnTo>
                      <a:pt x="604" y="175"/>
                    </a:lnTo>
                    <a:lnTo>
                      <a:pt x="584" y="175"/>
                    </a:lnTo>
                    <a:lnTo>
                      <a:pt x="604" y="195"/>
                    </a:lnTo>
                    <a:lnTo>
                      <a:pt x="623" y="175"/>
                    </a:lnTo>
                    <a:lnTo>
                      <a:pt x="642" y="175"/>
                    </a:lnTo>
                    <a:lnTo>
                      <a:pt x="642" y="195"/>
                    </a:lnTo>
                    <a:lnTo>
                      <a:pt x="623" y="195"/>
                    </a:lnTo>
                    <a:lnTo>
                      <a:pt x="604" y="214"/>
                    </a:lnTo>
                    <a:lnTo>
                      <a:pt x="584" y="234"/>
                    </a:lnTo>
                    <a:lnTo>
                      <a:pt x="565" y="253"/>
                    </a:lnTo>
                    <a:lnTo>
                      <a:pt x="545" y="253"/>
                    </a:lnTo>
                    <a:lnTo>
                      <a:pt x="526" y="292"/>
                    </a:lnTo>
                    <a:lnTo>
                      <a:pt x="526" y="312"/>
                    </a:lnTo>
                    <a:lnTo>
                      <a:pt x="487" y="331"/>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95" name="Freeform 55"/>
              <p:cNvSpPr>
                <a:spLocks/>
              </p:cNvSpPr>
              <p:nvPr/>
            </p:nvSpPr>
            <p:spPr bwMode="auto">
              <a:xfrm>
                <a:off x="3852" y="2215"/>
                <a:ext cx="599" cy="266"/>
              </a:xfrm>
              <a:custGeom>
                <a:avLst/>
                <a:gdLst>
                  <a:gd name="T0" fmla="*/ 12 w 681"/>
                  <a:gd name="T1" fmla="*/ 2 h 331"/>
                  <a:gd name="T2" fmla="*/ 4 w 681"/>
                  <a:gd name="T3" fmla="*/ 2 h 331"/>
                  <a:gd name="T4" fmla="*/ 0 w 681"/>
                  <a:gd name="T5" fmla="*/ 2 h 331"/>
                  <a:gd name="T6" fmla="*/ 4 w 681"/>
                  <a:gd name="T7" fmla="*/ 2 h 331"/>
                  <a:gd name="T8" fmla="*/ 4 w 681"/>
                  <a:gd name="T9" fmla="*/ 2 h 331"/>
                  <a:gd name="T10" fmla="*/ 4 w 681"/>
                  <a:gd name="T11" fmla="*/ 2 h 331"/>
                  <a:gd name="T12" fmla="*/ 4 w 681"/>
                  <a:gd name="T13" fmla="*/ 2 h 331"/>
                  <a:gd name="T14" fmla="*/ 4 w 681"/>
                  <a:gd name="T15" fmla="*/ 2 h 331"/>
                  <a:gd name="T16" fmla="*/ 5 w 681"/>
                  <a:gd name="T17" fmla="*/ 2 h 331"/>
                  <a:gd name="T18" fmla="*/ 6 w 681"/>
                  <a:gd name="T19" fmla="*/ 2 h 331"/>
                  <a:gd name="T20" fmla="*/ 7 w 681"/>
                  <a:gd name="T21" fmla="*/ 2 h 331"/>
                  <a:gd name="T22" fmla="*/ 21 w 681"/>
                  <a:gd name="T23" fmla="*/ 2 h 331"/>
                  <a:gd name="T24" fmla="*/ 23 w 681"/>
                  <a:gd name="T25" fmla="*/ 2 h 331"/>
                  <a:gd name="T26" fmla="*/ 23 w 681"/>
                  <a:gd name="T27" fmla="*/ 2 h 331"/>
                  <a:gd name="T28" fmla="*/ 23 w 681"/>
                  <a:gd name="T29" fmla="*/ 2 h 331"/>
                  <a:gd name="T30" fmla="*/ 22 w 681"/>
                  <a:gd name="T31" fmla="*/ 2 h 331"/>
                  <a:gd name="T32" fmla="*/ 20 w 681"/>
                  <a:gd name="T33" fmla="*/ 2 h 331"/>
                  <a:gd name="T34" fmla="*/ 21 w 681"/>
                  <a:gd name="T35" fmla="*/ 2 h 331"/>
                  <a:gd name="T36" fmla="*/ 23 w 681"/>
                  <a:gd name="T37" fmla="*/ 2 h 331"/>
                  <a:gd name="T38" fmla="*/ 23 w 681"/>
                  <a:gd name="T39" fmla="*/ 2 h 331"/>
                  <a:gd name="T40" fmla="*/ 24 w 681"/>
                  <a:gd name="T41" fmla="*/ 2 h 331"/>
                  <a:gd name="T42" fmla="*/ 25 w 681"/>
                  <a:gd name="T43" fmla="*/ 2 h 331"/>
                  <a:gd name="T44" fmla="*/ 24 w 681"/>
                  <a:gd name="T45" fmla="*/ 2 h 331"/>
                  <a:gd name="T46" fmla="*/ 23 w 681"/>
                  <a:gd name="T47" fmla="*/ 2 h 331"/>
                  <a:gd name="T48" fmla="*/ 23 w 681"/>
                  <a:gd name="T49" fmla="*/ 2 h 331"/>
                  <a:gd name="T50" fmla="*/ 22 w 681"/>
                  <a:gd name="T51" fmla="*/ 2 h 331"/>
                  <a:gd name="T52" fmla="*/ 22 w 681"/>
                  <a:gd name="T53" fmla="*/ 2 h 331"/>
                  <a:gd name="T54" fmla="*/ 23 w 681"/>
                  <a:gd name="T55" fmla="*/ 2 h 331"/>
                  <a:gd name="T56" fmla="*/ 21 w 681"/>
                  <a:gd name="T57" fmla="*/ 2 h 331"/>
                  <a:gd name="T58" fmla="*/ 23 w 681"/>
                  <a:gd name="T59" fmla="*/ 2 h 331"/>
                  <a:gd name="T60" fmla="*/ 23 w 681"/>
                  <a:gd name="T61" fmla="*/ 2 h 331"/>
                  <a:gd name="T62" fmla="*/ 22 w 681"/>
                  <a:gd name="T63" fmla="*/ 2 h 331"/>
                  <a:gd name="T64" fmla="*/ 20 w 681"/>
                  <a:gd name="T65" fmla="*/ 2 h 331"/>
                  <a:gd name="T66" fmla="*/ 19 w 681"/>
                  <a:gd name="T67" fmla="*/ 2 h 331"/>
                  <a:gd name="T68" fmla="*/ 18 w 681"/>
                  <a:gd name="T69" fmla="*/ 2 h 3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1" h="331">
                    <a:moveTo>
                      <a:pt x="487" y="331"/>
                    </a:moveTo>
                    <a:lnTo>
                      <a:pt x="351" y="234"/>
                    </a:lnTo>
                    <a:lnTo>
                      <a:pt x="136" y="253"/>
                    </a:lnTo>
                    <a:lnTo>
                      <a:pt x="117" y="273"/>
                    </a:lnTo>
                    <a:lnTo>
                      <a:pt x="98" y="273"/>
                    </a:lnTo>
                    <a:lnTo>
                      <a:pt x="0" y="292"/>
                    </a:lnTo>
                    <a:lnTo>
                      <a:pt x="0" y="273"/>
                    </a:lnTo>
                    <a:lnTo>
                      <a:pt x="20" y="273"/>
                    </a:lnTo>
                    <a:lnTo>
                      <a:pt x="20" y="253"/>
                    </a:lnTo>
                    <a:lnTo>
                      <a:pt x="20" y="234"/>
                    </a:lnTo>
                    <a:lnTo>
                      <a:pt x="39" y="234"/>
                    </a:lnTo>
                    <a:lnTo>
                      <a:pt x="59" y="214"/>
                    </a:lnTo>
                    <a:lnTo>
                      <a:pt x="78" y="195"/>
                    </a:lnTo>
                    <a:lnTo>
                      <a:pt x="98" y="195"/>
                    </a:lnTo>
                    <a:lnTo>
                      <a:pt x="98" y="175"/>
                    </a:lnTo>
                    <a:lnTo>
                      <a:pt x="117" y="175"/>
                    </a:lnTo>
                    <a:lnTo>
                      <a:pt x="117" y="156"/>
                    </a:lnTo>
                    <a:lnTo>
                      <a:pt x="136" y="156"/>
                    </a:lnTo>
                    <a:lnTo>
                      <a:pt x="156" y="156"/>
                    </a:lnTo>
                    <a:lnTo>
                      <a:pt x="156" y="136"/>
                    </a:lnTo>
                    <a:lnTo>
                      <a:pt x="175" y="117"/>
                    </a:lnTo>
                    <a:lnTo>
                      <a:pt x="175" y="97"/>
                    </a:lnTo>
                    <a:lnTo>
                      <a:pt x="565" y="19"/>
                    </a:lnTo>
                    <a:lnTo>
                      <a:pt x="584" y="19"/>
                    </a:lnTo>
                    <a:lnTo>
                      <a:pt x="642" y="0"/>
                    </a:lnTo>
                    <a:lnTo>
                      <a:pt x="642" y="39"/>
                    </a:lnTo>
                    <a:lnTo>
                      <a:pt x="662" y="39"/>
                    </a:lnTo>
                    <a:lnTo>
                      <a:pt x="642" y="39"/>
                    </a:lnTo>
                    <a:lnTo>
                      <a:pt x="623" y="39"/>
                    </a:lnTo>
                    <a:lnTo>
                      <a:pt x="642" y="39"/>
                    </a:lnTo>
                    <a:lnTo>
                      <a:pt x="623" y="58"/>
                    </a:lnTo>
                    <a:lnTo>
                      <a:pt x="604" y="78"/>
                    </a:lnTo>
                    <a:lnTo>
                      <a:pt x="584" y="58"/>
                    </a:lnTo>
                    <a:lnTo>
                      <a:pt x="565" y="58"/>
                    </a:lnTo>
                    <a:lnTo>
                      <a:pt x="584" y="58"/>
                    </a:lnTo>
                    <a:lnTo>
                      <a:pt x="584" y="78"/>
                    </a:lnTo>
                    <a:lnTo>
                      <a:pt x="584" y="97"/>
                    </a:lnTo>
                    <a:lnTo>
                      <a:pt x="623" y="78"/>
                    </a:lnTo>
                    <a:lnTo>
                      <a:pt x="642" y="78"/>
                    </a:lnTo>
                    <a:lnTo>
                      <a:pt x="642" y="58"/>
                    </a:lnTo>
                    <a:lnTo>
                      <a:pt x="642" y="78"/>
                    </a:lnTo>
                    <a:lnTo>
                      <a:pt x="662" y="97"/>
                    </a:lnTo>
                    <a:lnTo>
                      <a:pt x="662" y="78"/>
                    </a:lnTo>
                    <a:lnTo>
                      <a:pt x="681" y="78"/>
                    </a:lnTo>
                    <a:lnTo>
                      <a:pt x="662" y="97"/>
                    </a:lnTo>
                    <a:lnTo>
                      <a:pt x="662" y="117"/>
                    </a:lnTo>
                    <a:lnTo>
                      <a:pt x="662" y="136"/>
                    </a:lnTo>
                    <a:lnTo>
                      <a:pt x="642" y="136"/>
                    </a:lnTo>
                    <a:lnTo>
                      <a:pt x="623" y="136"/>
                    </a:lnTo>
                    <a:lnTo>
                      <a:pt x="623" y="117"/>
                    </a:lnTo>
                    <a:lnTo>
                      <a:pt x="604" y="117"/>
                    </a:lnTo>
                    <a:lnTo>
                      <a:pt x="604" y="136"/>
                    </a:lnTo>
                    <a:lnTo>
                      <a:pt x="565" y="136"/>
                    </a:lnTo>
                    <a:lnTo>
                      <a:pt x="604" y="156"/>
                    </a:lnTo>
                    <a:lnTo>
                      <a:pt x="623" y="156"/>
                    </a:lnTo>
                    <a:lnTo>
                      <a:pt x="623" y="175"/>
                    </a:lnTo>
                    <a:lnTo>
                      <a:pt x="604" y="175"/>
                    </a:lnTo>
                    <a:lnTo>
                      <a:pt x="584" y="175"/>
                    </a:lnTo>
                    <a:lnTo>
                      <a:pt x="604" y="195"/>
                    </a:lnTo>
                    <a:lnTo>
                      <a:pt x="623" y="175"/>
                    </a:lnTo>
                    <a:lnTo>
                      <a:pt x="642" y="175"/>
                    </a:lnTo>
                    <a:lnTo>
                      <a:pt x="642" y="195"/>
                    </a:lnTo>
                    <a:lnTo>
                      <a:pt x="623" y="195"/>
                    </a:lnTo>
                    <a:lnTo>
                      <a:pt x="604" y="214"/>
                    </a:lnTo>
                    <a:lnTo>
                      <a:pt x="584" y="234"/>
                    </a:lnTo>
                    <a:lnTo>
                      <a:pt x="565" y="253"/>
                    </a:lnTo>
                    <a:lnTo>
                      <a:pt x="545" y="253"/>
                    </a:lnTo>
                    <a:lnTo>
                      <a:pt x="526" y="292"/>
                    </a:lnTo>
                    <a:lnTo>
                      <a:pt x="526" y="312"/>
                    </a:lnTo>
                    <a:lnTo>
                      <a:pt x="487" y="331"/>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96" name="Freeform 56"/>
              <p:cNvSpPr>
                <a:spLocks/>
              </p:cNvSpPr>
              <p:nvPr/>
            </p:nvSpPr>
            <p:spPr bwMode="auto">
              <a:xfrm>
                <a:off x="3870" y="2010"/>
                <a:ext cx="546" cy="299"/>
              </a:xfrm>
              <a:custGeom>
                <a:avLst/>
                <a:gdLst>
                  <a:gd name="T0" fmla="*/ 4 w 622"/>
                  <a:gd name="T1" fmla="*/ 2 h 371"/>
                  <a:gd name="T2" fmla="*/ 4 w 622"/>
                  <a:gd name="T3" fmla="*/ 2 h 371"/>
                  <a:gd name="T4" fmla="*/ 4 w 622"/>
                  <a:gd name="T5" fmla="*/ 2 h 371"/>
                  <a:gd name="T6" fmla="*/ 5 w 622"/>
                  <a:gd name="T7" fmla="*/ 2 h 371"/>
                  <a:gd name="T8" fmla="*/ 19 w 622"/>
                  <a:gd name="T9" fmla="*/ 2 h 371"/>
                  <a:gd name="T10" fmla="*/ 22 w 622"/>
                  <a:gd name="T11" fmla="*/ 2 h 371"/>
                  <a:gd name="T12" fmla="*/ 19 w 622"/>
                  <a:gd name="T13" fmla="*/ 2 h 371"/>
                  <a:gd name="T14" fmla="*/ 19 w 622"/>
                  <a:gd name="T15" fmla="*/ 2 h 371"/>
                  <a:gd name="T16" fmla="*/ 17 w 622"/>
                  <a:gd name="T17" fmla="*/ 2 h 371"/>
                  <a:gd name="T18" fmla="*/ 19 w 622"/>
                  <a:gd name="T19" fmla="*/ 2 h 371"/>
                  <a:gd name="T20" fmla="*/ 19 w 622"/>
                  <a:gd name="T21" fmla="*/ 2 h 371"/>
                  <a:gd name="T22" fmla="*/ 19 w 622"/>
                  <a:gd name="T23" fmla="*/ 2 h 371"/>
                  <a:gd name="T24" fmla="*/ 19 w 622"/>
                  <a:gd name="T25" fmla="*/ 2 h 371"/>
                  <a:gd name="T26" fmla="*/ 18 w 622"/>
                  <a:gd name="T27" fmla="*/ 2 h 371"/>
                  <a:gd name="T28" fmla="*/ 17 w 622"/>
                  <a:gd name="T29" fmla="*/ 2 h 371"/>
                  <a:gd name="T30" fmla="*/ 17 w 622"/>
                  <a:gd name="T31" fmla="*/ 2 h 371"/>
                  <a:gd name="T32" fmla="*/ 19 w 622"/>
                  <a:gd name="T33" fmla="*/ 2 h 371"/>
                  <a:gd name="T34" fmla="*/ 19 w 622"/>
                  <a:gd name="T35" fmla="*/ 2 h 371"/>
                  <a:gd name="T36" fmla="*/ 18 w 622"/>
                  <a:gd name="T37" fmla="*/ 2 h 371"/>
                  <a:gd name="T38" fmla="*/ 17 w 622"/>
                  <a:gd name="T39" fmla="*/ 2 h 371"/>
                  <a:gd name="T40" fmla="*/ 17 w 622"/>
                  <a:gd name="T41" fmla="*/ 2 h 371"/>
                  <a:gd name="T42" fmla="*/ 16 w 622"/>
                  <a:gd name="T43" fmla="*/ 2 h 371"/>
                  <a:gd name="T44" fmla="*/ 14 w 622"/>
                  <a:gd name="T45" fmla="*/ 2 h 371"/>
                  <a:gd name="T46" fmla="*/ 13 w 622"/>
                  <a:gd name="T47" fmla="*/ 0 h 371"/>
                  <a:gd name="T48" fmla="*/ 13 w 622"/>
                  <a:gd name="T49" fmla="*/ 2 h 371"/>
                  <a:gd name="T50" fmla="*/ 11 w 622"/>
                  <a:gd name="T51" fmla="*/ 2 h 371"/>
                  <a:gd name="T52" fmla="*/ 11 w 622"/>
                  <a:gd name="T53" fmla="*/ 2 h 371"/>
                  <a:gd name="T54" fmla="*/ 10 w 622"/>
                  <a:gd name="T55" fmla="*/ 2 h 371"/>
                  <a:gd name="T56" fmla="*/ 9 w 622"/>
                  <a:gd name="T57" fmla="*/ 2 h 371"/>
                  <a:gd name="T58" fmla="*/ 9 w 622"/>
                  <a:gd name="T59" fmla="*/ 2 h 371"/>
                  <a:gd name="T60" fmla="*/ 7 w 622"/>
                  <a:gd name="T61" fmla="*/ 2 h 371"/>
                  <a:gd name="T62" fmla="*/ 6 w 622"/>
                  <a:gd name="T63" fmla="*/ 2 h 371"/>
                  <a:gd name="T64" fmla="*/ 5 w 622"/>
                  <a:gd name="T65" fmla="*/ 2 h 371"/>
                  <a:gd name="T66" fmla="*/ 4 w 622"/>
                  <a:gd name="T67" fmla="*/ 2 h 3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22" h="371">
                    <a:moveTo>
                      <a:pt x="116" y="254"/>
                    </a:moveTo>
                    <a:lnTo>
                      <a:pt x="97" y="273"/>
                    </a:lnTo>
                    <a:lnTo>
                      <a:pt x="78" y="293"/>
                    </a:lnTo>
                    <a:lnTo>
                      <a:pt x="58" y="332"/>
                    </a:lnTo>
                    <a:lnTo>
                      <a:pt x="39" y="332"/>
                    </a:lnTo>
                    <a:lnTo>
                      <a:pt x="39" y="351"/>
                    </a:lnTo>
                    <a:lnTo>
                      <a:pt x="0" y="371"/>
                    </a:lnTo>
                    <a:lnTo>
                      <a:pt x="155" y="351"/>
                    </a:lnTo>
                    <a:lnTo>
                      <a:pt x="545" y="273"/>
                    </a:lnTo>
                    <a:lnTo>
                      <a:pt x="564" y="273"/>
                    </a:lnTo>
                    <a:lnTo>
                      <a:pt x="622" y="254"/>
                    </a:lnTo>
                    <a:lnTo>
                      <a:pt x="622" y="234"/>
                    </a:lnTo>
                    <a:lnTo>
                      <a:pt x="584" y="215"/>
                    </a:lnTo>
                    <a:lnTo>
                      <a:pt x="584" y="234"/>
                    </a:lnTo>
                    <a:lnTo>
                      <a:pt x="564" y="234"/>
                    </a:lnTo>
                    <a:lnTo>
                      <a:pt x="545" y="215"/>
                    </a:lnTo>
                    <a:lnTo>
                      <a:pt x="525" y="215"/>
                    </a:lnTo>
                    <a:lnTo>
                      <a:pt x="506" y="195"/>
                    </a:lnTo>
                    <a:lnTo>
                      <a:pt x="525" y="195"/>
                    </a:lnTo>
                    <a:lnTo>
                      <a:pt x="564" y="215"/>
                    </a:lnTo>
                    <a:lnTo>
                      <a:pt x="584" y="215"/>
                    </a:lnTo>
                    <a:lnTo>
                      <a:pt x="584" y="195"/>
                    </a:lnTo>
                    <a:lnTo>
                      <a:pt x="564" y="195"/>
                    </a:lnTo>
                    <a:lnTo>
                      <a:pt x="564" y="176"/>
                    </a:lnTo>
                    <a:lnTo>
                      <a:pt x="584" y="176"/>
                    </a:lnTo>
                    <a:lnTo>
                      <a:pt x="564" y="156"/>
                    </a:lnTo>
                    <a:lnTo>
                      <a:pt x="545" y="156"/>
                    </a:lnTo>
                    <a:lnTo>
                      <a:pt x="525" y="137"/>
                    </a:lnTo>
                    <a:lnTo>
                      <a:pt x="506" y="117"/>
                    </a:lnTo>
                    <a:lnTo>
                      <a:pt x="486" y="117"/>
                    </a:lnTo>
                    <a:lnTo>
                      <a:pt x="486" y="98"/>
                    </a:lnTo>
                    <a:lnTo>
                      <a:pt x="506" y="117"/>
                    </a:lnTo>
                    <a:lnTo>
                      <a:pt x="545" y="137"/>
                    </a:lnTo>
                    <a:lnTo>
                      <a:pt x="564" y="156"/>
                    </a:lnTo>
                    <a:lnTo>
                      <a:pt x="564" y="137"/>
                    </a:lnTo>
                    <a:lnTo>
                      <a:pt x="564" y="117"/>
                    </a:lnTo>
                    <a:lnTo>
                      <a:pt x="545" y="117"/>
                    </a:lnTo>
                    <a:lnTo>
                      <a:pt x="525" y="117"/>
                    </a:lnTo>
                    <a:lnTo>
                      <a:pt x="506" y="98"/>
                    </a:lnTo>
                    <a:lnTo>
                      <a:pt x="486" y="98"/>
                    </a:lnTo>
                    <a:lnTo>
                      <a:pt x="467" y="78"/>
                    </a:lnTo>
                    <a:lnTo>
                      <a:pt x="486" y="59"/>
                    </a:lnTo>
                    <a:lnTo>
                      <a:pt x="486" y="39"/>
                    </a:lnTo>
                    <a:lnTo>
                      <a:pt x="467" y="20"/>
                    </a:lnTo>
                    <a:lnTo>
                      <a:pt x="428" y="0"/>
                    </a:lnTo>
                    <a:lnTo>
                      <a:pt x="408" y="20"/>
                    </a:lnTo>
                    <a:lnTo>
                      <a:pt x="389" y="0"/>
                    </a:lnTo>
                    <a:lnTo>
                      <a:pt x="369" y="0"/>
                    </a:lnTo>
                    <a:lnTo>
                      <a:pt x="369" y="20"/>
                    </a:lnTo>
                    <a:lnTo>
                      <a:pt x="369" y="39"/>
                    </a:lnTo>
                    <a:lnTo>
                      <a:pt x="350" y="59"/>
                    </a:lnTo>
                    <a:lnTo>
                      <a:pt x="331" y="78"/>
                    </a:lnTo>
                    <a:lnTo>
                      <a:pt x="331" y="98"/>
                    </a:lnTo>
                    <a:lnTo>
                      <a:pt x="311" y="117"/>
                    </a:lnTo>
                    <a:lnTo>
                      <a:pt x="292" y="98"/>
                    </a:lnTo>
                    <a:lnTo>
                      <a:pt x="292" y="117"/>
                    </a:lnTo>
                    <a:lnTo>
                      <a:pt x="272" y="156"/>
                    </a:lnTo>
                    <a:lnTo>
                      <a:pt x="253" y="195"/>
                    </a:lnTo>
                    <a:lnTo>
                      <a:pt x="253" y="215"/>
                    </a:lnTo>
                    <a:lnTo>
                      <a:pt x="253" y="234"/>
                    </a:lnTo>
                    <a:lnTo>
                      <a:pt x="214" y="254"/>
                    </a:lnTo>
                    <a:lnTo>
                      <a:pt x="194" y="254"/>
                    </a:lnTo>
                    <a:lnTo>
                      <a:pt x="175" y="273"/>
                    </a:lnTo>
                    <a:lnTo>
                      <a:pt x="175" y="254"/>
                    </a:lnTo>
                    <a:lnTo>
                      <a:pt x="175" y="273"/>
                    </a:lnTo>
                    <a:lnTo>
                      <a:pt x="155" y="273"/>
                    </a:lnTo>
                    <a:lnTo>
                      <a:pt x="136" y="273"/>
                    </a:lnTo>
                    <a:lnTo>
                      <a:pt x="116" y="254"/>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97" name="Freeform 57"/>
              <p:cNvSpPr>
                <a:spLocks/>
              </p:cNvSpPr>
              <p:nvPr/>
            </p:nvSpPr>
            <p:spPr bwMode="auto">
              <a:xfrm>
                <a:off x="3870" y="2010"/>
                <a:ext cx="546" cy="299"/>
              </a:xfrm>
              <a:custGeom>
                <a:avLst/>
                <a:gdLst>
                  <a:gd name="T0" fmla="*/ 4 w 622"/>
                  <a:gd name="T1" fmla="*/ 2 h 371"/>
                  <a:gd name="T2" fmla="*/ 4 w 622"/>
                  <a:gd name="T3" fmla="*/ 2 h 371"/>
                  <a:gd name="T4" fmla="*/ 4 w 622"/>
                  <a:gd name="T5" fmla="*/ 2 h 371"/>
                  <a:gd name="T6" fmla="*/ 5 w 622"/>
                  <a:gd name="T7" fmla="*/ 2 h 371"/>
                  <a:gd name="T8" fmla="*/ 19 w 622"/>
                  <a:gd name="T9" fmla="*/ 2 h 371"/>
                  <a:gd name="T10" fmla="*/ 22 w 622"/>
                  <a:gd name="T11" fmla="*/ 2 h 371"/>
                  <a:gd name="T12" fmla="*/ 19 w 622"/>
                  <a:gd name="T13" fmla="*/ 2 h 371"/>
                  <a:gd name="T14" fmla="*/ 19 w 622"/>
                  <a:gd name="T15" fmla="*/ 2 h 371"/>
                  <a:gd name="T16" fmla="*/ 17 w 622"/>
                  <a:gd name="T17" fmla="*/ 2 h 371"/>
                  <a:gd name="T18" fmla="*/ 19 w 622"/>
                  <a:gd name="T19" fmla="*/ 2 h 371"/>
                  <a:gd name="T20" fmla="*/ 19 w 622"/>
                  <a:gd name="T21" fmla="*/ 2 h 371"/>
                  <a:gd name="T22" fmla="*/ 19 w 622"/>
                  <a:gd name="T23" fmla="*/ 2 h 371"/>
                  <a:gd name="T24" fmla="*/ 19 w 622"/>
                  <a:gd name="T25" fmla="*/ 2 h 371"/>
                  <a:gd name="T26" fmla="*/ 18 w 622"/>
                  <a:gd name="T27" fmla="*/ 2 h 371"/>
                  <a:gd name="T28" fmla="*/ 17 w 622"/>
                  <a:gd name="T29" fmla="*/ 2 h 371"/>
                  <a:gd name="T30" fmla="*/ 17 w 622"/>
                  <a:gd name="T31" fmla="*/ 2 h 371"/>
                  <a:gd name="T32" fmla="*/ 19 w 622"/>
                  <a:gd name="T33" fmla="*/ 2 h 371"/>
                  <a:gd name="T34" fmla="*/ 19 w 622"/>
                  <a:gd name="T35" fmla="*/ 2 h 371"/>
                  <a:gd name="T36" fmla="*/ 18 w 622"/>
                  <a:gd name="T37" fmla="*/ 2 h 371"/>
                  <a:gd name="T38" fmla="*/ 17 w 622"/>
                  <a:gd name="T39" fmla="*/ 2 h 371"/>
                  <a:gd name="T40" fmla="*/ 17 w 622"/>
                  <a:gd name="T41" fmla="*/ 2 h 371"/>
                  <a:gd name="T42" fmla="*/ 16 w 622"/>
                  <a:gd name="T43" fmla="*/ 2 h 371"/>
                  <a:gd name="T44" fmla="*/ 14 w 622"/>
                  <a:gd name="T45" fmla="*/ 2 h 371"/>
                  <a:gd name="T46" fmla="*/ 13 w 622"/>
                  <a:gd name="T47" fmla="*/ 0 h 371"/>
                  <a:gd name="T48" fmla="*/ 13 w 622"/>
                  <a:gd name="T49" fmla="*/ 2 h 371"/>
                  <a:gd name="T50" fmla="*/ 11 w 622"/>
                  <a:gd name="T51" fmla="*/ 2 h 371"/>
                  <a:gd name="T52" fmla="*/ 11 w 622"/>
                  <a:gd name="T53" fmla="*/ 2 h 371"/>
                  <a:gd name="T54" fmla="*/ 10 w 622"/>
                  <a:gd name="T55" fmla="*/ 2 h 371"/>
                  <a:gd name="T56" fmla="*/ 9 w 622"/>
                  <a:gd name="T57" fmla="*/ 2 h 371"/>
                  <a:gd name="T58" fmla="*/ 9 w 622"/>
                  <a:gd name="T59" fmla="*/ 2 h 371"/>
                  <a:gd name="T60" fmla="*/ 7 w 622"/>
                  <a:gd name="T61" fmla="*/ 2 h 371"/>
                  <a:gd name="T62" fmla="*/ 6 w 622"/>
                  <a:gd name="T63" fmla="*/ 2 h 371"/>
                  <a:gd name="T64" fmla="*/ 5 w 622"/>
                  <a:gd name="T65" fmla="*/ 2 h 371"/>
                  <a:gd name="T66" fmla="*/ 4 w 622"/>
                  <a:gd name="T67" fmla="*/ 2 h 3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22" h="371">
                    <a:moveTo>
                      <a:pt x="116" y="254"/>
                    </a:moveTo>
                    <a:lnTo>
                      <a:pt x="97" y="273"/>
                    </a:lnTo>
                    <a:lnTo>
                      <a:pt x="78" y="293"/>
                    </a:lnTo>
                    <a:lnTo>
                      <a:pt x="58" y="332"/>
                    </a:lnTo>
                    <a:lnTo>
                      <a:pt x="39" y="332"/>
                    </a:lnTo>
                    <a:lnTo>
                      <a:pt x="39" y="351"/>
                    </a:lnTo>
                    <a:lnTo>
                      <a:pt x="0" y="371"/>
                    </a:lnTo>
                    <a:lnTo>
                      <a:pt x="155" y="351"/>
                    </a:lnTo>
                    <a:lnTo>
                      <a:pt x="545" y="273"/>
                    </a:lnTo>
                    <a:lnTo>
                      <a:pt x="564" y="273"/>
                    </a:lnTo>
                    <a:lnTo>
                      <a:pt x="622" y="254"/>
                    </a:lnTo>
                    <a:lnTo>
                      <a:pt x="622" y="234"/>
                    </a:lnTo>
                    <a:lnTo>
                      <a:pt x="584" y="215"/>
                    </a:lnTo>
                    <a:lnTo>
                      <a:pt x="584" y="234"/>
                    </a:lnTo>
                    <a:lnTo>
                      <a:pt x="564" y="234"/>
                    </a:lnTo>
                    <a:lnTo>
                      <a:pt x="545" y="215"/>
                    </a:lnTo>
                    <a:lnTo>
                      <a:pt x="525" y="215"/>
                    </a:lnTo>
                    <a:lnTo>
                      <a:pt x="506" y="195"/>
                    </a:lnTo>
                    <a:lnTo>
                      <a:pt x="525" y="195"/>
                    </a:lnTo>
                    <a:lnTo>
                      <a:pt x="564" y="215"/>
                    </a:lnTo>
                    <a:lnTo>
                      <a:pt x="584" y="215"/>
                    </a:lnTo>
                    <a:lnTo>
                      <a:pt x="584" y="195"/>
                    </a:lnTo>
                    <a:lnTo>
                      <a:pt x="564" y="195"/>
                    </a:lnTo>
                    <a:lnTo>
                      <a:pt x="564" y="176"/>
                    </a:lnTo>
                    <a:lnTo>
                      <a:pt x="584" y="176"/>
                    </a:lnTo>
                    <a:lnTo>
                      <a:pt x="564" y="156"/>
                    </a:lnTo>
                    <a:lnTo>
                      <a:pt x="545" y="156"/>
                    </a:lnTo>
                    <a:lnTo>
                      <a:pt x="525" y="137"/>
                    </a:lnTo>
                    <a:lnTo>
                      <a:pt x="506" y="117"/>
                    </a:lnTo>
                    <a:lnTo>
                      <a:pt x="486" y="117"/>
                    </a:lnTo>
                    <a:lnTo>
                      <a:pt x="486" y="98"/>
                    </a:lnTo>
                    <a:lnTo>
                      <a:pt x="506" y="117"/>
                    </a:lnTo>
                    <a:lnTo>
                      <a:pt x="545" y="137"/>
                    </a:lnTo>
                    <a:lnTo>
                      <a:pt x="564" y="156"/>
                    </a:lnTo>
                    <a:lnTo>
                      <a:pt x="564" y="137"/>
                    </a:lnTo>
                    <a:lnTo>
                      <a:pt x="564" y="117"/>
                    </a:lnTo>
                    <a:lnTo>
                      <a:pt x="545" y="117"/>
                    </a:lnTo>
                    <a:lnTo>
                      <a:pt x="525" y="117"/>
                    </a:lnTo>
                    <a:lnTo>
                      <a:pt x="506" y="98"/>
                    </a:lnTo>
                    <a:lnTo>
                      <a:pt x="486" y="98"/>
                    </a:lnTo>
                    <a:lnTo>
                      <a:pt x="467" y="78"/>
                    </a:lnTo>
                    <a:lnTo>
                      <a:pt x="486" y="59"/>
                    </a:lnTo>
                    <a:lnTo>
                      <a:pt x="486" y="39"/>
                    </a:lnTo>
                    <a:lnTo>
                      <a:pt x="467" y="20"/>
                    </a:lnTo>
                    <a:lnTo>
                      <a:pt x="428" y="0"/>
                    </a:lnTo>
                    <a:lnTo>
                      <a:pt x="408" y="20"/>
                    </a:lnTo>
                    <a:lnTo>
                      <a:pt x="389" y="0"/>
                    </a:lnTo>
                    <a:lnTo>
                      <a:pt x="369" y="0"/>
                    </a:lnTo>
                    <a:lnTo>
                      <a:pt x="369" y="20"/>
                    </a:lnTo>
                    <a:lnTo>
                      <a:pt x="369" y="39"/>
                    </a:lnTo>
                    <a:lnTo>
                      <a:pt x="350" y="59"/>
                    </a:lnTo>
                    <a:lnTo>
                      <a:pt x="331" y="78"/>
                    </a:lnTo>
                    <a:lnTo>
                      <a:pt x="331" y="98"/>
                    </a:lnTo>
                    <a:lnTo>
                      <a:pt x="311" y="117"/>
                    </a:lnTo>
                    <a:lnTo>
                      <a:pt x="292" y="98"/>
                    </a:lnTo>
                    <a:lnTo>
                      <a:pt x="292" y="117"/>
                    </a:lnTo>
                    <a:lnTo>
                      <a:pt x="272" y="156"/>
                    </a:lnTo>
                    <a:lnTo>
                      <a:pt x="253" y="195"/>
                    </a:lnTo>
                    <a:lnTo>
                      <a:pt x="253" y="215"/>
                    </a:lnTo>
                    <a:lnTo>
                      <a:pt x="253" y="234"/>
                    </a:lnTo>
                    <a:lnTo>
                      <a:pt x="214" y="254"/>
                    </a:lnTo>
                    <a:lnTo>
                      <a:pt x="194" y="254"/>
                    </a:lnTo>
                    <a:lnTo>
                      <a:pt x="175" y="273"/>
                    </a:lnTo>
                    <a:lnTo>
                      <a:pt x="175" y="254"/>
                    </a:lnTo>
                    <a:lnTo>
                      <a:pt x="175" y="273"/>
                    </a:lnTo>
                    <a:lnTo>
                      <a:pt x="155" y="273"/>
                    </a:lnTo>
                    <a:lnTo>
                      <a:pt x="136" y="273"/>
                    </a:lnTo>
                    <a:lnTo>
                      <a:pt x="116" y="254"/>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98" name="Freeform 58"/>
              <p:cNvSpPr>
                <a:spLocks/>
              </p:cNvSpPr>
              <p:nvPr/>
            </p:nvSpPr>
            <p:spPr bwMode="auto">
              <a:xfrm>
                <a:off x="4297" y="2057"/>
                <a:ext cx="68" cy="32"/>
              </a:xfrm>
              <a:custGeom>
                <a:avLst/>
                <a:gdLst>
                  <a:gd name="T0" fmla="*/ 0 w 78"/>
                  <a:gd name="T1" fmla="*/ 0 h 39"/>
                  <a:gd name="T2" fmla="*/ 0 w 78"/>
                  <a:gd name="T3" fmla="*/ 2 h 39"/>
                  <a:gd name="T4" fmla="*/ 3 w 78"/>
                  <a:gd name="T5" fmla="*/ 2 h 39"/>
                  <a:gd name="T6" fmla="*/ 3 w 78"/>
                  <a:gd name="T7" fmla="*/ 2 h 39"/>
                  <a:gd name="T8" fmla="*/ 3 w 78"/>
                  <a:gd name="T9" fmla="*/ 2 h 39"/>
                  <a:gd name="T10" fmla="*/ 3 w 78"/>
                  <a:gd name="T11" fmla="*/ 2 h 39"/>
                  <a:gd name="T12" fmla="*/ 3 w 78"/>
                  <a:gd name="T13" fmla="*/ 2 h 39"/>
                  <a:gd name="T14" fmla="*/ 3 w 78"/>
                  <a:gd name="T15" fmla="*/ 2 h 39"/>
                  <a:gd name="T16" fmla="*/ 3 w 78"/>
                  <a:gd name="T17" fmla="*/ 2 h 39"/>
                  <a:gd name="T18" fmla="*/ 3 w 78"/>
                  <a:gd name="T19" fmla="*/ 0 h 39"/>
                  <a:gd name="T20" fmla="*/ 0 w 78"/>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39">
                    <a:moveTo>
                      <a:pt x="0" y="0"/>
                    </a:moveTo>
                    <a:lnTo>
                      <a:pt x="0" y="19"/>
                    </a:lnTo>
                    <a:lnTo>
                      <a:pt x="20" y="19"/>
                    </a:lnTo>
                    <a:lnTo>
                      <a:pt x="20" y="39"/>
                    </a:lnTo>
                    <a:lnTo>
                      <a:pt x="39" y="39"/>
                    </a:lnTo>
                    <a:lnTo>
                      <a:pt x="59" y="39"/>
                    </a:lnTo>
                    <a:lnTo>
                      <a:pt x="78" y="39"/>
                    </a:lnTo>
                    <a:lnTo>
                      <a:pt x="59" y="39"/>
                    </a:lnTo>
                    <a:lnTo>
                      <a:pt x="59" y="19"/>
                    </a:lnTo>
                    <a:lnTo>
                      <a:pt x="39" y="0"/>
                    </a:lnTo>
                    <a:lnTo>
                      <a:pt x="0"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99" name="Freeform 59"/>
              <p:cNvSpPr>
                <a:spLocks/>
              </p:cNvSpPr>
              <p:nvPr/>
            </p:nvSpPr>
            <p:spPr bwMode="auto">
              <a:xfrm>
                <a:off x="4297" y="2057"/>
                <a:ext cx="68" cy="32"/>
              </a:xfrm>
              <a:custGeom>
                <a:avLst/>
                <a:gdLst>
                  <a:gd name="T0" fmla="*/ 0 w 78"/>
                  <a:gd name="T1" fmla="*/ 0 h 39"/>
                  <a:gd name="T2" fmla="*/ 0 w 78"/>
                  <a:gd name="T3" fmla="*/ 2 h 39"/>
                  <a:gd name="T4" fmla="*/ 3 w 78"/>
                  <a:gd name="T5" fmla="*/ 2 h 39"/>
                  <a:gd name="T6" fmla="*/ 3 w 78"/>
                  <a:gd name="T7" fmla="*/ 2 h 39"/>
                  <a:gd name="T8" fmla="*/ 3 w 78"/>
                  <a:gd name="T9" fmla="*/ 2 h 39"/>
                  <a:gd name="T10" fmla="*/ 3 w 78"/>
                  <a:gd name="T11" fmla="*/ 2 h 39"/>
                  <a:gd name="T12" fmla="*/ 3 w 78"/>
                  <a:gd name="T13" fmla="*/ 2 h 39"/>
                  <a:gd name="T14" fmla="*/ 3 w 78"/>
                  <a:gd name="T15" fmla="*/ 2 h 39"/>
                  <a:gd name="T16" fmla="*/ 3 w 78"/>
                  <a:gd name="T17" fmla="*/ 2 h 39"/>
                  <a:gd name="T18" fmla="*/ 3 w 78"/>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39">
                    <a:moveTo>
                      <a:pt x="0" y="0"/>
                    </a:moveTo>
                    <a:lnTo>
                      <a:pt x="0" y="19"/>
                    </a:lnTo>
                    <a:lnTo>
                      <a:pt x="20" y="19"/>
                    </a:lnTo>
                    <a:lnTo>
                      <a:pt x="20" y="39"/>
                    </a:lnTo>
                    <a:lnTo>
                      <a:pt x="39" y="39"/>
                    </a:lnTo>
                    <a:lnTo>
                      <a:pt x="59" y="39"/>
                    </a:lnTo>
                    <a:lnTo>
                      <a:pt x="78" y="39"/>
                    </a:lnTo>
                    <a:lnTo>
                      <a:pt x="59" y="39"/>
                    </a:lnTo>
                    <a:lnTo>
                      <a:pt x="59" y="19"/>
                    </a:lnTo>
                    <a:lnTo>
                      <a:pt x="39"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00" name="Freeform 60"/>
              <p:cNvSpPr>
                <a:spLocks/>
              </p:cNvSpPr>
              <p:nvPr/>
            </p:nvSpPr>
            <p:spPr bwMode="auto">
              <a:xfrm>
                <a:off x="3733" y="1821"/>
                <a:ext cx="307" cy="315"/>
              </a:xfrm>
              <a:custGeom>
                <a:avLst/>
                <a:gdLst>
                  <a:gd name="T0" fmla="*/ 4 w 350"/>
                  <a:gd name="T1" fmla="*/ 2 h 390"/>
                  <a:gd name="T2" fmla="*/ 0 w 350"/>
                  <a:gd name="T3" fmla="*/ 2 h 390"/>
                  <a:gd name="T4" fmla="*/ 4 w 350"/>
                  <a:gd name="T5" fmla="*/ 2 h 390"/>
                  <a:gd name="T6" fmla="*/ 4 w 350"/>
                  <a:gd name="T7" fmla="*/ 2 h 390"/>
                  <a:gd name="T8" fmla="*/ 4 w 350"/>
                  <a:gd name="T9" fmla="*/ 2 h 390"/>
                  <a:gd name="T10" fmla="*/ 4 w 350"/>
                  <a:gd name="T11" fmla="*/ 2 h 390"/>
                  <a:gd name="T12" fmla="*/ 4 w 350"/>
                  <a:gd name="T13" fmla="*/ 2 h 390"/>
                  <a:gd name="T14" fmla="*/ 5 w 350"/>
                  <a:gd name="T15" fmla="*/ 2 h 390"/>
                  <a:gd name="T16" fmla="*/ 6 w 350"/>
                  <a:gd name="T17" fmla="*/ 2 h 390"/>
                  <a:gd name="T18" fmla="*/ 7 w 350"/>
                  <a:gd name="T19" fmla="*/ 2 h 390"/>
                  <a:gd name="T20" fmla="*/ 7 w 350"/>
                  <a:gd name="T21" fmla="*/ 2 h 390"/>
                  <a:gd name="T22" fmla="*/ 8 w 350"/>
                  <a:gd name="T23" fmla="*/ 2 h 390"/>
                  <a:gd name="T24" fmla="*/ 8 w 350"/>
                  <a:gd name="T25" fmla="*/ 2 h 390"/>
                  <a:gd name="T26" fmla="*/ 8 w 350"/>
                  <a:gd name="T27" fmla="*/ 2 h 390"/>
                  <a:gd name="T28" fmla="*/ 9 w 350"/>
                  <a:gd name="T29" fmla="*/ 2 h 390"/>
                  <a:gd name="T30" fmla="*/ 9 w 350"/>
                  <a:gd name="T31" fmla="*/ 2 h 390"/>
                  <a:gd name="T32" fmla="*/ 9 w 350"/>
                  <a:gd name="T33" fmla="*/ 2 h 390"/>
                  <a:gd name="T34" fmla="*/ 10 w 350"/>
                  <a:gd name="T35" fmla="*/ 2 h 390"/>
                  <a:gd name="T36" fmla="*/ 10 w 350"/>
                  <a:gd name="T37" fmla="*/ 2 h 390"/>
                  <a:gd name="T38" fmla="*/ 10 w 350"/>
                  <a:gd name="T39" fmla="*/ 2 h 390"/>
                  <a:gd name="T40" fmla="*/ 11 w 350"/>
                  <a:gd name="T41" fmla="*/ 2 h 390"/>
                  <a:gd name="T42" fmla="*/ 11 w 350"/>
                  <a:gd name="T43" fmla="*/ 2 h 390"/>
                  <a:gd name="T44" fmla="*/ 11 w 350"/>
                  <a:gd name="T45" fmla="*/ 2 h 390"/>
                  <a:gd name="T46" fmla="*/ 11 w 350"/>
                  <a:gd name="T47" fmla="*/ 2 h 390"/>
                  <a:gd name="T48" fmla="*/ 11 w 350"/>
                  <a:gd name="T49" fmla="*/ 2 h 390"/>
                  <a:gd name="T50" fmla="*/ 11 w 350"/>
                  <a:gd name="T51" fmla="*/ 2 h 390"/>
                  <a:gd name="T52" fmla="*/ 11 w 350"/>
                  <a:gd name="T53" fmla="*/ 2 h 390"/>
                  <a:gd name="T54" fmla="*/ 11 w 350"/>
                  <a:gd name="T55" fmla="*/ 2 h 390"/>
                  <a:gd name="T56" fmla="*/ 11 w 350"/>
                  <a:gd name="T57" fmla="*/ 0 h 390"/>
                  <a:gd name="T58" fmla="*/ 11 w 350"/>
                  <a:gd name="T59" fmla="*/ 0 h 390"/>
                  <a:gd name="T60" fmla="*/ 10 w 350"/>
                  <a:gd name="T61" fmla="*/ 2 h 390"/>
                  <a:gd name="T62" fmla="*/ 10 w 350"/>
                  <a:gd name="T63" fmla="*/ 2 h 390"/>
                  <a:gd name="T64" fmla="*/ 8 w 350"/>
                  <a:gd name="T65" fmla="*/ 2 h 390"/>
                  <a:gd name="T66" fmla="*/ 8 w 350"/>
                  <a:gd name="T67" fmla="*/ 2 h 390"/>
                  <a:gd name="T68" fmla="*/ 7 w 350"/>
                  <a:gd name="T69" fmla="*/ 2 h 390"/>
                  <a:gd name="T70" fmla="*/ 6 w 350"/>
                  <a:gd name="T71" fmla="*/ 2 h 390"/>
                  <a:gd name="T72" fmla="*/ 5 w 350"/>
                  <a:gd name="T73" fmla="*/ 2 h 390"/>
                  <a:gd name="T74" fmla="*/ 4 w 350"/>
                  <a:gd name="T75" fmla="*/ 2 h 390"/>
                  <a:gd name="T76" fmla="*/ 4 w 350"/>
                  <a:gd name="T77" fmla="*/ 2 h 390"/>
                  <a:gd name="T78" fmla="*/ 4 w 350"/>
                  <a:gd name="T79" fmla="*/ 2 h 3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0" h="390">
                    <a:moveTo>
                      <a:pt x="97" y="59"/>
                    </a:moveTo>
                    <a:lnTo>
                      <a:pt x="0" y="78"/>
                    </a:lnTo>
                    <a:lnTo>
                      <a:pt x="39" y="351"/>
                    </a:lnTo>
                    <a:lnTo>
                      <a:pt x="58" y="351"/>
                    </a:lnTo>
                    <a:lnTo>
                      <a:pt x="78" y="371"/>
                    </a:lnTo>
                    <a:lnTo>
                      <a:pt x="97" y="371"/>
                    </a:lnTo>
                    <a:lnTo>
                      <a:pt x="117" y="390"/>
                    </a:lnTo>
                    <a:lnTo>
                      <a:pt x="156" y="390"/>
                    </a:lnTo>
                    <a:lnTo>
                      <a:pt x="175" y="371"/>
                    </a:lnTo>
                    <a:lnTo>
                      <a:pt x="195" y="371"/>
                    </a:lnTo>
                    <a:lnTo>
                      <a:pt x="195" y="390"/>
                    </a:lnTo>
                    <a:lnTo>
                      <a:pt x="214" y="390"/>
                    </a:lnTo>
                    <a:lnTo>
                      <a:pt x="234" y="390"/>
                    </a:lnTo>
                    <a:lnTo>
                      <a:pt x="234" y="371"/>
                    </a:lnTo>
                    <a:lnTo>
                      <a:pt x="253" y="371"/>
                    </a:lnTo>
                    <a:lnTo>
                      <a:pt x="253" y="351"/>
                    </a:lnTo>
                    <a:lnTo>
                      <a:pt x="253" y="332"/>
                    </a:lnTo>
                    <a:lnTo>
                      <a:pt x="272" y="332"/>
                    </a:lnTo>
                    <a:lnTo>
                      <a:pt x="272" y="312"/>
                    </a:lnTo>
                    <a:lnTo>
                      <a:pt x="292" y="293"/>
                    </a:lnTo>
                    <a:lnTo>
                      <a:pt x="311" y="273"/>
                    </a:lnTo>
                    <a:lnTo>
                      <a:pt x="331" y="254"/>
                    </a:lnTo>
                    <a:lnTo>
                      <a:pt x="331" y="234"/>
                    </a:lnTo>
                    <a:lnTo>
                      <a:pt x="331" y="215"/>
                    </a:lnTo>
                    <a:lnTo>
                      <a:pt x="331" y="195"/>
                    </a:lnTo>
                    <a:lnTo>
                      <a:pt x="331" y="156"/>
                    </a:lnTo>
                    <a:lnTo>
                      <a:pt x="331" y="137"/>
                    </a:lnTo>
                    <a:lnTo>
                      <a:pt x="350" y="137"/>
                    </a:lnTo>
                    <a:lnTo>
                      <a:pt x="331" y="0"/>
                    </a:lnTo>
                    <a:lnTo>
                      <a:pt x="311" y="0"/>
                    </a:lnTo>
                    <a:lnTo>
                      <a:pt x="292" y="20"/>
                    </a:lnTo>
                    <a:lnTo>
                      <a:pt x="272" y="20"/>
                    </a:lnTo>
                    <a:lnTo>
                      <a:pt x="234" y="59"/>
                    </a:lnTo>
                    <a:lnTo>
                      <a:pt x="214" y="59"/>
                    </a:lnTo>
                    <a:lnTo>
                      <a:pt x="195" y="78"/>
                    </a:lnTo>
                    <a:lnTo>
                      <a:pt x="175" y="78"/>
                    </a:lnTo>
                    <a:lnTo>
                      <a:pt x="156" y="78"/>
                    </a:lnTo>
                    <a:lnTo>
                      <a:pt x="136" y="78"/>
                    </a:lnTo>
                    <a:lnTo>
                      <a:pt x="117" y="59"/>
                    </a:lnTo>
                    <a:lnTo>
                      <a:pt x="97" y="5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01" name="Freeform 61"/>
              <p:cNvSpPr>
                <a:spLocks/>
              </p:cNvSpPr>
              <p:nvPr/>
            </p:nvSpPr>
            <p:spPr bwMode="auto">
              <a:xfrm>
                <a:off x="3733" y="1821"/>
                <a:ext cx="307" cy="315"/>
              </a:xfrm>
              <a:custGeom>
                <a:avLst/>
                <a:gdLst>
                  <a:gd name="T0" fmla="*/ 4 w 350"/>
                  <a:gd name="T1" fmla="*/ 2 h 390"/>
                  <a:gd name="T2" fmla="*/ 0 w 350"/>
                  <a:gd name="T3" fmla="*/ 2 h 390"/>
                  <a:gd name="T4" fmla="*/ 4 w 350"/>
                  <a:gd name="T5" fmla="*/ 2 h 390"/>
                  <a:gd name="T6" fmla="*/ 4 w 350"/>
                  <a:gd name="T7" fmla="*/ 2 h 390"/>
                  <a:gd name="T8" fmla="*/ 4 w 350"/>
                  <a:gd name="T9" fmla="*/ 2 h 390"/>
                  <a:gd name="T10" fmla="*/ 4 w 350"/>
                  <a:gd name="T11" fmla="*/ 2 h 390"/>
                  <a:gd name="T12" fmla="*/ 4 w 350"/>
                  <a:gd name="T13" fmla="*/ 2 h 390"/>
                  <a:gd name="T14" fmla="*/ 5 w 350"/>
                  <a:gd name="T15" fmla="*/ 2 h 390"/>
                  <a:gd name="T16" fmla="*/ 6 w 350"/>
                  <a:gd name="T17" fmla="*/ 2 h 390"/>
                  <a:gd name="T18" fmla="*/ 7 w 350"/>
                  <a:gd name="T19" fmla="*/ 2 h 390"/>
                  <a:gd name="T20" fmla="*/ 7 w 350"/>
                  <a:gd name="T21" fmla="*/ 2 h 390"/>
                  <a:gd name="T22" fmla="*/ 8 w 350"/>
                  <a:gd name="T23" fmla="*/ 2 h 390"/>
                  <a:gd name="T24" fmla="*/ 8 w 350"/>
                  <a:gd name="T25" fmla="*/ 2 h 390"/>
                  <a:gd name="T26" fmla="*/ 8 w 350"/>
                  <a:gd name="T27" fmla="*/ 2 h 390"/>
                  <a:gd name="T28" fmla="*/ 9 w 350"/>
                  <a:gd name="T29" fmla="*/ 2 h 390"/>
                  <a:gd name="T30" fmla="*/ 9 w 350"/>
                  <a:gd name="T31" fmla="*/ 2 h 390"/>
                  <a:gd name="T32" fmla="*/ 9 w 350"/>
                  <a:gd name="T33" fmla="*/ 2 h 390"/>
                  <a:gd name="T34" fmla="*/ 10 w 350"/>
                  <a:gd name="T35" fmla="*/ 2 h 390"/>
                  <a:gd name="T36" fmla="*/ 10 w 350"/>
                  <a:gd name="T37" fmla="*/ 2 h 390"/>
                  <a:gd name="T38" fmla="*/ 10 w 350"/>
                  <a:gd name="T39" fmla="*/ 2 h 390"/>
                  <a:gd name="T40" fmla="*/ 11 w 350"/>
                  <a:gd name="T41" fmla="*/ 2 h 390"/>
                  <a:gd name="T42" fmla="*/ 11 w 350"/>
                  <a:gd name="T43" fmla="*/ 2 h 390"/>
                  <a:gd name="T44" fmla="*/ 11 w 350"/>
                  <a:gd name="T45" fmla="*/ 2 h 390"/>
                  <a:gd name="T46" fmla="*/ 11 w 350"/>
                  <a:gd name="T47" fmla="*/ 2 h 390"/>
                  <a:gd name="T48" fmla="*/ 11 w 350"/>
                  <a:gd name="T49" fmla="*/ 2 h 390"/>
                  <a:gd name="T50" fmla="*/ 11 w 350"/>
                  <a:gd name="T51" fmla="*/ 2 h 390"/>
                  <a:gd name="T52" fmla="*/ 11 w 350"/>
                  <a:gd name="T53" fmla="*/ 2 h 390"/>
                  <a:gd name="T54" fmla="*/ 11 w 350"/>
                  <a:gd name="T55" fmla="*/ 2 h 390"/>
                  <a:gd name="T56" fmla="*/ 11 w 350"/>
                  <a:gd name="T57" fmla="*/ 0 h 390"/>
                  <a:gd name="T58" fmla="*/ 11 w 350"/>
                  <a:gd name="T59" fmla="*/ 0 h 390"/>
                  <a:gd name="T60" fmla="*/ 10 w 350"/>
                  <a:gd name="T61" fmla="*/ 2 h 390"/>
                  <a:gd name="T62" fmla="*/ 10 w 350"/>
                  <a:gd name="T63" fmla="*/ 2 h 390"/>
                  <a:gd name="T64" fmla="*/ 8 w 350"/>
                  <a:gd name="T65" fmla="*/ 2 h 390"/>
                  <a:gd name="T66" fmla="*/ 8 w 350"/>
                  <a:gd name="T67" fmla="*/ 2 h 390"/>
                  <a:gd name="T68" fmla="*/ 7 w 350"/>
                  <a:gd name="T69" fmla="*/ 2 h 390"/>
                  <a:gd name="T70" fmla="*/ 6 w 350"/>
                  <a:gd name="T71" fmla="*/ 2 h 390"/>
                  <a:gd name="T72" fmla="*/ 5 w 350"/>
                  <a:gd name="T73" fmla="*/ 2 h 390"/>
                  <a:gd name="T74" fmla="*/ 4 w 350"/>
                  <a:gd name="T75" fmla="*/ 2 h 390"/>
                  <a:gd name="T76" fmla="*/ 4 w 350"/>
                  <a:gd name="T77" fmla="*/ 2 h 390"/>
                  <a:gd name="T78" fmla="*/ 4 w 350"/>
                  <a:gd name="T79" fmla="*/ 2 h 3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0" h="390">
                    <a:moveTo>
                      <a:pt x="97" y="59"/>
                    </a:moveTo>
                    <a:lnTo>
                      <a:pt x="0" y="78"/>
                    </a:lnTo>
                    <a:lnTo>
                      <a:pt x="39" y="351"/>
                    </a:lnTo>
                    <a:lnTo>
                      <a:pt x="58" y="351"/>
                    </a:lnTo>
                    <a:lnTo>
                      <a:pt x="78" y="371"/>
                    </a:lnTo>
                    <a:lnTo>
                      <a:pt x="97" y="371"/>
                    </a:lnTo>
                    <a:lnTo>
                      <a:pt x="117" y="390"/>
                    </a:lnTo>
                    <a:lnTo>
                      <a:pt x="156" y="390"/>
                    </a:lnTo>
                    <a:lnTo>
                      <a:pt x="175" y="371"/>
                    </a:lnTo>
                    <a:lnTo>
                      <a:pt x="195" y="371"/>
                    </a:lnTo>
                    <a:lnTo>
                      <a:pt x="195" y="390"/>
                    </a:lnTo>
                    <a:lnTo>
                      <a:pt x="214" y="390"/>
                    </a:lnTo>
                    <a:lnTo>
                      <a:pt x="234" y="390"/>
                    </a:lnTo>
                    <a:lnTo>
                      <a:pt x="234" y="371"/>
                    </a:lnTo>
                    <a:lnTo>
                      <a:pt x="253" y="371"/>
                    </a:lnTo>
                    <a:lnTo>
                      <a:pt x="253" y="351"/>
                    </a:lnTo>
                    <a:lnTo>
                      <a:pt x="253" y="332"/>
                    </a:lnTo>
                    <a:lnTo>
                      <a:pt x="272" y="332"/>
                    </a:lnTo>
                    <a:lnTo>
                      <a:pt x="272" y="312"/>
                    </a:lnTo>
                    <a:lnTo>
                      <a:pt x="292" y="293"/>
                    </a:lnTo>
                    <a:lnTo>
                      <a:pt x="311" y="273"/>
                    </a:lnTo>
                    <a:lnTo>
                      <a:pt x="331" y="254"/>
                    </a:lnTo>
                    <a:lnTo>
                      <a:pt x="331" y="234"/>
                    </a:lnTo>
                    <a:lnTo>
                      <a:pt x="331" y="215"/>
                    </a:lnTo>
                    <a:lnTo>
                      <a:pt x="331" y="195"/>
                    </a:lnTo>
                    <a:lnTo>
                      <a:pt x="331" y="156"/>
                    </a:lnTo>
                    <a:lnTo>
                      <a:pt x="331" y="137"/>
                    </a:lnTo>
                    <a:lnTo>
                      <a:pt x="350" y="137"/>
                    </a:lnTo>
                    <a:lnTo>
                      <a:pt x="331" y="0"/>
                    </a:lnTo>
                    <a:lnTo>
                      <a:pt x="311" y="0"/>
                    </a:lnTo>
                    <a:lnTo>
                      <a:pt x="292" y="20"/>
                    </a:lnTo>
                    <a:lnTo>
                      <a:pt x="272" y="20"/>
                    </a:lnTo>
                    <a:lnTo>
                      <a:pt x="234" y="59"/>
                    </a:lnTo>
                    <a:lnTo>
                      <a:pt x="214" y="59"/>
                    </a:lnTo>
                    <a:lnTo>
                      <a:pt x="195" y="78"/>
                    </a:lnTo>
                    <a:lnTo>
                      <a:pt x="175" y="78"/>
                    </a:lnTo>
                    <a:lnTo>
                      <a:pt x="156" y="78"/>
                    </a:lnTo>
                    <a:lnTo>
                      <a:pt x="136" y="78"/>
                    </a:lnTo>
                    <a:lnTo>
                      <a:pt x="117" y="59"/>
                    </a:lnTo>
                    <a:lnTo>
                      <a:pt x="97" y="5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02" name="Freeform 62"/>
              <p:cNvSpPr>
                <a:spLocks/>
              </p:cNvSpPr>
              <p:nvPr/>
            </p:nvSpPr>
            <p:spPr bwMode="auto">
              <a:xfrm>
                <a:off x="4024" y="1758"/>
                <a:ext cx="392" cy="252"/>
              </a:xfrm>
              <a:custGeom>
                <a:avLst/>
                <a:gdLst>
                  <a:gd name="T0" fmla="*/ 14 w 447"/>
                  <a:gd name="T1" fmla="*/ 2 h 312"/>
                  <a:gd name="T2" fmla="*/ 14 w 447"/>
                  <a:gd name="T3" fmla="*/ 2 h 312"/>
                  <a:gd name="T4" fmla="*/ 12 w 447"/>
                  <a:gd name="T5" fmla="*/ 2 h 312"/>
                  <a:gd name="T6" fmla="*/ 12 w 447"/>
                  <a:gd name="T7" fmla="*/ 2 h 312"/>
                  <a:gd name="T8" fmla="*/ 12 w 447"/>
                  <a:gd name="T9" fmla="*/ 0 h 312"/>
                  <a:gd name="T10" fmla="*/ 12 w 447"/>
                  <a:gd name="T11" fmla="*/ 0 h 312"/>
                  <a:gd name="T12" fmla="*/ 8 w 447"/>
                  <a:gd name="T13" fmla="*/ 2 h 312"/>
                  <a:gd name="T14" fmla="*/ 4 w 447"/>
                  <a:gd name="T15" fmla="*/ 2 h 312"/>
                  <a:gd name="T16" fmla="*/ 4 w 447"/>
                  <a:gd name="T17" fmla="*/ 2 h 312"/>
                  <a:gd name="T18" fmla="*/ 4 w 447"/>
                  <a:gd name="T19" fmla="*/ 2 h 312"/>
                  <a:gd name="T20" fmla="*/ 4 w 447"/>
                  <a:gd name="T21" fmla="*/ 2 h 312"/>
                  <a:gd name="T22" fmla="*/ 0 w 447"/>
                  <a:gd name="T23" fmla="*/ 2 h 312"/>
                  <a:gd name="T24" fmla="*/ 0 w 447"/>
                  <a:gd name="T25" fmla="*/ 2 h 312"/>
                  <a:gd name="T26" fmla="*/ 4 w 447"/>
                  <a:gd name="T27" fmla="*/ 2 h 312"/>
                  <a:gd name="T28" fmla="*/ 12 w 447"/>
                  <a:gd name="T29" fmla="*/ 2 h 312"/>
                  <a:gd name="T30" fmla="*/ 12 w 447"/>
                  <a:gd name="T31" fmla="*/ 2 h 312"/>
                  <a:gd name="T32" fmla="*/ 14 w 447"/>
                  <a:gd name="T33" fmla="*/ 2 h 312"/>
                  <a:gd name="T34" fmla="*/ 14 w 447"/>
                  <a:gd name="T35" fmla="*/ 2 h 312"/>
                  <a:gd name="T36" fmla="*/ 14 w 447"/>
                  <a:gd name="T37" fmla="*/ 2 h 312"/>
                  <a:gd name="T38" fmla="*/ 15 w 447"/>
                  <a:gd name="T39" fmla="*/ 2 h 312"/>
                  <a:gd name="T40" fmla="*/ 15 w 447"/>
                  <a:gd name="T41" fmla="*/ 2 h 312"/>
                  <a:gd name="T42" fmla="*/ 14 w 447"/>
                  <a:gd name="T43" fmla="*/ 2 h 312"/>
                  <a:gd name="T44" fmla="*/ 14 w 447"/>
                  <a:gd name="T45" fmla="*/ 2 h 312"/>
                  <a:gd name="T46" fmla="*/ 14 w 447"/>
                  <a:gd name="T47" fmla="*/ 2 h 312"/>
                  <a:gd name="T48" fmla="*/ 14 w 447"/>
                  <a:gd name="T49" fmla="*/ 2 h 312"/>
                  <a:gd name="T50" fmla="*/ 14 w 447"/>
                  <a:gd name="T51" fmla="*/ 2 h 312"/>
                  <a:gd name="T52" fmla="*/ 12 w 447"/>
                  <a:gd name="T53" fmla="*/ 2 h 312"/>
                  <a:gd name="T54" fmla="*/ 12 w 447"/>
                  <a:gd name="T55" fmla="*/ 2 h 312"/>
                  <a:gd name="T56" fmla="*/ 12 w 447"/>
                  <a:gd name="T57" fmla="*/ 0 h 312"/>
                  <a:gd name="T58" fmla="*/ 12 w 447"/>
                  <a:gd name="T59" fmla="*/ 0 h 312"/>
                  <a:gd name="T60" fmla="*/ 14 w 447"/>
                  <a:gd name="T61" fmla="*/ 2 h 3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47" h="312">
                    <a:moveTo>
                      <a:pt x="428" y="59"/>
                    </a:moveTo>
                    <a:lnTo>
                      <a:pt x="428" y="39"/>
                    </a:lnTo>
                    <a:lnTo>
                      <a:pt x="389" y="39"/>
                    </a:lnTo>
                    <a:lnTo>
                      <a:pt x="389" y="19"/>
                    </a:lnTo>
                    <a:lnTo>
                      <a:pt x="389" y="0"/>
                    </a:lnTo>
                    <a:lnTo>
                      <a:pt x="370" y="0"/>
                    </a:lnTo>
                    <a:lnTo>
                      <a:pt x="214" y="19"/>
                    </a:lnTo>
                    <a:lnTo>
                      <a:pt x="39" y="59"/>
                    </a:lnTo>
                    <a:lnTo>
                      <a:pt x="39" y="39"/>
                    </a:lnTo>
                    <a:lnTo>
                      <a:pt x="19" y="39"/>
                    </a:lnTo>
                    <a:lnTo>
                      <a:pt x="19" y="59"/>
                    </a:lnTo>
                    <a:lnTo>
                      <a:pt x="0" y="59"/>
                    </a:lnTo>
                    <a:lnTo>
                      <a:pt x="0" y="78"/>
                    </a:lnTo>
                    <a:lnTo>
                      <a:pt x="19" y="312"/>
                    </a:lnTo>
                    <a:lnTo>
                      <a:pt x="389" y="234"/>
                    </a:lnTo>
                    <a:lnTo>
                      <a:pt x="389" y="215"/>
                    </a:lnTo>
                    <a:lnTo>
                      <a:pt x="409" y="215"/>
                    </a:lnTo>
                    <a:lnTo>
                      <a:pt x="428" y="215"/>
                    </a:lnTo>
                    <a:lnTo>
                      <a:pt x="428" y="195"/>
                    </a:lnTo>
                    <a:lnTo>
                      <a:pt x="447" y="176"/>
                    </a:lnTo>
                    <a:lnTo>
                      <a:pt x="447" y="156"/>
                    </a:lnTo>
                    <a:lnTo>
                      <a:pt x="409" y="117"/>
                    </a:lnTo>
                    <a:lnTo>
                      <a:pt x="409" y="98"/>
                    </a:lnTo>
                    <a:lnTo>
                      <a:pt x="409" y="78"/>
                    </a:lnTo>
                    <a:lnTo>
                      <a:pt x="428" y="59"/>
                    </a:lnTo>
                    <a:lnTo>
                      <a:pt x="428" y="39"/>
                    </a:lnTo>
                    <a:lnTo>
                      <a:pt x="389" y="39"/>
                    </a:lnTo>
                    <a:lnTo>
                      <a:pt x="389" y="19"/>
                    </a:lnTo>
                    <a:lnTo>
                      <a:pt x="389" y="0"/>
                    </a:lnTo>
                    <a:lnTo>
                      <a:pt x="370" y="0"/>
                    </a:lnTo>
                    <a:lnTo>
                      <a:pt x="428" y="5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03" name="Freeform 63"/>
              <p:cNvSpPr>
                <a:spLocks/>
              </p:cNvSpPr>
              <p:nvPr/>
            </p:nvSpPr>
            <p:spPr bwMode="auto">
              <a:xfrm>
                <a:off x="4024" y="1758"/>
                <a:ext cx="392" cy="252"/>
              </a:xfrm>
              <a:custGeom>
                <a:avLst/>
                <a:gdLst>
                  <a:gd name="T0" fmla="*/ 14 w 447"/>
                  <a:gd name="T1" fmla="*/ 2 h 312"/>
                  <a:gd name="T2" fmla="*/ 14 w 447"/>
                  <a:gd name="T3" fmla="*/ 2 h 312"/>
                  <a:gd name="T4" fmla="*/ 12 w 447"/>
                  <a:gd name="T5" fmla="*/ 2 h 312"/>
                  <a:gd name="T6" fmla="*/ 12 w 447"/>
                  <a:gd name="T7" fmla="*/ 2 h 312"/>
                  <a:gd name="T8" fmla="*/ 12 w 447"/>
                  <a:gd name="T9" fmla="*/ 0 h 312"/>
                  <a:gd name="T10" fmla="*/ 12 w 447"/>
                  <a:gd name="T11" fmla="*/ 0 h 312"/>
                  <a:gd name="T12" fmla="*/ 8 w 447"/>
                  <a:gd name="T13" fmla="*/ 2 h 312"/>
                  <a:gd name="T14" fmla="*/ 4 w 447"/>
                  <a:gd name="T15" fmla="*/ 2 h 312"/>
                  <a:gd name="T16" fmla="*/ 4 w 447"/>
                  <a:gd name="T17" fmla="*/ 2 h 312"/>
                  <a:gd name="T18" fmla="*/ 4 w 447"/>
                  <a:gd name="T19" fmla="*/ 2 h 312"/>
                  <a:gd name="T20" fmla="*/ 4 w 447"/>
                  <a:gd name="T21" fmla="*/ 2 h 312"/>
                  <a:gd name="T22" fmla="*/ 0 w 447"/>
                  <a:gd name="T23" fmla="*/ 2 h 312"/>
                  <a:gd name="T24" fmla="*/ 0 w 447"/>
                  <a:gd name="T25" fmla="*/ 2 h 312"/>
                  <a:gd name="T26" fmla="*/ 4 w 447"/>
                  <a:gd name="T27" fmla="*/ 2 h 312"/>
                  <a:gd name="T28" fmla="*/ 12 w 447"/>
                  <a:gd name="T29" fmla="*/ 2 h 312"/>
                  <a:gd name="T30" fmla="*/ 12 w 447"/>
                  <a:gd name="T31" fmla="*/ 2 h 312"/>
                  <a:gd name="T32" fmla="*/ 14 w 447"/>
                  <a:gd name="T33" fmla="*/ 2 h 312"/>
                  <a:gd name="T34" fmla="*/ 14 w 447"/>
                  <a:gd name="T35" fmla="*/ 2 h 312"/>
                  <a:gd name="T36" fmla="*/ 14 w 447"/>
                  <a:gd name="T37" fmla="*/ 2 h 312"/>
                  <a:gd name="T38" fmla="*/ 15 w 447"/>
                  <a:gd name="T39" fmla="*/ 2 h 312"/>
                  <a:gd name="T40" fmla="*/ 15 w 447"/>
                  <a:gd name="T41" fmla="*/ 2 h 312"/>
                  <a:gd name="T42" fmla="*/ 14 w 447"/>
                  <a:gd name="T43" fmla="*/ 2 h 312"/>
                  <a:gd name="T44" fmla="*/ 14 w 447"/>
                  <a:gd name="T45" fmla="*/ 2 h 312"/>
                  <a:gd name="T46" fmla="*/ 14 w 447"/>
                  <a:gd name="T47" fmla="*/ 2 h 312"/>
                  <a:gd name="T48" fmla="*/ 14 w 447"/>
                  <a:gd name="T49" fmla="*/ 2 h 312"/>
                  <a:gd name="T50" fmla="*/ 14 w 447"/>
                  <a:gd name="T51" fmla="*/ 2 h 312"/>
                  <a:gd name="T52" fmla="*/ 12 w 447"/>
                  <a:gd name="T53" fmla="*/ 2 h 312"/>
                  <a:gd name="T54" fmla="*/ 12 w 447"/>
                  <a:gd name="T55" fmla="*/ 2 h 312"/>
                  <a:gd name="T56" fmla="*/ 12 w 447"/>
                  <a:gd name="T57" fmla="*/ 0 h 312"/>
                  <a:gd name="T58" fmla="*/ 12 w 447"/>
                  <a:gd name="T59" fmla="*/ 0 h 3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47" h="312">
                    <a:moveTo>
                      <a:pt x="428" y="59"/>
                    </a:moveTo>
                    <a:lnTo>
                      <a:pt x="428" y="39"/>
                    </a:lnTo>
                    <a:lnTo>
                      <a:pt x="389" y="39"/>
                    </a:lnTo>
                    <a:lnTo>
                      <a:pt x="389" y="19"/>
                    </a:lnTo>
                    <a:lnTo>
                      <a:pt x="389" y="0"/>
                    </a:lnTo>
                    <a:lnTo>
                      <a:pt x="370" y="0"/>
                    </a:lnTo>
                    <a:lnTo>
                      <a:pt x="214" y="19"/>
                    </a:lnTo>
                    <a:lnTo>
                      <a:pt x="39" y="59"/>
                    </a:lnTo>
                    <a:lnTo>
                      <a:pt x="39" y="39"/>
                    </a:lnTo>
                    <a:lnTo>
                      <a:pt x="19" y="39"/>
                    </a:lnTo>
                    <a:lnTo>
                      <a:pt x="19" y="59"/>
                    </a:lnTo>
                    <a:lnTo>
                      <a:pt x="0" y="59"/>
                    </a:lnTo>
                    <a:lnTo>
                      <a:pt x="0" y="78"/>
                    </a:lnTo>
                    <a:lnTo>
                      <a:pt x="19" y="312"/>
                    </a:lnTo>
                    <a:lnTo>
                      <a:pt x="389" y="234"/>
                    </a:lnTo>
                    <a:lnTo>
                      <a:pt x="389" y="215"/>
                    </a:lnTo>
                    <a:lnTo>
                      <a:pt x="409" y="215"/>
                    </a:lnTo>
                    <a:lnTo>
                      <a:pt x="428" y="215"/>
                    </a:lnTo>
                    <a:lnTo>
                      <a:pt x="428" y="195"/>
                    </a:lnTo>
                    <a:lnTo>
                      <a:pt x="447" y="176"/>
                    </a:lnTo>
                    <a:lnTo>
                      <a:pt x="447" y="156"/>
                    </a:lnTo>
                    <a:lnTo>
                      <a:pt x="409" y="117"/>
                    </a:lnTo>
                    <a:lnTo>
                      <a:pt x="409" y="98"/>
                    </a:lnTo>
                    <a:lnTo>
                      <a:pt x="409" y="78"/>
                    </a:lnTo>
                    <a:lnTo>
                      <a:pt x="428" y="59"/>
                    </a:lnTo>
                    <a:lnTo>
                      <a:pt x="428" y="39"/>
                    </a:lnTo>
                    <a:lnTo>
                      <a:pt x="389" y="39"/>
                    </a:lnTo>
                    <a:lnTo>
                      <a:pt x="389" y="19"/>
                    </a:lnTo>
                    <a:lnTo>
                      <a:pt x="389" y="0"/>
                    </a:lnTo>
                    <a:lnTo>
                      <a:pt x="370"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04" name="Freeform 64"/>
              <p:cNvSpPr>
                <a:spLocks/>
              </p:cNvSpPr>
              <p:nvPr/>
            </p:nvSpPr>
            <p:spPr bwMode="auto">
              <a:xfrm>
                <a:off x="4365" y="1932"/>
                <a:ext cx="69" cy="125"/>
              </a:xfrm>
              <a:custGeom>
                <a:avLst/>
                <a:gdLst>
                  <a:gd name="T0" fmla="*/ 0 w 78"/>
                  <a:gd name="T1" fmla="*/ 2 h 156"/>
                  <a:gd name="T2" fmla="*/ 0 w 78"/>
                  <a:gd name="T3" fmla="*/ 0 h 156"/>
                  <a:gd name="T4" fmla="*/ 4 w 78"/>
                  <a:gd name="T5" fmla="*/ 0 h 156"/>
                  <a:gd name="T6" fmla="*/ 4 w 78"/>
                  <a:gd name="T7" fmla="*/ 2 h 156"/>
                  <a:gd name="T8" fmla="*/ 4 w 78"/>
                  <a:gd name="T9" fmla="*/ 2 h 156"/>
                  <a:gd name="T10" fmla="*/ 4 w 78"/>
                  <a:gd name="T11" fmla="*/ 2 h 156"/>
                  <a:gd name="T12" fmla="*/ 4 w 78"/>
                  <a:gd name="T13" fmla="*/ 2 h 156"/>
                  <a:gd name="T14" fmla="*/ 4 w 78"/>
                  <a:gd name="T15" fmla="*/ 2 h 156"/>
                  <a:gd name="T16" fmla="*/ 4 w 78"/>
                  <a:gd name="T17" fmla="*/ 2 h 156"/>
                  <a:gd name="T18" fmla="*/ 4 w 78"/>
                  <a:gd name="T19" fmla="*/ 2 h 156"/>
                  <a:gd name="T20" fmla="*/ 4 w 78"/>
                  <a:gd name="T21" fmla="*/ 2 h 156"/>
                  <a:gd name="T22" fmla="*/ 4 w 78"/>
                  <a:gd name="T23" fmla="*/ 2 h 156"/>
                  <a:gd name="T24" fmla="*/ 0 w 78"/>
                  <a:gd name="T25" fmla="*/ 2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56">
                    <a:moveTo>
                      <a:pt x="0" y="19"/>
                    </a:moveTo>
                    <a:lnTo>
                      <a:pt x="0" y="0"/>
                    </a:lnTo>
                    <a:lnTo>
                      <a:pt x="20" y="0"/>
                    </a:lnTo>
                    <a:lnTo>
                      <a:pt x="20" y="19"/>
                    </a:lnTo>
                    <a:lnTo>
                      <a:pt x="20" y="39"/>
                    </a:lnTo>
                    <a:lnTo>
                      <a:pt x="39" y="58"/>
                    </a:lnTo>
                    <a:lnTo>
                      <a:pt x="58" y="78"/>
                    </a:lnTo>
                    <a:lnTo>
                      <a:pt x="58" y="97"/>
                    </a:lnTo>
                    <a:lnTo>
                      <a:pt x="78" y="97"/>
                    </a:lnTo>
                    <a:lnTo>
                      <a:pt x="78" y="117"/>
                    </a:lnTo>
                    <a:lnTo>
                      <a:pt x="78" y="136"/>
                    </a:lnTo>
                    <a:lnTo>
                      <a:pt x="39" y="156"/>
                    </a:lnTo>
                    <a:lnTo>
                      <a:pt x="0" y="1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05" name="Freeform 65"/>
              <p:cNvSpPr>
                <a:spLocks/>
              </p:cNvSpPr>
              <p:nvPr/>
            </p:nvSpPr>
            <p:spPr bwMode="auto">
              <a:xfrm>
                <a:off x="4365" y="1932"/>
                <a:ext cx="69" cy="125"/>
              </a:xfrm>
              <a:custGeom>
                <a:avLst/>
                <a:gdLst>
                  <a:gd name="T0" fmla="*/ 0 w 78"/>
                  <a:gd name="T1" fmla="*/ 2 h 156"/>
                  <a:gd name="T2" fmla="*/ 0 w 78"/>
                  <a:gd name="T3" fmla="*/ 0 h 156"/>
                  <a:gd name="T4" fmla="*/ 4 w 78"/>
                  <a:gd name="T5" fmla="*/ 0 h 156"/>
                  <a:gd name="T6" fmla="*/ 4 w 78"/>
                  <a:gd name="T7" fmla="*/ 2 h 156"/>
                  <a:gd name="T8" fmla="*/ 4 w 78"/>
                  <a:gd name="T9" fmla="*/ 2 h 156"/>
                  <a:gd name="T10" fmla="*/ 4 w 78"/>
                  <a:gd name="T11" fmla="*/ 2 h 156"/>
                  <a:gd name="T12" fmla="*/ 4 w 78"/>
                  <a:gd name="T13" fmla="*/ 2 h 156"/>
                  <a:gd name="T14" fmla="*/ 4 w 78"/>
                  <a:gd name="T15" fmla="*/ 2 h 156"/>
                  <a:gd name="T16" fmla="*/ 4 w 78"/>
                  <a:gd name="T17" fmla="*/ 2 h 156"/>
                  <a:gd name="T18" fmla="*/ 4 w 78"/>
                  <a:gd name="T19" fmla="*/ 2 h 156"/>
                  <a:gd name="T20" fmla="*/ 4 w 78"/>
                  <a:gd name="T21" fmla="*/ 2 h 156"/>
                  <a:gd name="T22" fmla="*/ 4 w 78"/>
                  <a:gd name="T23" fmla="*/ 2 h 156"/>
                  <a:gd name="T24" fmla="*/ 0 w 78"/>
                  <a:gd name="T25" fmla="*/ 2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56">
                    <a:moveTo>
                      <a:pt x="0" y="19"/>
                    </a:moveTo>
                    <a:lnTo>
                      <a:pt x="0" y="0"/>
                    </a:lnTo>
                    <a:lnTo>
                      <a:pt x="20" y="0"/>
                    </a:lnTo>
                    <a:lnTo>
                      <a:pt x="20" y="19"/>
                    </a:lnTo>
                    <a:lnTo>
                      <a:pt x="20" y="39"/>
                    </a:lnTo>
                    <a:lnTo>
                      <a:pt x="39" y="58"/>
                    </a:lnTo>
                    <a:lnTo>
                      <a:pt x="58" y="78"/>
                    </a:lnTo>
                    <a:lnTo>
                      <a:pt x="58" y="97"/>
                    </a:lnTo>
                    <a:lnTo>
                      <a:pt x="78" y="97"/>
                    </a:lnTo>
                    <a:lnTo>
                      <a:pt x="78" y="117"/>
                    </a:lnTo>
                    <a:lnTo>
                      <a:pt x="78" y="136"/>
                    </a:lnTo>
                    <a:lnTo>
                      <a:pt x="39" y="156"/>
                    </a:lnTo>
                    <a:lnTo>
                      <a:pt x="0" y="1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06" name="Freeform 66"/>
              <p:cNvSpPr>
                <a:spLocks/>
              </p:cNvSpPr>
              <p:nvPr/>
            </p:nvSpPr>
            <p:spPr bwMode="auto">
              <a:xfrm>
                <a:off x="4349" y="1758"/>
                <a:ext cx="51" cy="48"/>
              </a:xfrm>
              <a:custGeom>
                <a:avLst/>
                <a:gdLst>
                  <a:gd name="T0" fmla="*/ 0 w 58"/>
                  <a:gd name="T1" fmla="*/ 0 h 59"/>
                  <a:gd name="T2" fmla="*/ 4 w 58"/>
                  <a:gd name="T3" fmla="*/ 0 h 59"/>
                  <a:gd name="T4" fmla="*/ 4 w 58"/>
                  <a:gd name="T5" fmla="*/ 2 h 59"/>
                  <a:gd name="T6" fmla="*/ 4 w 58"/>
                  <a:gd name="T7" fmla="*/ 2 h 59"/>
                  <a:gd name="T8" fmla="*/ 4 w 58"/>
                  <a:gd name="T9" fmla="*/ 2 h 59"/>
                  <a:gd name="T10" fmla="*/ 4 w 58"/>
                  <a:gd name="T11" fmla="*/ 2 h 59"/>
                  <a:gd name="T12" fmla="*/ 0 w 58"/>
                  <a:gd name="T13" fmla="*/ 0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59">
                    <a:moveTo>
                      <a:pt x="0" y="0"/>
                    </a:moveTo>
                    <a:lnTo>
                      <a:pt x="19" y="0"/>
                    </a:lnTo>
                    <a:lnTo>
                      <a:pt x="19" y="19"/>
                    </a:lnTo>
                    <a:lnTo>
                      <a:pt x="19" y="39"/>
                    </a:lnTo>
                    <a:lnTo>
                      <a:pt x="58" y="39"/>
                    </a:lnTo>
                    <a:lnTo>
                      <a:pt x="58" y="59"/>
                    </a:lnTo>
                    <a:lnTo>
                      <a:pt x="0"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07" name="Freeform 67"/>
              <p:cNvSpPr>
                <a:spLocks/>
              </p:cNvSpPr>
              <p:nvPr/>
            </p:nvSpPr>
            <p:spPr bwMode="auto">
              <a:xfrm>
                <a:off x="4349" y="1758"/>
                <a:ext cx="51" cy="48"/>
              </a:xfrm>
              <a:custGeom>
                <a:avLst/>
                <a:gdLst>
                  <a:gd name="T0" fmla="*/ 0 w 58"/>
                  <a:gd name="T1" fmla="*/ 0 h 59"/>
                  <a:gd name="T2" fmla="*/ 4 w 58"/>
                  <a:gd name="T3" fmla="*/ 0 h 59"/>
                  <a:gd name="T4" fmla="*/ 4 w 58"/>
                  <a:gd name="T5" fmla="*/ 2 h 59"/>
                  <a:gd name="T6" fmla="*/ 4 w 58"/>
                  <a:gd name="T7" fmla="*/ 2 h 59"/>
                  <a:gd name="T8" fmla="*/ 4 w 58"/>
                  <a:gd name="T9" fmla="*/ 2 h 59"/>
                  <a:gd name="T10" fmla="*/ 4 w 58"/>
                  <a:gd name="T11" fmla="*/ 2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59">
                    <a:moveTo>
                      <a:pt x="0" y="0"/>
                    </a:moveTo>
                    <a:lnTo>
                      <a:pt x="19" y="0"/>
                    </a:lnTo>
                    <a:lnTo>
                      <a:pt x="19" y="19"/>
                    </a:lnTo>
                    <a:lnTo>
                      <a:pt x="19" y="39"/>
                    </a:lnTo>
                    <a:lnTo>
                      <a:pt x="58" y="39"/>
                    </a:lnTo>
                    <a:lnTo>
                      <a:pt x="58" y="5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08" name="Freeform 68"/>
              <p:cNvSpPr>
                <a:spLocks/>
              </p:cNvSpPr>
              <p:nvPr/>
            </p:nvSpPr>
            <p:spPr bwMode="auto">
              <a:xfrm>
                <a:off x="4058" y="1459"/>
                <a:ext cx="427" cy="362"/>
              </a:xfrm>
              <a:custGeom>
                <a:avLst/>
                <a:gdLst>
                  <a:gd name="T0" fmla="*/ 13 w 486"/>
                  <a:gd name="T1" fmla="*/ 2 h 449"/>
                  <a:gd name="T2" fmla="*/ 12 w 486"/>
                  <a:gd name="T3" fmla="*/ 2 h 449"/>
                  <a:gd name="T4" fmla="*/ 12 w 486"/>
                  <a:gd name="T5" fmla="*/ 2 h 449"/>
                  <a:gd name="T6" fmla="*/ 12 w 486"/>
                  <a:gd name="T7" fmla="*/ 2 h 449"/>
                  <a:gd name="T8" fmla="*/ 11 w 486"/>
                  <a:gd name="T9" fmla="*/ 2 h 449"/>
                  <a:gd name="T10" fmla="*/ 6 w 486"/>
                  <a:gd name="T11" fmla="*/ 2 h 449"/>
                  <a:gd name="T12" fmla="*/ 0 w 486"/>
                  <a:gd name="T13" fmla="*/ 2 h 449"/>
                  <a:gd name="T14" fmla="*/ 0 w 486"/>
                  <a:gd name="T15" fmla="*/ 2 h 449"/>
                  <a:gd name="T16" fmla="*/ 4 w 486"/>
                  <a:gd name="T17" fmla="*/ 2 h 449"/>
                  <a:gd name="T18" fmla="*/ 4 w 486"/>
                  <a:gd name="T19" fmla="*/ 2 h 449"/>
                  <a:gd name="T20" fmla="*/ 4 w 486"/>
                  <a:gd name="T21" fmla="*/ 2 h 449"/>
                  <a:gd name="T22" fmla="*/ 4 w 486"/>
                  <a:gd name="T23" fmla="*/ 2 h 449"/>
                  <a:gd name="T24" fmla="*/ 4 w 486"/>
                  <a:gd name="T25" fmla="*/ 2 h 449"/>
                  <a:gd name="T26" fmla="*/ 4 w 486"/>
                  <a:gd name="T27" fmla="*/ 2 h 449"/>
                  <a:gd name="T28" fmla="*/ 4 w 486"/>
                  <a:gd name="T29" fmla="*/ 2 h 449"/>
                  <a:gd name="T30" fmla="*/ 4 w 486"/>
                  <a:gd name="T31" fmla="*/ 2 h 449"/>
                  <a:gd name="T32" fmla="*/ 4 w 486"/>
                  <a:gd name="T33" fmla="*/ 2 h 449"/>
                  <a:gd name="T34" fmla="*/ 4 w 486"/>
                  <a:gd name="T35" fmla="*/ 2 h 449"/>
                  <a:gd name="T36" fmla="*/ 4 w 486"/>
                  <a:gd name="T37" fmla="*/ 2 h 449"/>
                  <a:gd name="T38" fmla="*/ 5 w 486"/>
                  <a:gd name="T39" fmla="*/ 2 h 449"/>
                  <a:gd name="T40" fmla="*/ 5 w 486"/>
                  <a:gd name="T41" fmla="*/ 2 h 449"/>
                  <a:gd name="T42" fmla="*/ 6 w 486"/>
                  <a:gd name="T43" fmla="*/ 2 h 449"/>
                  <a:gd name="T44" fmla="*/ 8 w 486"/>
                  <a:gd name="T45" fmla="*/ 2 h 449"/>
                  <a:gd name="T46" fmla="*/ 8 w 486"/>
                  <a:gd name="T47" fmla="*/ 2 h 449"/>
                  <a:gd name="T48" fmla="*/ 8 w 486"/>
                  <a:gd name="T49" fmla="*/ 2 h 449"/>
                  <a:gd name="T50" fmla="*/ 8 w 486"/>
                  <a:gd name="T51" fmla="*/ 2 h 449"/>
                  <a:gd name="T52" fmla="*/ 8 w 486"/>
                  <a:gd name="T53" fmla="*/ 2 h 449"/>
                  <a:gd name="T54" fmla="*/ 8 w 486"/>
                  <a:gd name="T55" fmla="*/ 2 h 449"/>
                  <a:gd name="T56" fmla="*/ 8 w 486"/>
                  <a:gd name="T57" fmla="*/ 2 h 449"/>
                  <a:gd name="T58" fmla="*/ 9 w 486"/>
                  <a:gd name="T59" fmla="*/ 2 h 449"/>
                  <a:gd name="T60" fmla="*/ 9 w 486"/>
                  <a:gd name="T61" fmla="*/ 2 h 449"/>
                  <a:gd name="T62" fmla="*/ 10 w 486"/>
                  <a:gd name="T63" fmla="*/ 2 h 449"/>
                  <a:gd name="T64" fmla="*/ 12 w 486"/>
                  <a:gd name="T65" fmla="*/ 2 h 449"/>
                  <a:gd name="T66" fmla="*/ 14 w 486"/>
                  <a:gd name="T67" fmla="*/ 0 h 449"/>
                  <a:gd name="T68" fmla="*/ 15 w 486"/>
                  <a:gd name="T69" fmla="*/ 2 h 449"/>
                  <a:gd name="T70" fmla="*/ 15 w 486"/>
                  <a:gd name="T71" fmla="*/ 2 h 449"/>
                  <a:gd name="T72" fmla="*/ 15 w 486"/>
                  <a:gd name="T73" fmla="*/ 2 h 449"/>
                  <a:gd name="T74" fmla="*/ 15 w 486"/>
                  <a:gd name="T75" fmla="*/ 2 h 449"/>
                  <a:gd name="T76" fmla="*/ 16 w 486"/>
                  <a:gd name="T77" fmla="*/ 2 h 449"/>
                  <a:gd name="T78" fmla="*/ 16 w 486"/>
                  <a:gd name="T79" fmla="*/ 2 h 449"/>
                  <a:gd name="T80" fmla="*/ 17 w 486"/>
                  <a:gd name="T81" fmla="*/ 2 h 449"/>
                  <a:gd name="T82" fmla="*/ 16 w 486"/>
                  <a:gd name="T83" fmla="*/ 2 h 449"/>
                  <a:gd name="T84" fmla="*/ 17 w 486"/>
                  <a:gd name="T85" fmla="*/ 2 h 449"/>
                  <a:gd name="T86" fmla="*/ 16 w 486"/>
                  <a:gd name="T87" fmla="*/ 2 h 449"/>
                  <a:gd name="T88" fmla="*/ 13 w 486"/>
                  <a:gd name="T89" fmla="*/ 2 h 4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86" h="449">
                    <a:moveTo>
                      <a:pt x="389" y="410"/>
                    </a:moveTo>
                    <a:lnTo>
                      <a:pt x="350" y="410"/>
                    </a:lnTo>
                    <a:lnTo>
                      <a:pt x="350" y="390"/>
                    </a:lnTo>
                    <a:lnTo>
                      <a:pt x="350" y="371"/>
                    </a:lnTo>
                    <a:lnTo>
                      <a:pt x="331" y="371"/>
                    </a:lnTo>
                    <a:lnTo>
                      <a:pt x="175" y="390"/>
                    </a:lnTo>
                    <a:lnTo>
                      <a:pt x="0" y="430"/>
                    </a:lnTo>
                    <a:lnTo>
                      <a:pt x="0" y="410"/>
                    </a:lnTo>
                    <a:lnTo>
                      <a:pt x="19" y="390"/>
                    </a:lnTo>
                    <a:lnTo>
                      <a:pt x="19" y="371"/>
                    </a:lnTo>
                    <a:lnTo>
                      <a:pt x="39" y="351"/>
                    </a:lnTo>
                    <a:lnTo>
                      <a:pt x="58" y="332"/>
                    </a:lnTo>
                    <a:lnTo>
                      <a:pt x="39" y="332"/>
                    </a:lnTo>
                    <a:lnTo>
                      <a:pt x="39" y="312"/>
                    </a:lnTo>
                    <a:lnTo>
                      <a:pt x="39" y="293"/>
                    </a:lnTo>
                    <a:lnTo>
                      <a:pt x="58" y="273"/>
                    </a:lnTo>
                    <a:lnTo>
                      <a:pt x="78" y="273"/>
                    </a:lnTo>
                    <a:lnTo>
                      <a:pt x="117" y="273"/>
                    </a:lnTo>
                    <a:lnTo>
                      <a:pt x="136" y="273"/>
                    </a:lnTo>
                    <a:lnTo>
                      <a:pt x="155" y="273"/>
                    </a:lnTo>
                    <a:lnTo>
                      <a:pt x="155" y="254"/>
                    </a:lnTo>
                    <a:lnTo>
                      <a:pt x="175" y="254"/>
                    </a:lnTo>
                    <a:lnTo>
                      <a:pt x="214" y="234"/>
                    </a:lnTo>
                    <a:lnTo>
                      <a:pt x="214" y="215"/>
                    </a:lnTo>
                    <a:lnTo>
                      <a:pt x="233" y="215"/>
                    </a:lnTo>
                    <a:lnTo>
                      <a:pt x="214" y="195"/>
                    </a:lnTo>
                    <a:lnTo>
                      <a:pt x="233" y="176"/>
                    </a:lnTo>
                    <a:lnTo>
                      <a:pt x="214" y="156"/>
                    </a:lnTo>
                    <a:lnTo>
                      <a:pt x="233" y="117"/>
                    </a:lnTo>
                    <a:lnTo>
                      <a:pt x="253" y="98"/>
                    </a:lnTo>
                    <a:lnTo>
                      <a:pt x="253" y="78"/>
                    </a:lnTo>
                    <a:lnTo>
                      <a:pt x="292" y="39"/>
                    </a:lnTo>
                    <a:lnTo>
                      <a:pt x="350" y="20"/>
                    </a:lnTo>
                    <a:lnTo>
                      <a:pt x="408" y="0"/>
                    </a:lnTo>
                    <a:lnTo>
                      <a:pt x="428" y="98"/>
                    </a:lnTo>
                    <a:lnTo>
                      <a:pt x="428" y="137"/>
                    </a:lnTo>
                    <a:lnTo>
                      <a:pt x="428" y="156"/>
                    </a:lnTo>
                    <a:lnTo>
                      <a:pt x="447" y="156"/>
                    </a:lnTo>
                    <a:lnTo>
                      <a:pt x="467" y="234"/>
                    </a:lnTo>
                    <a:lnTo>
                      <a:pt x="467" y="332"/>
                    </a:lnTo>
                    <a:lnTo>
                      <a:pt x="486" y="410"/>
                    </a:lnTo>
                    <a:lnTo>
                      <a:pt x="467" y="430"/>
                    </a:lnTo>
                    <a:lnTo>
                      <a:pt x="486" y="430"/>
                    </a:lnTo>
                    <a:lnTo>
                      <a:pt x="467" y="449"/>
                    </a:lnTo>
                    <a:lnTo>
                      <a:pt x="389" y="41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09" name="Freeform 69"/>
              <p:cNvSpPr>
                <a:spLocks/>
              </p:cNvSpPr>
              <p:nvPr/>
            </p:nvSpPr>
            <p:spPr bwMode="auto">
              <a:xfrm>
                <a:off x="4058" y="1459"/>
                <a:ext cx="427" cy="362"/>
              </a:xfrm>
              <a:custGeom>
                <a:avLst/>
                <a:gdLst>
                  <a:gd name="T0" fmla="*/ 13 w 486"/>
                  <a:gd name="T1" fmla="*/ 2 h 449"/>
                  <a:gd name="T2" fmla="*/ 12 w 486"/>
                  <a:gd name="T3" fmla="*/ 2 h 449"/>
                  <a:gd name="T4" fmla="*/ 12 w 486"/>
                  <a:gd name="T5" fmla="*/ 2 h 449"/>
                  <a:gd name="T6" fmla="*/ 12 w 486"/>
                  <a:gd name="T7" fmla="*/ 2 h 449"/>
                  <a:gd name="T8" fmla="*/ 11 w 486"/>
                  <a:gd name="T9" fmla="*/ 2 h 449"/>
                  <a:gd name="T10" fmla="*/ 6 w 486"/>
                  <a:gd name="T11" fmla="*/ 2 h 449"/>
                  <a:gd name="T12" fmla="*/ 0 w 486"/>
                  <a:gd name="T13" fmla="*/ 2 h 449"/>
                  <a:gd name="T14" fmla="*/ 0 w 486"/>
                  <a:gd name="T15" fmla="*/ 2 h 449"/>
                  <a:gd name="T16" fmla="*/ 4 w 486"/>
                  <a:gd name="T17" fmla="*/ 2 h 449"/>
                  <a:gd name="T18" fmla="*/ 4 w 486"/>
                  <a:gd name="T19" fmla="*/ 2 h 449"/>
                  <a:gd name="T20" fmla="*/ 4 w 486"/>
                  <a:gd name="T21" fmla="*/ 2 h 449"/>
                  <a:gd name="T22" fmla="*/ 4 w 486"/>
                  <a:gd name="T23" fmla="*/ 2 h 449"/>
                  <a:gd name="T24" fmla="*/ 4 w 486"/>
                  <a:gd name="T25" fmla="*/ 2 h 449"/>
                  <a:gd name="T26" fmla="*/ 4 w 486"/>
                  <a:gd name="T27" fmla="*/ 2 h 449"/>
                  <a:gd name="T28" fmla="*/ 4 w 486"/>
                  <a:gd name="T29" fmla="*/ 2 h 449"/>
                  <a:gd name="T30" fmla="*/ 4 w 486"/>
                  <a:gd name="T31" fmla="*/ 2 h 449"/>
                  <a:gd name="T32" fmla="*/ 4 w 486"/>
                  <a:gd name="T33" fmla="*/ 2 h 449"/>
                  <a:gd name="T34" fmla="*/ 4 w 486"/>
                  <a:gd name="T35" fmla="*/ 2 h 449"/>
                  <a:gd name="T36" fmla="*/ 4 w 486"/>
                  <a:gd name="T37" fmla="*/ 2 h 449"/>
                  <a:gd name="T38" fmla="*/ 5 w 486"/>
                  <a:gd name="T39" fmla="*/ 2 h 449"/>
                  <a:gd name="T40" fmla="*/ 5 w 486"/>
                  <a:gd name="T41" fmla="*/ 2 h 449"/>
                  <a:gd name="T42" fmla="*/ 6 w 486"/>
                  <a:gd name="T43" fmla="*/ 2 h 449"/>
                  <a:gd name="T44" fmla="*/ 8 w 486"/>
                  <a:gd name="T45" fmla="*/ 2 h 449"/>
                  <a:gd name="T46" fmla="*/ 8 w 486"/>
                  <a:gd name="T47" fmla="*/ 2 h 449"/>
                  <a:gd name="T48" fmla="*/ 8 w 486"/>
                  <a:gd name="T49" fmla="*/ 2 h 449"/>
                  <a:gd name="T50" fmla="*/ 8 w 486"/>
                  <a:gd name="T51" fmla="*/ 2 h 449"/>
                  <a:gd name="T52" fmla="*/ 8 w 486"/>
                  <a:gd name="T53" fmla="*/ 2 h 449"/>
                  <a:gd name="T54" fmla="*/ 8 w 486"/>
                  <a:gd name="T55" fmla="*/ 2 h 449"/>
                  <a:gd name="T56" fmla="*/ 8 w 486"/>
                  <a:gd name="T57" fmla="*/ 2 h 449"/>
                  <a:gd name="T58" fmla="*/ 9 w 486"/>
                  <a:gd name="T59" fmla="*/ 2 h 449"/>
                  <a:gd name="T60" fmla="*/ 9 w 486"/>
                  <a:gd name="T61" fmla="*/ 2 h 449"/>
                  <a:gd name="T62" fmla="*/ 10 w 486"/>
                  <a:gd name="T63" fmla="*/ 2 h 449"/>
                  <a:gd name="T64" fmla="*/ 12 w 486"/>
                  <a:gd name="T65" fmla="*/ 2 h 449"/>
                  <a:gd name="T66" fmla="*/ 14 w 486"/>
                  <a:gd name="T67" fmla="*/ 0 h 449"/>
                  <a:gd name="T68" fmla="*/ 15 w 486"/>
                  <a:gd name="T69" fmla="*/ 2 h 449"/>
                  <a:gd name="T70" fmla="*/ 15 w 486"/>
                  <a:gd name="T71" fmla="*/ 2 h 449"/>
                  <a:gd name="T72" fmla="*/ 15 w 486"/>
                  <a:gd name="T73" fmla="*/ 2 h 449"/>
                  <a:gd name="T74" fmla="*/ 15 w 486"/>
                  <a:gd name="T75" fmla="*/ 2 h 449"/>
                  <a:gd name="T76" fmla="*/ 16 w 486"/>
                  <a:gd name="T77" fmla="*/ 2 h 449"/>
                  <a:gd name="T78" fmla="*/ 16 w 486"/>
                  <a:gd name="T79" fmla="*/ 2 h 449"/>
                  <a:gd name="T80" fmla="*/ 17 w 486"/>
                  <a:gd name="T81" fmla="*/ 2 h 449"/>
                  <a:gd name="T82" fmla="*/ 16 w 486"/>
                  <a:gd name="T83" fmla="*/ 2 h 449"/>
                  <a:gd name="T84" fmla="*/ 17 w 486"/>
                  <a:gd name="T85" fmla="*/ 2 h 449"/>
                  <a:gd name="T86" fmla="*/ 16 w 486"/>
                  <a:gd name="T87" fmla="*/ 2 h 449"/>
                  <a:gd name="T88" fmla="*/ 13 w 486"/>
                  <a:gd name="T89" fmla="*/ 2 h 4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86" h="449">
                    <a:moveTo>
                      <a:pt x="389" y="410"/>
                    </a:moveTo>
                    <a:lnTo>
                      <a:pt x="350" y="410"/>
                    </a:lnTo>
                    <a:lnTo>
                      <a:pt x="350" y="390"/>
                    </a:lnTo>
                    <a:lnTo>
                      <a:pt x="350" y="371"/>
                    </a:lnTo>
                    <a:lnTo>
                      <a:pt x="331" y="371"/>
                    </a:lnTo>
                    <a:lnTo>
                      <a:pt x="175" y="390"/>
                    </a:lnTo>
                    <a:lnTo>
                      <a:pt x="0" y="430"/>
                    </a:lnTo>
                    <a:lnTo>
                      <a:pt x="0" y="410"/>
                    </a:lnTo>
                    <a:lnTo>
                      <a:pt x="19" y="390"/>
                    </a:lnTo>
                    <a:lnTo>
                      <a:pt x="19" y="371"/>
                    </a:lnTo>
                    <a:lnTo>
                      <a:pt x="39" y="351"/>
                    </a:lnTo>
                    <a:lnTo>
                      <a:pt x="58" y="332"/>
                    </a:lnTo>
                    <a:lnTo>
                      <a:pt x="39" y="332"/>
                    </a:lnTo>
                    <a:lnTo>
                      <a:pt x="39" y="312"/>
                    </a:lnTo>
                    <a:lnTo>
                      <a:pt x="39" y="293"/>
                    </a:lnTo>
                    <a:lnTo>
                      <a:pt x="58" y="273"/>
                    </a:lnTo>
                    <a:lnTo>
                      <a:pt x="78" y="273"/>
                    </a:lnTo>
                    <a:lnTo>
                      <a:pt x="117" y="273"/>
                    </a:lnTo>
                    <a:lnTo>
                      <a:pt x="136" y="273"/>
                    </a:lnTo>
                    <a:lnTo>
                      <a:pt x="155" y="273"/>
                    </a:lnTo>
                    <a:lnTo>
                      <a:pt x="155" y="254"/>
                    </a:lnTo>
                    <a:lnTo>
                      <a:pt x="175" y="254"/>
                    </a:lnTo>
                    <a:lnTo>
                      <a:pt x="214" y="234"/>
                    </a:lnTo>
                    <a:lnTo>
                      <a:pt x="214" y="215"/>
                    </a:lnTo>
                    <a:lnTo>
                      <a:pt x="233" y="215"/>
                    </a:lnTo>
                    <a:lnTo>
                      <a:pt x="214" y="195"/>
                    </a:lnTo>
                    <a:lnTo>
                      <a:pt x="233" y="176"/>
                    </a:lnTo>
                    <a:lnTo>
                      <a:pt x="214" y="156"/>
                    </a:lnTo>
                    <a:lnTo>
                      <a:pt x="233" y="117"/>
                    </a:lnTo>
                    <a:lnTo>
                      <a:pt x="253" y="98"/>
                    </a:lnTo>
                    <a:lnTo>
                      <a:pt x="253" y="78"/>
                    </a:lnTo>
                    <a:lnTo>
                      <a:pt x="292" y="39"/>
                    </a:lnTo>
                    <a:lnTo>
                      <a:pt x="350" y="20"/>
                    </a:lnTo>
                    <a:lnTo>
                      <a:pt x="408" y="0"/>
                    </a:lnTo>
                    <a:lnTo>
                      <a:pt x="428" y="98"/>
                    </a:lnTo>
                    <a:lnTo>
                      <a:pt x="428" y="137"/>
                    </a:lnTo>
                    <a:lnTo>
                      <a:pt x="428" y="156"/>
                    </a:lnTo>
                    <a:lnTo>
                      <a:pt x="447" y="156"/>
                    </a:lnTo>
                    <a:lnTo>
                      <a:pt x="467" y="234"/>
                    </a:lnTo>
                    <a:lnTo>
                      <a:pt x="467" y="332"/>
                    </a:lnTo>
                    <a:lnTo>
                      <a:pt x="486" y="410"/>
                    </a:lnTo>
                    <a:lnTo>
                      <a:pt x="467" y="430"/>
                    </a:lnTo>
                    <a:lnTo>
                      <a:pt x="486" y="430"/>
                    </a:lnTo>
                    <a:lnTo>
                      <a:pt x="467" y="449"/>
                    </a:lnTo>
                    <a:lnTo>
                      <a:pt x="389" y="41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10" name="Freeform 70"/>
              <p:cNvSpPr>
                <a:spLocks/>
              </p:cNvSpPr>
              <p:nvPr/>
            </p:nvSpPr>
            <p:spPr bwMode="auto">
              <a:xfrm>
                <a:off x="4468" y="1696"/>
                <a:ext cx="120" cy="110"/>
              </a:xfrm>
              <a:custGeom>
                <a:avLst/>
                <a:gdLst>
                  <a:gd name="T0" fmla="*/ 4 w 136"/>
                  <a:gd name="T1" fmla="*/ 2 h 137"/>
                  <a:gd name="T2" fmla="*/ 0 w 136"/>
                  <a:gd name="T3" fmla="*/ 2 h 137"/>
                  <a:gd name="T4" fmla="*/ 4 w 136"/>
                  <a:gd name="T5" fmla="*/ 2 h 137"/>
                  <a:gd name="T6" fmla="*/ 0 w 136"/>
                  <a:gd name="T7" fmla="*/ 2 h 137"/>
                  <a:gd name="T8" fmla="*/ 4 w 136"/>
                  <a:gd name="T9" fmla="*/ 0 h 137"/>
                  <a:gd name="T10" fmla="*/ 5 w 136"/>
                  <a:gd name="T11" fmla="*/ 2 h 137"/>
                  <a:gd name="T12" fmla="*/ 4 w 136"/>
                  <a:gd name="T13" fmla="*/ 2 h 137"/>
                  <a:gd name="T14" fmla="*/ 4 w 136"/>
                  <a:gd name="T15" fmla="*/ 2 h 137"/>
                  <a:gd name="T16" fmla="*/ 4 w 136"/>
                  <a:gd name="T17" fmla="*/ 2 h 137"/>
                  <a:gd name="T18" fmla="*/ 4 w 136"/>
                  <a:gd name="T19" fmla="*/ 2 h 137"/>
                  <a:gd name="T20" fmla="*/ 4 w 136"/>
                  <a:gd name="T21" fmla="*/ 2 h 137"/>
                  <a:gd name="T22" fmla="*/ 4 w 136"/>
                  <a:gd name="T23" fmla="*/ 2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 h="137">
                    <a:moveTo>
                      <a:pt x="19" y="137"/>
                    </a:moveTo>
                    <a:lnTo>
                      <a:pt x="0" y="137"/>
                    </a:lnTo>
                    <a:lnTo>
                      <a:pt x="19" y="117"/>
                    </a:lnTo>
                    <a:lnTo>
                      <a:pt x="0" y="39"/>
                    </a:lnTo>
                    <a:lnTo>
                      <a:pt x="117" y="0"/>
                    </a:lnTo>
                    <a:lnTo>
                      <a:pt x="136" y="58"/>
                    </a:lnTo>
                    <a:lnTo>
                      <a:pt x="117" y="78"/>
                    </a:lnTo>
                    <a:lnTo>
                      <a:pt x="97" y="78"/>
                    </a:lnTo>
                    <a:lnTo>
                      <a:pt x="78" y="97"/>
                    </a:lnTo>
                    <a:lnTo>
                      <a:pt x="58" y="97"/>
                    </a:lnTo>
                    <a:lnTo>
                      <a:pt x="19" y="117"/>
                    </a:lnTo>
                    <a:lnTo>
                      <a:pt x="19" y="137"/>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11" name="Freeform 71"/>
              <p:cNvSpPr>
                <a:spLocks/>
              </p:cNvSpPr>
              <p:nvPr/>
            </p:nvSpPr>
            <p:spPr bwMode="auto">
              <a:xfrm>
                <a:off x="4468" y="1696"/>
                <a:ext cx="120" cy="110"/>
              </a:xfrm>
              <a:custGeom>
                <a:avLst/>
                <a:gdLst>
                  <a:gd name="T0" fmla="*/ 4 w 136"/>
                  <a:gd name="T1" fmla="*/ 2 h 137"/>
                  <a:gd name="T2" fmla="*/ 0 w 136"/>
                  <a:gd name="T3" fmla="*/ 2 h 137"/>
                  <a:gd name="T4" fmla="*/ 4 w 136"/>
                  <a:gd name="T5" fmla="*/ 2 h 137"/>
                  <a:gd name="T6" fmla="*/ 0 w 136"/>
                  <a:gd name="T7" fmla="*/ 2 h 137"/>
                  <a:gd name="T8" fmla="*/ 4 w 136"/>
                  <a:gd name="T9" fmla="*/ 0 h 137"/>
                  <a:gd name="T10" fmla="*/ 5 w 136"/>
                  <a:gd name="T11" fmla="*/ 2 h 137"/>
                  <a:gd name="T12" fmla="*/ 4 w 136"/>
                  <a:gd name="T13" fmla="*/ 2 h 137"/>
                  <a:gd name="T14" fmla="*/ 4 w 136"/>
                  <a:gd name="T15" fmla="*/ 2 h 137"/>
                  <a:gd name="T16" fmla="*/ 4 w 136"/>
                  <a:gd name="T17" fmla="*/ 2 h 137"/>
                  <a:gd name="T18" fmla="*/ 4 w 136"/>
                  <a:gd name="T19" fmla="*/ 2 h 137"/>
                  <a:gd name="T20" fmla="*/ 4 w 136"/>
                  <a:gd name="T21" fmla="*/ 2 h 137"/>
                  <a:gd name="T22" fmla="*/ 4 w 136"/>
                  <a:gd name="T23" fmla="*/ 2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 h="137">
                    <a:moveTo>
                      <a:pt x="19" y="137"/>
                    </a:moveTo>
                    <a:lnTo>
                      <a:pt x="0" y="137"/>
                    </a:lnTo>
                    <a:lnTo>
                      <a:pt x="19" y="117"/>
                    </a:lnTo>
                    <a:lnTo>
                      <a:pt x="0" y="39"/>
                    </a:lnTo>
                    <a:lnTo>
                      <a:pt x="117" y="0"/>
                    </a:lnTo>
                    <a:lnTo>
                      <a:pt x="136" y="58"/>
                    </a:lnTo>
                    <a:lnTo>
                      <a:pt x="117" y="78"/>
                    </a:lnTo>
                    <a:lnTo>
                      <a:pt x="97" y="78"/>
                    </a:lnTo>
                    <a:lnTo>
                      <a:pt x="78" y="97"/>
                    </a:lnTo>
                    <a:lnTo>
                      <a:pt x="58" y="97"/>
                    </a:lnTo>
                    <a:lnTo>
                      <a:pt x="19" y="117"/>
                    </a:lnTo>
                    <a:lnTo>
                      <a:pt x="19" y="137"/>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12" name="Freeform 72"/>
              <p:cNvSpPr>
                <a:spLocks/>
              </p:cNvSpPr>
              <p:nvPr/>
            </p:nvSpPr>
            <p:spPr bwMode="auto">
              <a:xfrm>
                <a:off x="4571" y="1679"/>
                <a:ext cx="33" cy="63"/>
              </a:xfrm>
              <a:custGeom>
                <a:avLst/>
                <a:gdLst>
                  <a:gd name="T0" fmla="*/ 3 w 38"/>
                  <a:gd name="T1" fmla="*/ 2 h 78"/>
                  <a:gd name="T2" fmla="*/ 0 w 38"/>
                  <a:gd name="T3" fmla="*/ 2 h 78"/>
                  <a:gd name="T4" fmla="*/ 3 w 38"/>
                  <a:gd name="T5" fmla="*/ 0 h 78"/>
                  <a:gd name="T6" fmla="*/ 3 w 38"/>
                  <a:gd name="T7" fmla="*/ 2 h 78"/>
                  <a:gd name="T8" fmla="*/ 3 w 38"/>
                  <a:gd name="T9" fmla="*/ 2 h 78"/>
                  <a:gd name="T10" fmla="*/ 3 w 38"/>
                  <a:gd name="T11" fmla="*/ 2 h 78"/>
                  <a:gd name="T12" fmla="*/ 3 w 38"/>
                  <a:gd name="T13" fmla="*/ 2 h 78"/>
                  <a:gd name="T14" fmla="*/ 3 w 38"/>
                  <a:gd name="T15" fmla="*/ 2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78">
                    <a:moveTo>
                      <a:pt x="19" y="78"/>
                    </a:moveTo>
                    <a:lnTo>
                      <a:pt x="0" y="20"/>
                    </a:lnTo>
                    <a:lnTo>
                      <a:pt x="38" y="0"/>
                    </a:lnTo>
                    <a:lnTo>
                      <a:pt x="38" y="20"/>
                    </a:lnTo>
                    <a:lnTo>
                      <a:pt x="38" y="39"/>
                    </a:lnTo>
                    <a:lnTo>
                      <a:pt x="38" y="59"/>
                    </a:lnTo>
                    <a:lnTo>
                      <a:pt x="38" y="78"/>
                    </a:lnTo>
                    <a:lnTo>
                      <a:pt x="19" y="78"/>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13" name="Freeform 73"/>
              <p:cNvSpPr>
                <a:spLocks/>
              </p:cNvSpPr>
              <p:nvPr/>
            </p:nvSpPr>
            <p:spPr bwMode="auto">
              <a:xfrm>
                <a:off x="4571" y="1679"/>
                <a:ext cx="33" cy="63"/>
              </a:xfrm>
              <a:custGeom>
                <a:avLst/>
                <a:gdLst>
                  <a:gd name="T0" fmla="*/ 3 w 38"/>
                  <a:gd name="T1" fmla="*/ 2 h 78"/>
                  <a:gd name="T2" fmla="*/ 0 w 38"/>
                  <a:gd name="T3" fmla="*/ 2 h 78"/>
                  <a:gd name="T4" fmla="*/ 3 w 38"/>
                  <a:gd name="T5" fmla="*/ 0 h 78"/>
                  <a:gd name="T6" fmla="*/ 3 w 38"/>
                  <a:gd name="T7" fmla="*/ 2 h 78"/>
                  <a:gd name="T8" fmla="*/ 3 w 38"/>
                  <a:gd name="T9" fmla="*/ 2 h 78"/>
                  <a:gd name="T10" fmla="*/ 3 w 38"/>
                  <a:gd name="T11" fmla="*/ 2 h 78"/>
                  <a:gd name="T12" fmla="*/ 3 w 38"/>
                  <a:gd name="T13" fmla="*/ 2 h 78"/>
                  <a:gd name="T14" fmla="*/ 3 w 38"/>
                  <a:gd name="T15" fmla="*/ 2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78">
                    <a:moveTo>
                      <a:pt x="19" y="78"/>
                    </a:moveTo>
                    <a:lnTo>
                      <a:pt x="0" y="20"/>
                    </a:lnTo>
                    <a:lnTo>
                      <a:pt x="38" y="0"/>
                    </a:lnTo>
                    <a:lnTo>
                      <a:pt x="38" y="20"/>
                    </a:lnTo>
                    <a:lnTo>
                      <a:pt x="38" y="39"/>
                    </a:lnTo>
                    <a:lnTo>
                      <a:pt x="38" y="59"/>
                    </a:lnTo>
                    <a:lnTo>
                      <a:pt x="38" y="78"/>
                    </a:lnTo>
                    <a:lnTo>
                      <a:pt x="19" y="78"/>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14" name="Freeform 74"/>
              <p:cNvSpPr>
                <a:spLocks/>
              </p:cNvSpPr>
              <p:nvPr/>
            </p:nvSpPr>
            <p:spPr bwMode="auto">
              <a:xfrm>
                <a:off x="4468" y="1601"/>
                <a:ext cx="239" cy="126"/>
              </a:xfrm>
              <a:custGeom>
                <a:avLst/>
                <a:gdLst>
                  <a:gd name="T0" fmla="*/ 0 w 272"/>
                  <a:gd name="T1" fmla="*/ 2 h 156"/>
                  <a:gd name="T2" fmla="*/ 0 w 272"/>
                  <a:gd name="T3" fmla="*/ 2 h 156"/>
                  <a:gd name="T4" fmla="*/ 4 w 272"/>
                  <a:gd name="T5" fmla="*/ 2 h 156"/>
                  <a:gd name="T6" fmla="*/ 5 w 272"/>
                  <a:gd name="T7" fmla="*/ 2 h 156"/>
                  <a:gd name="T8" fmla="*/ 5 w 272"/>
                  <a:gd name="T9" fmla="*/ 2 h 156"/>
                  <a:gd name="T10" fmla="*/ 5 w 272"/>
                  <a:gd name="T11" fmla="*/ 2 h 156"/>
                  <a:gd name="T12" fmla="*/ 6 w 272"/>
                  <a:gd name="T13" fmla="*/ 2 h 156"/>
                  <a:gd name="T14" fmla="*/ 6 w 272"/>
                  <a:gd name="T15" fmla="*/ 2 h 156"/>
                  <a:gd name="T16" fmla="*/ 7 w 272"/>
                  <a:gd name="T17" fmla="*/ 2 h 156"/>
                  <a:gd name="T18" fmla="*/ 7 w 272"/>
                  <a:gd name="T19" fmla="*/ 2 h 156"/>
                  <a:gd name="T20" fmla="*/ 8 w 272"/>
                  <a:gd name="T21" fmla="*/ 2 h 156"/>
                  <a:gd name="T22" fmla="*/ 8 w 272"/>
                  <a:gd name="T23" fmla="*/ 2 h 156"/>
                  <a:gd name="T24" fmla="*/ 8 w 272"/>
                  <a:gd name="T25" fmla="*/ 2 h 156"/>
                  <a:gd name="T26" fmla="*/ 8 w 272"/>
                  <a:gd name="T27" fmla="*/ 2 h 156"/>
                  <a:gd name="T28" fmla="*/ 9 w 272"/>
                  <a:gd name="T29" fmla="*/ 2 h 156"/>
                  <a:gd name="T30" fmla="*/ 10 w 272"/>
                  <a:gd name="T31" fmla="*/ 2 h 156"/>
                  <a:gd name="T32" fmla="*/ 10 w 272"/>
                  <a:gd name="T33" fmla="*/ 2 h 156"/>
                  <a:gd name="T34" fmla="*/ 10 w 272"/>
                  <a:gd name="T35" fmla="*/ 2 h 156"/>
                  <a:gd name="T36" fmla="*/ 9 w 272"/>
                  <a:gd name="T37" fmla="*/ 2 h 156"/>
                  <a:gd name="T38" fmla="*/ 9 w 272"/>
                  <a:gd name="T39" fmla="*/ 2 h 156"/>
                  <a:gd name="T40" fmla="*/ 9 w 272"/>
                  <a:gd name="T41" fmla="*/ 2 h 156"/>
                  <a:gd name="T42" fmla="*/ 9 w 272"/>
                  <a:gd name="T43" fmla="*/ 2 h 156"/>
                  <a:gd name="T44" fmla="*/ 9 w 272"/>
                  <a:gd name="T45" fmla="*/ 2 h 156"/>
                  <a:gd name="T46" fmla="*/ 8 w 272"/>
                  <a:gd name="T47" fmla="*/ 2 h 156"/>
                  <a:gd name="T48" fmla="*/ 8 w 272"/>
                  <a:gd name="T49" fmla="*/ 2 h 156"/>
                  <a:gd name="T50" fmla="*/ 7 w 272"/>
                  <a:gd name="T51" fmla="*/ 2 h 156"/>
                  <a:gd name="T52" fmla="*/ 6 w 272"/>
                  <a:gd name="T53" fmla="*/ 2 h 156"/>
                  <a:gd name="T54" fmla="*/ 6 w 272"/>
                  <a:gd name="T55" fmla="*/ 2 h 156"/>
                  <a:gd name="T56" fmla="*/ 6 w 272"/>
                  <a:gd name="T57" fmla="*/ 2 h 156"/>
                  <a:gd name="T58" fmla="*/ 7 w 272"/>
                  <a:gd name="T59" fmla="*/ 2 h 156"/>
                  <a:gd name="T60" fmla="*/ 6 w 272"/>
                  <a:gd name="T61" fmla="*/ 2 h 156"/>
                  <a:gd name="T62" fmla="*/ 5 w 272"/>
                  <a:gd name="T63" fmla="*/ 0 h 156"/>
                  <a:gd name="T64" fmla="*/ 5 w 272"/>
                  <a:gd name="T65" fmla="*/ 2 h 156"/>
                  <a:gd name="T66" fmla="*/ 4 w 272"/>
                  <a:gd name="T67" fmla="*/ 2 h 156"/>
                  <a:gd name="T68" fmla="*/ 0 w 272"/>
                  <a:gd name="T69" fmla="*/ 2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72" h="156">
                    <a:moveTo>
                      <a:pt x="0" y="58"/>
                    </a:moveTo>
                    <a:lnTo>
                      <a:pt x="0" y="156"/>
                    </a:lnTo>
                    <a:lnTo>
                      <a:pt x="117" y="117"/>
                    </a:lnTo>
                    <a:lnTo>
                      <a:pt x="155" y="97"/>
                    </a:lnTo>
                    <a:lnTo>
                      <a:pt x="155" y="117"/>
                    </a:lnTo>
                    <a:lnTo>
                      <a:pt x="155" y="136"/>
                    </a:lnTo>
                    <a:lnTo>
                      <a:pt x="175" y="136"/>
                    </a:lnTo>
                    <a:lnTo>
                      <a:pt x="175" y="156"/>
                    </a:lnTo>
                    <a:lnTo>
                      <a:pt x="194" y="156"/>
                    </a:lnTo>
                    <a:lnTo>
                      <a:pt x="194" y="136"/>
                    </a:lnTo>
                    <a:lnTo>
                      <a:pt x="214" y="136"/>
                    </a:lnTo>
                    <a:lnTo>
                      <a:pt x="214" y="117"/>
                    </a:lnTo>
                    <a:lnTo>
                      <a:pt x="214" y="136"/>
                    </a:lnTo>
                    <a:lnTo>
                      <a:pt x="233" y="136"/>
                    </a:lnTo>
                    <a:lnTo>
                      <a:pt x="253" y="117"/>
                    </a:lnTo>
                    <a:lnTo>
                      <a:pt x="272" y="117"/>
                    </a:lnTo>
                    <a:lnTo>
                      <a:pt x="272" y="97"/>
                    </a:lnTo>
                    <a:lnTo>
                      <a:pt x="272" y="78"/>
                    </a:lnTo>
                    <a:lnTo>
                      <a:pt x="253" y="78"/>
                    </a:lnTo>
                    <a:lnTo>
                      <a:pt x="253" y="58"/>
                    </a:lnTo>
                    <a:lnTo>
                      <a:pt x="253" y="78"/>
                    </a:lnTo>
                    <a:lnTo>
                      <a:pt x="253" y="97"/>
                    </a:lnTo>
                    <a:lnTo>
                      <a:pt x="253" y="117"/>
                    </a:lnTo>
                    <a:lnTo>
                      <a:pt x="233" y="117"/>
                    </a:lnTo>
                    <a:lnTo>
                      <a:pt x="214" y="97"/>
                    </a:lnTo>
                    <a:lnTo>
                      <a:pt x="194" y="78"/>
                    </a:lnTo>
                    <a:lnTo>
                      <a:pt x="175" y="78"/>
                    </a:lnTo>
                    <a:lnTo>
                      <a:pt x="175" y="58"/>
                    </a:lnTo>
                    <a:lnTo>
                      <a:pt x="175" y="39"/>
                    </a:lnTo>
                    <a:lnTo>
                      <a:pt x="194" y="19"/>
                    </a:lnTo>
                    <a:lnTo>
                      <a:pt x="175" y="19"/>
                    </a:lnTo>
                    <a:lnTo>
                      <a:pt x="155" y="0"/>
                    </a:lnTo>
                    <a:lnTo>
                      <a:pt x="155" y="19"/>
                    </a:lnTo>
                    <a:lnTo>
                      <a:pt x="136" y="39"/>
                    </a:lnTo>
                    <a:lnTo>
                      <a:pt x="0" y="58"/>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15" name="Freeform 75"/>
              <p:cNvSpPr>
                <a:spLocks/>
              </p:cNvSpPr>
              <p:nvPr/>
            </p:nvSpPr>
            <p:spPr bwMode="auto">
              <a:xfrm>
                <a:off x="4468" y="1601"/>
                <a:ext cx="239" cy="126"/>
              </a:xfrm>
              <a:custGeom>
                <a:avLst/>
                <a:gdLst>
                  <a:gd name="T0" fmla="*/ 0 w 272"/>
                  <a:gd name="T1" fmla="*/ 2 h 156"/>
                  <a:gd name="T2" fmla="*/ 0 w 272"/>
                  <a:gd name="T3" fmla="*/ 2 h 156"/>
                  <a:gd name="T4" fmla="*/ 4 w 272"/>
                  <a:gd name="T5" fmla="*/ 2 h 156"/>
                  <a:gd name="T6" fmla="*/ 5 w 272"/>
                  <a:gd name="T7" fmla="*/ 2 h 156"/>
                  <a:gd name="T8" fmla="*/ 5 w 272"/>
                  <a:gd name="T9" fmla="*/ 2 h 156"/>
                  <a:gd name="T10" fmla="*/ 5 w 272"/>
                  <a:gd name="T11" fmla="*/ 2 h 156"/>
                  <a:gd name="T12" fmla="*/ 6 w 272"/>
                  <a:gd name="T13" fmla="*/ 2 h 156"/>
                  <a:gd name="T14" fmla="*/ 6 w 272"/>
                  <a:gd name="T15" fmla="*/ 2 h 156"/>
                  <a:gd name="T16" fmla="*/ 7 w 272"/>
                  <a:gd name="T17" fmla="*/ 2 h 156"/>
                  <a:gd name="T18" fmla="*/ 7 w 272"/>
                  <a:gd name="T19" fmla="*/ 2 h 156"/>
                  <a:gd name="T20" fmla="*/ 8 w 272"/>
                  <a:gd name="T21" fmla="*/ 2 h 156"/>
                  <a:gd name="T22" fmla="*/ 8 w 272"/>
                  <a:gd name="T23" fmla="*/ 2 h 156"/>
                  <a:gd name="T24" fmla="*/ 8 w 272"/>
                  <a:gd name="T25" fmla="*/ 2 h 156"/>
                  <a:gd name="T26" fmla="*/ 8 w 272"/>
                  <a:gd name="T27" fmla="*/ 2 h 156"/>
                  <a:gd name="T28" fmla="*/ 9 w 272"/>
                  <a:gd name="T29" fmla="*/ 2 h 156"/>
                  <a:gd name="T30" fmla="*/ 10 w 272"/>
                  <a:gd name="T31" fmla="*/ 2 h 156"/>
                  <a:gd name="T32" fmla="*/ 10 w 272"/>
                  <a:gd name="T33" fmla="*/ 2 h 156"/>
                  <a:gd name="T34" fmla="*/ 10 w 272"/>
                  <a:gd name="T35" fmla="*/ 2 h 156"/>
                  <a:gd name="T36" fmla="*/ 9 w 272"/>
                  <a:gd name="T37" fmla="*/ 2 h 156"/>
                  <a:gd name="T38" fmla="*/ 9 w 272"/>
                  <a:gd name="T39" fmla="*/ 2 h 156"/>
                  <a:gd name="T40" fmla="*/ 9 w 272"/>
                  <a:gd name="T41" fmla="*/ 2 h 156"/>
                  <a:gd name="T42" fmla="*/ 9 w 272"/>
                  <a:gd name="T43" fmla="*/ 2 h 156"/>
                  <a:gd name="T44" fmla="*/ 9 w 272"/>
                  <a:gd name="T45" fmla="*/ 2 h 156"/>
                  <a:gd name="T46" fmla="*/ 8 w 272"/>
                  <a:gd name="T47" fmla="*/ 2 h 156"/>
                  <a:gd name="T48" fmla="*/ 8 w 272"/>
                  <a:gd name="T49" fmla="*/ 2 h 156"/>
                  <a:gd name="T50" fmla="*/ 7 w 272"/>
                  <a:gd name="T51" fmla="*/ 2 h 156"/>
                  <a:gd name="T52" fmla="*/ 6 w 272"/>
                  <a:gd name="T53" fmla="*/ 2 h 156"/>
                  <a:gd name="T54" fmla="*/ 6 w 272"/>
                  <a:gd name="T55" fmla="*/ 2 h 156"/>
                  <a:gd name="T56" fmla="*/ 6 w 272"/>
                  <a:gd name="T57" fmla="*/ 2 h 156"/>
                  <a:gd name="T58" fmla="*/ 7 w 272"/>
                  <a:gd name="T59" fmla="*/ 2 h 156"/>
                  <a:gd name="T60" fmla="*/ 6 w 272"/>
                  <a:gd name="T61" fmla="*/ 2 h 156"/>
                  <a:gd name="T62" fmla="*/ 5 w 272"/>
                  <a:gd name="T63" fmla="*/ 0 h 156"/>
                  <a:gd name="T64" fmla="*/ 5 w 272"/>
                  <a:gd name="T65" fmla="*/ 2 h 156"/>
                  <a:gd name="T66" fmla="*/ 4 w 272"/>
                  <a:gd name="T67" fmla="*/ 2 h 156"/>
                  <a:gd name="T68" fmla="*/ 0 w 272"/>
                  <a:gd name="T69" fmla="*/ 2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72" h="156">
                    <a:moveTo>
                      <a:pt x="0" y="58"/>
                    </a:moveTo>
                    <a:lnTo>
                      <a:pt x="0" y="156"/>
                    </a:lnTo>
                    <a:lnTo>
                      <a:pt x="117" y="117"/>
                    </a:lnTo>
                    <a:lnTo>
                      <a:pt x="155" y="97"/>
                    </a:lnTo>
                    <a:lnTo>
                      <a:pt x="155" y="117"/>
                    </a:lnTo>
                    <a:lnTo>
                      <a:pt x="155" y="136"/>
                    </a:lnTo>
                    <a:lnTo>
                      <a:pt x="175" y="136"/>
                    </a:lnTo>
                    <a:lnTo>
                      <a:pt x="175" y="156"/>
                    </a:lnTo>
                    <a:lnTo>
                      <a:pt x="194" y="156"/>
                    </a:lnTo>
                    <a:lnTo>
                      <a:pt x="194" y="136"/>
                    </a:lnTo>
                    <a:lnTo>
                      <a:pt x="214" y="136"/>
                    </a:lnTo>
                    <a:lnTo>
                      <a:pt x="214" y="117"/>
                    </a:lnTo>
                    <a:lnTo>
                      <a:pt x="214" y="136"/>
                    </a:lnTo>
                    <a:lnTo>
                      <a:pt x="233" y="136"/>
                    </a:lnTo>
                    <a:lnTo>
                      <a:pt x="253" y="117"/>
                    </a:lnTo>
                    <a:lnTo>
                      <a:pt x="272" y="117"/>
                    </a:lnTo>
                    <a:lnTo>
                      <a:pt x="272" y="97"/>
                    </a:lnTo>
                    <a:lnTo>
                      <a:pt x="272" y="78"/>
                    </a:lnTo>
                    <a:lnTo>
                      <a:pt x="253" y="78"/>
                    </a:lnTo>
                    <a:lnTo>
                      <a:pt x="253" y="58"/>
                    </a:lnTo>
                    <a:lnTo>
                      <a:pt x="253" y="78"/>
                    </a:lnTo>
                    <a:lnTo>
                      <a:pt x="253" y="97"/>
                    </a:lnTo>
                    <a:lnTo>
                      <a:pt x="253" y="117"/>
                    </a:lnTo>
                    <a:lnTo>
                      <a:pt x="233" y="117"/>
                    </a:lnTo>
                    <a:lnTo>
                      <a:pt x="214" y="97"/>
                    </a:lnTo>
                    <a:lnTo>
                      <a:pt x="194" y="78"/>
                    </a:lnTo>
                    <a:lnTo>
                      <a:pt x="175" y="78"/>
                    </a:lnTo>
                    <a:lnTo>
                      <a:pt x="175" y="58"/>
                    </a:lnTo>
                    <a:lnTo>
                      <a:pt x="175" y="39"/>
                    </a:lnTo>
                    <a:lnTo>
                      <a:pt x="194" y="19"/>
                    </a:lnTo>
                    <a:lnTo>
                      <a:pt x="175" y="19"/>
                    </a:lnTo>
                    <a:lnTo>
                      <a:pt x="155" y="0"/>
                    </a:lnTo>
                    <a:lnTo>
                      <a:pt x="155" y="19"/>
                    </a:lnTo>
                    <a:lnTo>
                      <a:pt x="136" y="39"/>
                    </a:lnTo>
                    <a:lnTo>
                      <a:pt x="0" y="58"/>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16" name="Freeform 76"/>
              <p:cNvSpPr>
                <a:spLocks/>
              </p:cNvSpPr>
              <p:nvPr/>
            </p:nvSpPr>
            <p:spPr bwMode="auto">
              <a:xfrm>
                <a:off x="4416" y="1444"/>
                <a:ext cx="103" cy="204"/>
              </a:xfrm>
              <a:custGeom>
                <a:avLst/>
                <a:gdLst>
                  <a:gd name="T0" fmla="*/ 0 w 117"/>
                  <a:gd name="T1" fmla="*/ 2 h 253"/>
                  <a:gd name="T2" fmla="*/ 4 w 117"/>
                  <a:gd name="T3" fmla="*/ 2 h 253"/>
                  <a:gd name="T4" fmla="*/ 4 w 117"/>
                  <a:gd name="T5" fmla="*/ 2 h 253"/>
                  <a:gd name="T6" fmla="*/ 4 w 117"/>
                  <a:gd name="T7" fmla="*/ 2 h 253"/>
                  <a:gd name="T8" fmla="*/ 4 w 117"/>
                  <a:gd name="T9" fmla="*/ 2 h 253"/>
                  <a:gd name="T10" fmla="*/ 4 w 117"/>
                  <a:gd name="T11" fmla="*/ 2 h 253"/>
                  <a:gd name="T12" fmla="*/ 4 w 117"/>
                  <a:gd name="T13" fmla="*/ 2 h 253"/>
                  <a:gd name="T14" fmla="*/ 4 w 117"/>
                  <a:gd name="T15" fmla="*/ 2 h 253"/>
                  <a:gd name="T16" fmla="*/ 4 w 117"/>
                  <a:gd name="T17" fmla="*/ 2 h 253"/>
                  <a:gd name="T18" fmla="*/ 4 w 117"/>
                  <a:gd name="T19" fmla="*/ 2 h 253"/>
                  <a:gd name="T20" fmla="*/ 4 w 117"/>
                  <a:gd name="T21" fmla="*/ 2 h 253"/>
                  <a:gd name="T22" fmla="*/ 4 w 117"/>
                  <a:gd name="T23" fmla="*/ 2 h 253"/>
                  <a:gd name="T24" fmla="*/ 4 w 117"/>
                  <a:gd name="T25" fmla="*/ 2 h 253"/>
                  <a:gd name="T26" fmla="*/ 4 w 117"/>
                  <a:gd name="T27" fmla="*/ 2 h 253"/>
                  <a:gd name="T28" fmla="*/ 4 w 117"/>
                  <a:gd name="T29" fmla="*/ 0 h 253"/>
                  <a:gd name="T30" fmla="*/ 0 w 117"/>
                  <a:gd name="T31" fmla="*/ 2 h 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7" h="253">
                    <a:moveTo>
                      <a:pt x="0" y="19"/>
                    </a:moveTo>
                    <a:lnTo>
                      <a:pt x="20" y="117"/>
                    </a:lnTo>
                    <a:lnTo>
                      <a:pt x="20" y="156"/>
                    </a:lnTo>
                    <a:lnTo>
                      <a:pt x="20" y="175"/>
                    </a:lnTo>
                    <a:lnTo>
                      <a:pt x="39" y="175"/>
                    </a:lnTo>
                    <a:lnTo>
                      <a:pt x="59" y="253"/>
                    </a:lnTo>
                    <a:lnTo>
                      <a:pt x="117" y="253"/>
                    </a:lnTo>
                    <a:lnTo>
                      <a:pt x="98" y="234"/>
                    </a:lnTo>
                    <a:lnTo>
                      <a:pt x="98" y="195"/>
                    </a:lnTo>
                    <a:lnTo>
                      <a:pt x="98" y="156"/>
                    </a:lnTo>
                    <a:lnTo>
                      <a:pt x="117" y="117"/>
                    </a:lnTo>
                    <a:lnTo>
                      <a:pt x="117" y="78"/>
                    </a:lnTo>
                    <a:lnTo>
                      <a:pt x="117" y="58"/>
                    </a:lnTo>
                    <a:lnTo>
                      <a:pt x="117" y="39"/>
                    </a:lnTo>
                    <a:lnTo>
                      <a:pt x="117" y="0"/>
                    </a:lnTo>
                    <a:lnTo>
                      <a:pt x="0" y="1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17" name="Freeform 77"/>
              <p:cNvSpPr>
                <a:spLocks/>
              </p:cNvSpPr>
              <p:nvPr/>
            </p:nvSpPr>
            <p:spPr bwMode="auto">
              <a:xfrm>
                <a:off x="4416" y="1444"/>
                <a:ext cx="103" cy="204"/>
              </a:xfrm>
              <a:custGeom>
                <a:avLst/>
                <a:gdLst>
                  <a:gd name="T0" fmla="*/ 0 w 117"/>
                  <a:gd name="T1" fmla="*/ 2 h 253"/>
                  <a:gd name="T2" fmla="*/ 4 w 117"/>
                  <a:gd name="T3" fmla="*/ 2 h 253"/>
                  <a:gd name="T4" fmla="*/ 4 w 117"/>
                  <a:gd name="T5" fmla="*/ 2 h 253"/>
                  <a:gd name="T6" fmla="*/ 4 w 117"/>
                  <a:gd name="T7" fmla="*/ 2 h 253"/>
                  <a:gd name="T8" fmla="*/ 4 w 117"/>
                  <a:gd name="T9" fmla="*/ 2 h 253"/>
                  <a:gd name="T10" fmla="*/ 4 w 117"/>
                  <a:gd name="T11" fmla="*/ 2 h 253"/>
                  <a:gd name="T12" fmla="*/ 4 w 117"/>
                  <a:gd name="T13" fmla="*/ 2 h 253"/>
                  <a:gd name="T14" fmla="*/ 4 w 117"/>
                  <a:gd name="T15" fmla="*/ 2 h 253"/>
                  <a:gd name="T16" fmla="*/ 4 w 117"/>
                  <a:gd name="T17" fmla="*/ 2 h 253"/>
                  <a:gd name="T18" fmla="*/ 4 w 117"/>
                  <a:gd name="T19" fmla="*/ 2 h 253"/>
                  <a:gd name="T20" fmla="*/ 4 w 117"/>
                  <a:gd name="T21" fmla="*/ 2 h 253"/>
                  <a:gd name="T22" fmla="*/ 4 w 117"/>
                  <a:gd name="T23" fmla="*/ 2 h 253"/>
                  <a:gd name="T24" fmla="*/ 4 w 117"/>
                  <a:gd name="T25" fmla="*/ 2 h 253"/>
                  <a:gd name="T26" fmla="*/ 4 w 117"/>
                  <a:gd name="T27" fmla="*/ 2 h 253"/>
                  <a:gd name="T28" fmla="*/ 4 w 117"/>
                  <a:gd name="T29" fmla="*/ 0 h 253"/>
                  <a:gd name="T30" fmla="*/ 0 w 117"/>
                  <a:gd name="T31" fmla="*/ 2 h 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7" h="253">
                    <a:moveTo>
                      <a:pt x="0" y="19"/>
                    </a:moveTo>
                    <a:lnTo>
                      <a:pt x="20" y="117"/>
                    </a:lnTo>
                    <a:lnTo>
                      <a:pt x="20" y="156"/>
                    </a:lnTo>
                    <a:lnTo>
                      <a:pt x="20" y="175"/>
                    </a:lnTo>
                    <a:lnTo>
                      <a:pt x="39" y="175"/>
                    </a:lnTo>
                    <a:lnTo>
                      <a:pt x="59" y="253"/>
                    </a:lnTo>
                    <a:lnTo>
                      <a:pt x="117" y="253"/>
                    </a:lnTo>
                    <a:lnTo>
                      <a:pt x="98" y="234"/>
                    </a:lnTo>
                    <a:lnTo>
                      <a:pt x="98" y="195"/>
                    </a:lnTo>
                    <a:lnTo>
                      <a:pt x="98" y="156"/>
                    </a:lnTo>
                    <a:lnTo>
                      <a:pt x="117" y="117"/>
                    </a:lnTo>
                    <a:lnTo>
                      <a:pt x="117" y="78"/>
                    </a:lnTo>
                    <a:lnTo>
                      <a:pt x="117" y="58"/>
                    </a:lnTo>
                    <a:lnTo>
                      <a:pt x="117" y="39"/>
                    </a:lnTo>
                    <a:lnTo>
                      <a:pt x="117" y="0"/>
                    </a:lnTo>
                    <a:lnTo>
                      <a:pt x="0" y="1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18" name="Freeform 78"/>
              <p:cNvSpPr>
                <a:spLocks/>
              </p:cNvSpPr>
              <p:nvPr/>
            </p:nvSpPr>
            <p:spPr bwMode="auto">
              <a:xfrm>
                <a:off x="4502" y="1413"/>
                <a:ext cx="120" cy="235"/>
              </a:xfrm>
              <a:custGeom>
                <a:avLst/>
                <a:gdLst>
                  <a:gd name="T0" fmla="*/ 4 w 136"/>
                  <a:gd name="T1" fmla="*/ 2 h 292"/>
                  <a:gd name="T2" fmla="*/ 4 w 136"/>
                  <a:gd name="T3" fmla="*/ 2 h 292"/>
                  <a:gd name="T4" fmla="*/ 4 w 136"/>
                  <a:gd name="T5" fmla="*/ 2 h 292"/>
                  <a:gd name="T6" fmla="*/ 4 w 136"/>
                  <a:gd name="T7" fmla="*/ 2 h 292"/>
                  <a:gd name="T8" fmla="*/ 4 w 136"/>
                  <a:gd name="T9" fmla="*/ 2 h 292"/>
                  <a:gd name="T10" fmla="*/ 0 w 136"/>
                  <a:gd name="T11" fmla="*/ 2 h 292"/>
                  <a:gd name="T12" fmla="*/ 0 w 136"/>
                  <a:gd name="T13" fmla="*/ 2 h 292"/>
                  <a:gd name="T14" fmla="*/ 0 w 136"/>
                  <a:gd name="T15" fmla="*/ 2 h 292"/>
                  <a:gd name="T16" fmla="*/ 4 w 136"/>
                  <a:gd name="T17" fmla="*/ 2 h 292"/>
                  <a:gd name="T18" fmla="*/ 4 w 136"/>
                  <a:gd name="T19" fmla="*/ 2 h 292"/>
                  <a:gd name="T20" fmla="*/ 4 w 136"/>
                  <a:gd name="T21" fmla="*/ 2 h 292"/>
                  <a:gd name="T22" fmla="*/ 4 w 136"/>
                  <a:gd name="T23" fmla="*/ 2 h 292"/>
                  <a:gd name="T24" fmla="*/ 5 w 136"/>
                  <a:gd name="T25" fmla="*/ 2 h 292"/>
                  <a:gd name="T26" fmla="*/ 5 w 136"/>
                  <a:gd name="T27" fmla="*/ 2 h 292"/>
                  <a:gd name="T28" fmla="*/ 4 w 136"/>
                  <a:gd name="T29" fmla="*/ 2 h 292"/>
                  <a:gd name="T30" fmla="*/ 4 w 136"/>
                  <a:gd name="T31" fmla="*/ 2 h 292"/>
                  <a:gd name="T32" fmla="*/ 4 w 136"/>
                  <a:gd name="T33" fmla="*/ 0 h 292"/>
                  <a:gd name="T34" fmla="*/ 4 w 136"/>
                  <a:gd name="T35" fmla="*/ 0 h 292"/>
                  <a:gd name="T36" fmla="*/ 4 w 136"/>
                  <a:gd name="T37" fmla="*/ 2 h 2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6" h="292">
                    <a:moveTo>
                      <a:pt x="19" y="39"/>
                    </a:moveTo>
                    <a:lnTo>
                      <a:pt x="19" y="78"/>
                    </a:lnTo>
                    <a:lnTo>
                      <a:pt x="19" y="97"/>
                    </a:lnTo>
                    <a:lnTo>
                      <a:pt x="19" y="117"/>
                    </a:lnTo>
                    <a:lnTo>
                      <a:pt x="19" y="156"/>
                    </a:lnTo>
                    <a:lnTo>
                      <a:pt x="0" y="195"/>
                    </a:lnTo>
                    <a:lnTo>
                      <a:pt x="0" y="234"/>
                    </a:lnTo>
                    <a:lnTo>
                      <a:pt x="0" y="273"/>
                    </a:lnTo>
                    <a:lnTo>
                      <a:pt x="19" y="292"/>
                    </a:lnTo>
                    <a:lnTo>
                      <a:pt x="97" y="273"/>
                    </a:lnTo>
                    <a:lnTo>
                      <a:pt x="116" y="253"/>
                    </a:lnTo>
                    <a:lnTo>
                      <a:pt x="116" y="234"/>
                    </a:lnTo>
                    <a:lnTo>
                      <a:pt x="136" y="234"/>
                    </a:lnTo>
                    <a:lnTo>
                      <a:pt x="136" y="214"/>
                    </a:lnTo>
                    <a:lnTo>
                      <a:pt x="116" y="214"/>
                    </a:lnTo>
                    <a:lnTo>
                      <a:pt x="116" y="195"/>
                    </a:lnTo>
                    <a:lnTo>
                      <a:pt x="39" y="0"/>
                    </a:lnTo>
                    <a:lnTo>
                      <a:pt x="19" y="0"/>
                    </a:lnTo>
                    <a:lnTo>
                      <a:pt x="19" y="3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19" name="Freeform 79"/>
              <p:cNvSpPr>
                <a:spLocks/>
              </p:cNvSpPr>
              <p:nvPr/>
            </p:nvSpPr>
            <p:spPr bwMode="auto">
              <a:xfrm>
                <a:off x="4502" y="1413"/>
                <a:ext cx="120" cy="235"/>
              </a:xfrm>
              <a:custGeom>
                <a:avLst/>
                <a:gdLst>
                  <a:gd name="T0" fmla="*/ 4 w 136"/>
                  <a:gd name="T1" fmla="*/ 2 h 292"/>
                  <a:gd name="T2" fmla="*/ 4 w 136"/>
                  <a:gd name="T3" fmla="*/ 2 h 292"/>
                  <a:gd name="T4" fmla="*/ 4 w 136"/>
                  <a:gd name="T5" fmla="*/ 2 h 292"/>
                  <a:gd name="T6" fmla="*/ 4 w 136"/>
                  <a:gd name="T7" fmla="*/ 2 h 292"/>
                  <a:gd name="T8" fmla="*/ 4 w 136"/>
                  <a:gd name="T9" fmla="*/ 2 h 292"/>
                  <a:gd name="T10" fmla="*/ 0 w 136"/>
                  <a:gd name="T11" fmla="*/ 2 h 292"/>
                  <a:gd name="T12" fmla="*/ 0 w 136"/>
                  <a:gd name="T13" fmla="*/ 2 h 292"/>
                  <a:gd name="T14" fmla="*/ 0 w 136"/>
                  <a:gd name="T15" fmla="*/ 2 h 292"/>
                  <a:gd name="T16" fmla="*/ 4 w 136"/>
                  <a:gd name="T17" fmla="*/ 2 h 292"/>
                  <a:gd name="T18" fmla="*/ 4 w 136"/>
                  <a:gd name="T19" fmla="*/ 2 h 292"/>
                  <a:gd name="T20" fmla="*/ 4 w 136"/>
                  <a:gd name="T21" fmla="*/ 2 h 292"/>
                  <a:gd name="T22" fmla="*/ 4 w 136"/>
                  <a:gd name="T23" fmla="*/ 2 h 292"/>
                  <a:gd name="T24" fmla="*/ 5 w 136"/>
                  <a:gd name="T25" fmla="*/ 2 h 292"/>
                  <a:gd name="T26" fmla="*/ 5 w 136"/>
                  <a:gd name="T27" fmla="*/ 2 h 292"/>
                  <a:gd name="T28" fmla="*/ 4 w 136"/>
                  <a:gd name="T29" fmla="*/ 2 h 292"/>
                  <a:gd name="T30" fmla="*/ 4 w 136"/>
                  <a:gd name="T31" fmla="*/ 2 h 292"/>
                  <a:gd name="T32" fmla="*/ 4 w 136"/>
                  <a:gd name="T33" fmla="*/ 0 h 292"/>
                  <a:gd name="T34" fmla="*/ 4 w 136"/>
                  <a:gd name="T35" fmla="*/ 0 h 292"/>
                  <a:gd name="T36" fmla="*/ 4 w 136"/>
                  <a:gd name="T37" fmla="*/ 2 h 2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6" h="292">
                    <a:moveTo>
                      <a:pt x="19" y="39"/>
                    </a:moveTo>
                    <a:lnTo>
                      <a:pt x="19" y="78"/>
                    </a:lnTo>
                    <a:lnTo>
                      <a:pt x="19" y="97"/>
                    </a:lnTo>
                    <a:lnTo>
                      <a:pt x="19" y="117"/>
                    </a:lnTo>
                    <a:lnTo>
                      <a:pt x="19" y="156"/>
                    </a:lnTo>
                    <a:lnTo>
                      <a:pt x="0" y="195"/>
                    </a:lnTo>
                    <a:lnTo>
                      <a:pt x="0" y="234"/>
                    </a:lnTo>
                    <a:lnTo>
                      <a:pt x="0" y="273"/>
                    </a:lnTo>
                    <a:lnTo>
                      <a:pt x="19" y="292"/>
                    </a:lnTo>
                    <a:lnTo>
                      <a:pt x="97" y="273"/>
                    </a:lnTo>
                    <a:lnTo>
                      <a:pt x="116" y="253"/>
                    </a:lnTo>
                    <a:lnTo>
                      <a:pt x="116" y="234"/>
                    </a:lnTo>
                    <a:lnTo>
                      <a:pt x="136" y="234"/>
                    </a:lnTo>
                    <a:lnTo>
                      <a:pt x="136" y="214"/>
                    </a:lnTo>
                    <a:lnTo>
                      <a:pt x="116" y="214"/>
                    </a:lnTo>
                    <a:lnTo>
                      <a:pt x="116" y="195"/>
                    </a:lnTo>
                    <a:lnTo>
                      <a:pt x="39" y="0"/>
                    </a:lnTo>
                    <a:lnTo>
                      <a:pt x="19" y="0"/>
                    </a:lnTo>
                    <a:lnTo>
                      <a:pt x="19" y="3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20" name="Freeform 80"/>
              <p:cNvSpPr>
                <a:spLocks/>
              </p:cNvSpPr>
              <p:nvPr/>
            </p:nvSpPr>
            <p:spPr bwMode="auto">
              <a:xfrm>
                <a:off x="4537" y="1193"/>
                <a:ext cx="273" cy="392"/>
              </a:xfrm>
              <a:custGeom>
                <a:avLst/>
                <a:gdLst>
                  <a:gd name="T0" fmla="*/ 9 w 311"/>
                  <a:gd name="T1" fmla="*/ 2 h 487"/>
                  <a:gd name="T2" fmla="*/ 10 w 311"/>
                  <a:gd name="T3" fmla="*/ 2 h 487"/>
                  <a:gd name="T4" fmla="*/ 10 w 311"/>
                  <a:gd name="T5" fmla="*/ 2 h 487"/>
                  <a:gd name="T6" fmla="*/ 10 w 311"/>
                  <a:gd name="T7" fmla="*/ 2 h 487"/>
                  <a:gd name="T8" fmla="*/ 11 w 311"/>
                  <a:gd name="T9" fmla="*/ 2 h 487"/>
                  <a:gd name="T10" fmla="*/ 10 w 311"/>
                  <a:gd name="T11" fmla="*/ 2 h 487"/>
                  <a:gd name="T12" fmla="*/ 10 w 311"/>
                  <a:gd name="T13" fmla="*/ 2 h 487"/>
                  <a:gd name="T14" fmla="*/ 10 w 311"/>
                  <a:gd name="T15" fmla="*/ 2 h 487"/>
                  <a:gd name="T16" fmla="*/ 9 w 311"/>
                  <a:gd name="T17" fmla="*/ 2 h 487"/>
                  <a:gd name="T18" fmla="*/ 9 w 311"/>
                  <a:gd name="T19" fmla="*/ 2 h 487"/>
                  <a:gd name="T20" fmla="*/ 9 w 311"/>
                  <a:gd name="T21" fmla="*/ 2 h 487"/>
                  <a:gd name="T22" fmla="*/ 8 w 311"/>
                  <a:gd name="T23" fmla="*/ 2 h 487"/>
                  <a:gd name="T24" fmla="*/ 8 w 311"/>
                  <a:gd name="T25" fmla="*/ 2 h 487"/>
                  <a:gd name="T26" fmla="*/ 8 w 311"/>
                  <a:gd name="T27" fmla="*/ 2 h 487"/>
                  <a:gd name="T28" fmla="*/ 8 w 311"/>
                  <a:gd name="T29" fmla="*/ 2 h 487"/>
                  <a:gd name="T30" fmla="*/ 8 w 311"/>
                  <a:gd name="T31" fmla="*/ 2 h 487"/>
                  <a:gd name="T32" fmla="*/ 7 w 311"/>
                  <a:gd name="T33" fmla="*/ 2 h 487"/>
                  <a:gd name="T34" fmla="*/ 6 w 311"/>
                  <a:gd name="T35" fmla="*/ 2 h 487"/>
                  <a:gd name="T36" fmla="*/ 6 w 311"/>
                  <a:gd name="T37" fmla="*/ 2 h 487"/>
                  <a:gd name="T38" fmla="*/ 6 w 311"/>
                  <a:gd name="T39" fmla="*/ 2 h 487"/>
                  <a:gd name="T40" fmla="*/ 5 w 311"/>
                  <a:gd name="T41" fmla="*/ 2 h 487"/>
                  <a:gd name="T42" fmla="*/ 4 w 311"/>
                  <a:gd name="T43" fmla="*/ 2 h 487"/>
                  <a:gd name="T44" fmla="*/ 4 w 311"/>
                  <a:gd name="T45" fmla="*/ 2 h 487"/>
                  <a:gd name="T46" fmla="*/ 4 w 311"/>
                  <a:gd name="T47" fmla="*/ 2 h 487"/>
                  <a:gd name="T48" fmla="*/ 4 w 311"/>
                  <a:gd name="T49" fmla="*/ 2 h 487"/>
                  <a:gd name="T50" fmla="*/ 4 w 311"/>
                  <a:gd name="T51" fmla="*/ 2 h 487"/>
                  <a:gd name="T52" fmla="*/ 4 w 311"/>
                  <a:gd name="T53" fmla="*/ 2 h 487"/>
                  <a:gd name="T54" fmla="*/ 4 w 311"/>
                  <a:gd name="T55" fmla="*/ 2 h 487"/>
                  <a:gd name="T56" fmla="*/ 4 w 311"/>
                  <a:gd name="T57" fmla="*/ 2 h 487"/>
                  <a:gd name="T58" fmla="*/ 4 w 311"/>
                  <a:gd name="T59" fmla="*/ 2 h 487"/>
                  <a:gd name="T60" fmla="*/ 0 w 311"/>
                  <a:gd name="T61" fmla="*/ 2 h 487"/>
                  <a:gd name="T62" fmla="*/ 0 w 311"/>
                  <a:gd name="T63" fmla="*/ 2 h 487"/>
                  <a:gd name="T64" fmla="*/ 4 w 311"/>
                  <a:gd name="T65" fmla="*/ 2 h 487"/>
                  <a:gd name="T66" fmla="*/ 4 w 311"/>
                  <a:gd name="T67" fmla="*/ 2 h 487"/>
                  <a:gd name="T68" fmla="*/ 4 w 311"/>
                  <a:gd name="T69" fmla="*/ 2 h 487"/>
                  <a:gd name="T70" fmla="*/ 4 w 311"/>
                  <a:gd name="T71" fmla="*/ 2 h 487"/>
                  <a:gd name="T72" fmla="*/ 4 w 311"/>
                  <a:gd name="T73" fmla="*/ 2 h 487"/>
                  <a:gd name="T74" fmla="*/ 4 w 311"/>
                  <a:gd name="T75" fmla="*/ 2 h 487"/>
                  <a:gd name="T76" fmla="*/ 4 w 311"/>
                  <a:gd name="T77" fmla="*/ 2 h 487"/>
                  <a:gd name="T78" fmla="*/ 4 w 311"/>
                  <a:gd name="T79" fmla="*/ 2 h 487"/>
                  <a:gd name="T80" fmla="*/ 4 w 311"/>
                  <a:gd name="T81" fmla="*/ 2 h 487"/>
                  <a:gd name="T82" fmla="*/ 4 w 311"/>
                  <a:gd name="T83" fmla="*/ 2 h 487"/>
                  <a:gd name="T84" fmla="*/ 4 w 311"/>
                  <a:gd name="T85" fmla="*/ 0 h 487"/>
                  <a:gd name="T86" fmla="*/ 4 w 311"/>
                  <a:gd name="T87" fmla="*/ 2 h 487"/>
                  <a:gd name="T88" fmla="*/ 4 w 311"/>
                  <a:gd name="T89" fmla="*/ 2 h 487"/>
                  <a:gd name="T90" fmla="*/ 4 w 311"/>
                  <a:gd name="T91" fmla="*/ 2 h 487"/>
                  <a:gd name="T92" fmla="*/ 4 w 311"/>
                  <a:gd name="T93" fmla="*/ 0 h 487"/>
                  <a:gd name="T94" fmla="*/ 5 w 311"/>
                  <a:gd name="T95" fmla="*/ 0 h 487"/>
                  <a:gd name="T96" fmla="*/ 6 w 311"/>
                  <a:gd name="T97" fmla="*/ 2 h 487"/>
                  <a:gd name="T98" fmla="*/ 7 w 311"/>
                  <a:gd name="T99" fmla="*/ 2 h 487"/>
                  <a:gd name="T100" fmla="*/ 8 w 311"/>
                  <a:gd name="T101" fmla="*/ 2 h 487"/>
                  <a:gd name="T102" fmla="*/ 8 w 311"/>
                  <a:gd name="T103" fmla="*/ 2 h 487"/>
                  <a:gd name="T104" fmla="*/ 9 w 311"/>
                  <a:gd name="T105" fmla="*/ 2 h 487"/>
                  <a:gd name="T106" fmla="*/ 9 w 311"/>
                  <a:gd name="T107" fmla="*/ 2 h 487"/>
                  <a:gd name="T108" fmla="*/ 9 w 311"/>
                  <a:gd name="T109" fmla="*/ 2 h 4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1" h="487">
                    <a:moveTo>
                      <a:pt x="253" y="195"/>
                    </a:moveTo>
                    <a:lnTo>
                      <a:pt x="272" y="195"/>
                    </a:lnTo>
                    <a:lnTo>
                      <a:pt x="292" y="195"/>
                    </a:lnTo>
                    <a:lnTo>
                      <a:pt x="292" y="214"/>
                    </a:lnTo>
                    <a:lnTo>
                      <a:pt x="311" y="234"/>
                    </a:lnTo>
                    <a:lnTo>
                      <a:pt x="292" y="253"/>
                    </a:lnTo>
                    <a:lnTo>
                      <a:pt x="272" y="253"/>
                    </a:lnTo>
                    <a:lnTo>
                      <a:pt x="272" y="273"/>
                    </a:lnTo>
                    <a:lnTo>
                      <a:pt x="253" y="273"/>
                    </a:lnTo>
                    <a:lnTo>
                      <a:pt x="253" y="292"/>
                    </a:lnTo>
                    <a:lnTo>
                      <a:pt x="253" y="312"/>
                    </a:lnTo>
                    <a:lnTo>
                      <a:pt x="233" y="292"/>
                    </a:lnTo>
                    <a:lnTo>
                      <a:pt x="233" y="273"/>
                    </a:lnTo>
                    <a:lnTo>
                      <a:pt x="233" y="292"/>
                    </a:lnTo>
                    <a:lnTo>
                      <a:pt x="214" y="292"/>
                    </a:lnTo>
                    <a:lnTo>
                      <a:pt x="214" y="312"/>
                    </a:lnTo>
                    <a:lnTo>
                      <a:pt x="194" y="312"/>
                    </a:lnTo>
                    <a:lnTo>
                      <a:pt x="175" y="331"/>
                    </a:lnTo>
                    <a:lnTo>
                      <a:pt x="175" y="351"/>
                    </a:lnTo>
                    <a:lnTo>
                      <a:pt x="175" y="370"/>
                    </a:lnTo>
                    <a:lnTo>
                      <a:pt x="155" y="370"/>
                    </a:lnTo>
                    <a:lnTo>
                      <a:pt x="136" y="390"/>
                    </a:lnTo>
                    <a:lnTo>
                      <a:pt x="116" y="390"/>
                    </a:lnTo>
                    <a:lnTo>
                      <a:pt x="116" y="409"/>
                    </a:lnTo>
                    <a:lnTo>
                      <a:pt x="116" y="429"/>
                    </a:lnTo>
                    <a:lnTo>
                      <a:pt x="97" y="448"/>
                    </a:lnTo>
                    <a:lnTo>
                      <a:pt x="97" y="468"/>
                    </a:lnTo>
                    <a:lnTo>
                      <a:pt x="97" y="487"/>
                    </a:lnTo>
                    <a:lnTo>
                      <a:pt x="77" y="487"/>
                    </a:lnTo>
                    <a:lnTo>
                      <a:pt x="77" y="468"/>
                    </a:lnTo>
                    <a:lnTo>
                      <a:pt x="0" y="273"/>
                    </a:lnTo>
                    <a:lnTo>
                      <a:pt x="0" y="253"/>
                    </a:lnTo>
                    <a:lnTo>
                      <a:pt x="19" y="273"/>
                    </a:lnTo>
                    <a:lnTo>
                      <a:pt x="19" y="253"/>
                    </a:lnTo>
                    <a:lnTo>
                      <a:pt x="19" y="234"/>
                    </a:lnTo>
                    <a:lnTo>
                      <a:pt x="39" y="214"/>
                    </a:lnTo>
                    <a:lnTo>
                      <a:pt x="39" y="195"/>
                    </a:lnTo>
                    <a:lnTo>
                      <a:pt x="39" y="156"/>
                    </a:lnTo>
                    <a:lnTo>
                      <a:pt x="39" y="117"/>
                    </a:lnTo>
                    <a:lnTo>
                      <a:pt x="39" y="97"/>
                    </a:lnTo>
                    <a:lnTo>
                      <a:pt x="39" y="78"/>
                    </a:lnTo>
                    <a:lnTo>
                      <a:pt x="58" y="19"/>
                    </a:lnTo>
                    <a:lnTo>
                      <a:pt x="77" y="0"/>
                    </a:lnTo>
                    <a:lnTo>
                      <a:pt x="77" y="19"/>
                    </a:lnTo>
                    <a:lnTo>
                      <a:pt x="97" y="19"/>
                    </a:lnTo>
                    <a:lnTo>
                      <a:pt x="116" y="19"/>
                    </a:lnTo>
                    <a:lnTo>
                      <a:pt x="136" y="0"/>
                    </a:lnTo>
                    <a:lnTo>
                      <a:pt x="155" y="0"/>
                    </a:lnTo>
                    <a:lnTo>
                      <a:pt x="175" y="19"/>
                    </a:lnTo>
                    <a:lnTo>
                      <a:pt x="194" y="58"/>
                    </a:lnTo>
                    <a:lnTo>
                      <a:pt x="214" y="136"/>
                    </a:lnTo>
                    <a:lnTo>
                      <a:pt x="233" y="156"/>
                    </a:lnTo>
                    <a:lnTo>
                      <a:pt x="253" y="156"/>
                    </a:lnTo>
                    <a:lnTo>
                      <a:pt x="253" y="175"/>
                    </a:lnTo>
                    <a:lnTo>
                      <a:pt x="253" y="195"/>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21" name="Freeform 81"/>
              <p:cNvSpPr>
                <a:spLocks/>
              </p:cNvSpPr>
              <p:nvPr/>
            </p:nvSpPr>
            <p:spPr bwMode="auto">
              <a:xfrm>
                <a:off x="4537" y="1193"/>
                <a:ext cx="273" cy="392"/>
              </a:xfrm>
              <a:custGeom>
                <a:avLst/>
                <a:gdLst>
                  <a:gd name="T0" fmla="*/ 9 w 311"/>
                  <a:gd name="T1" fmla="*/ 2 h 487"/>
                  <a:gd name="T2" fmla="*/ 10 w 311"/>
                  <a:gd name="T3" fmla="*/ 2 h 487"/>
                  <a:gd name="T4" fmla="*/ 10 w 311"/>
                  <a:gd name="T5" fmla="*/ 2 h 487"/>
                  <a:gd name="T6" fmla="*/ 10 w 311"/>
                  <a:gd name="T7" fmla="*/ 2 h 487"/>
                  <a:gd name="T8" fmla="*/ 11 w 311"/>
                  <a:gd name="T9" fmla="*/ 2 h 487"/>
                  <a:gd name="T10" fmla="*/ 10 w 311"/>
                  <a:gd name="T11" fmla="*/ 2 h 487"/>
                  <a:gd name="T12" fmla="*/ 10 w 311"/>
                  <a:gd name="T13" fmla="*/ 2 h 487"/>
                  <a:gd name="T14" fmla="*/ 10 w 311"/>
                  <a:gd name="T15" fmla="*/ 2 h 487"/>
                  <a:gd name="T16" fmla="*/ 9 w 311"/>
                  <a:gd name="T17" fmla="*/ 2 h 487"/>
                  <a:gd name="T18" fmla="*/ 9 w 311"/>
                  <a:gd name="T19" fmla="*/ 2 h 487"/>
                  <a:gd name="T20" fmla="*/ 9 w 311"/>
                  <a:gd name="T21" fmla="*/ 2 h 487"/>
                  <a:gd name="T22" fmla="*/ 8 w 311"/>
                  <a:gd name="T23" fmla="*/ 2 h 487"/>
                  <a:gd name="T24" fmla="*/ 8 w 311"/>
                  <a:gd name="T25" fmla="*/ 2 h 487"/>
                  <a:gd name="T26" fmla="*/ 8 w 311"/>
                  <a:gd name="T27" fmla="*/ 2 h 487"/>
                  <a:gd name="T28" fmla="*/ 8 w 311"/>
                  <a:gd name="T29" fmla="*/ 2 h 487"/>
                  <a:gd name="T30" fmla="*/ 8 w 311"/>
                  <a:gd name="T31" fmla="*/ 2 h 487"/>
                  <a:gd name="T32" fmla="*/ 7 w 311"/>
                  <a:gd name="T33" fmla="*/ 2 h 487"/>
                  <a:gd name="T34" fmla="*/ 6 w 311"/>
                  <a:gd name="T35" fmla="*/ 2 h 487"/>
                  <a:gd name="T36" fmla="*/ 6 w 311"/>
                  <a:gd name="T37" fmla="*/ 2 h 487"/>
                  <a:gd name="T38" fmla="*/ 6 w 311"/>
                  <a:gd name="T39" fmla="*/ 2 h 487"/>
                  <a:gd name="T40" fmla="*/ 5 w 311"/>
                  <a:gd name="T41" fmla="*/ 2 h 487"/>
                  <a:gd name="T42" fmla="*/ 4 w 311"/>
                  <a:gd name="T43" fmla="*/ 2 h 487"/>
                  <a:gd name="T44" fmla="*/ 4 w 311"/>
                  <a:gd name="T45" fmla="*/ 2 h 487"/>
                  <a:gd name="T46" fmla="*/ 4 w 311"/>
                  <a:gd name="T47" fmla="*/ 2 h 487"/>
                  <a:gd name="T48" fmla="*/ 4 w 311"/>
                  <a:gd name="T49" fmla="*/ 2 h 487"/>
                  <a:gd name="T50" fmla="*/ 4 w 311"/>
                  <a:gd name="T51" fmla="*/ 2 h 487"/>
                  <a:gd name="T52" fmla="*/ 4 w 311"/>
                  <a:gd name="T53" fmla="*/ 2 h 487"/>
                  <a:gd name="T54" fmla="*/ 4 w 311"/>
                  <a:gd name="T55" fmla="*/ 2 h 487"/>
                  <a:gd name="T56" fmla="*/ 4 w 311"/>
                  <a:gd name="T57" fmla="*/ 2 h 487"/>
                  <a:gd name="T58" fmla="*/ 4 w 311"/>
                  <a:gd name="T59" fmla="*/ 2 h 487"/>
                  <a:gd name="T60" fmla="*/ 0 w 311"/>
                  <a:gd name="T61" fmla="*/ 2 h 487"/>
                  <a:gd name="T62" fmla="*/ 0 w 311"/>
                  <a:gd name="T63" fmla="*/ 2 h 487"/>
                  <a:gd name="T64" fmla="*/ 4 w 311"/>
                  <a:gd name="T65" fmla="*/ 2 h 487"/>
                  <a:gd name="T66" fmla="*/ 4 w 311"/>
                  <a:gd name="T67" fmla="*/ 2 h 487"/>
                  <a:gd name="T68" fmla="*/ 4 w 311"/>
                  <a:gd name="T69" fmla="*/ 2 h 487"/>
                  <a:gd name="T70" fmla="*/ 4 w 311"/>
                  <a:gd name="T71" fmla="*/ 2 h 487"/>
                  <a:gd name="T72" fmla="*/ 4 w 311"/>
                  <a:gd name="T73" fmla="*/ 2 h 487"/>
                  <a:gd name="T74" fmla="*/ 4 w 311"/>
                  <a:gd name="T75" fmla="*/ 2 h 487"/>
                  <a:gd name="T76" fmla="*/ 4 w 311"/>
                  <a:gd name="T77" fmla="*/ 2 h 487"/>
                  <a:gd name="T78" fmla="*/ 4 w 311"/>
                  <a:gd name="T79" fmla="*/ 2 h 487"/>
                  <a:gd name="T80" fmla="*/ 4 w 311"/>
                  <a:gd name="T81" fmla="*/ 2 h 487"/>
                  <a:gd name="T82" fmla="*/ 4 w 311"/>
                  <a:gd name="T83" fmla="*/ 2 h 487"/>
                  <a:gd name="T84" fmla="*/ 4 w 311"/>
                  <a:gd name="T85" fmla="*/ 0 h 487"/>
                  <a:gd name="T86" fmla="*/ 4 w 311"/>
                  <a:gd name="T87" fmla="*/ 2 h 487"/>
                  <a:gd name="T88" fmla="*/ 4 w 311"/>
                  <a:gd name="T89" fmla="*/ 2 h 487"/>
                  <a:gd name="T90" fmla="*/ 4 w 311"/>
                  <a:gd name="T91" fmla="*/ 2 h 487"/>
                  <a:gd name="T92" fmla="*/ 4 w 311"/>
                  <a:gd name="T93" fmla="*/ 0 h 487"/>
                  <a:gd name="T94" fmla="*/ 5 w 311"/>
                  <a:gd name="T95" fmla="*/ 0 h 487"/>
                  <a:gd name="T96" fmla="*/ 6 w 311"/>
                  <a:gd name="T97" fmla="*/ 2 h 487"/>
                  <a:gd name="T98" fmla="*/ 7 w 311"/>
                  <a:gd name="T99" fmla="*/ 2 h 487"/>
                  <a:gd name="T100" fmla="*/ 8 w 311"/>
                  <a:gd name="T101" fmla="*/ 2 h 487"/>
                  <a:gd name="T102" fmla="*/ 8 w 311"/>
                  <a:gd name="T103" fmla="*/ 2 h 487"/>
                  <a:gd name="T104" fmla="*/ 9 w 311"/>
                  <a:gd name="T105" fmla="*/ 2 h 487"/>
                  <a:gd name="T106" fmla="*/ 9 w 311"/>
                  <a:gd name="T107" fmla="*/ 2 h 487"/>
                  <a:gd name="T108" fmla="*/ 9 w 311"/>
                  <a:gd name="T109" fmla="*/ 2 h 4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1" h="487">
                    <a:moveTo>
                      <a:pt x="253" y="195"/>
                    </a:moveTo>
                    <a:lnTo>
                      <a:pt x="272" y="195"/>
                    </a:lnTo>
                    <a:lnTo>
                      <a:pt x="292" y="195"/>
                    </a:lnTo>
                    <a:lnTo>
                      <a:pt x="292" y="214"/>
                    </a:lnTo>
                    <a:lnTo>
                      <a:pt x="311" y="234"/>
                    </a:lnTo>
                    <a:lnTo>
                      <a:pt x="292" y="253"/>
                    </a:lnTo>
                    <a:lnTo>
                      <a:pt x="272" y="253"/>
                    </a:lnTo>
                    <a:lnTo>
                      <a:pt x="272" y="273"/>
                    </a:lnTo>
                    <a:lnTo>
                      <a:pt x="253" y="273"/>
                    </a:lnTo>
                    <a:lnTo>
                      <a:pt x="253" y="292"/>
                    </a:lnTo>
                    <a:lnTo>
                      <a:pt x="253" y="312"/>
                    </a:lnTo>
                    <a:lnTo>
                      <a:pt x="233" y="292"/>
                    </a:lnTo>
                    <a:lnTo>
                      <a:pt x="233" y="273"/>
                    </a:lnTo>
                    <a:lnTo>
                      <a:pt x="233" y="292"/>
                    </a:lnTo>
                    <a:lnTo>
                      <a:pt x="214" y="292"/>
                    </a:lnTo>
                    <a:lnTo>
                      <a:pt x="214" y="312"/>
                    </a:lnTo>
                    <a:lnTo>
                      <a:pt x="194" y="312"/>
                    </a:lnTo>
                    <a:lnTo>
                      <a:pt x="175" y="331"/>
                    </a:lnTo>
                    <a:lnTo>
                      <a:pt x="175" y="351"/>
                    </a:lnTo>
                    <a:lnTo>
                      <a:pt x="175" y="370"/>
                    </a:lnTo>
                    <a:lnTo>
                      <a:pt x="155" y="370"/>
                    </a:lnTo>
                    <a:lnTo>
                      <a:pt x="136" y="390"/>
                    </a:lnTo>
                    <a:lnTo>
                      <a:pt x="116" y="390"/>
                    </a:lnTo>
                    <a:lnTo>
                      <a:pt x="116" y="409"/>
                    </a:lnTo>
                    <a:lnTo>
                      <a:pt x="116" y="429"/>
                    </a:lnTo>
                    <a:lnTo>
                      <a:pt x="97" y="448"/>
                    </a:lnTo>
                    <a:lnTo>
                      <a:pt x="97" y="468"/>
                    </a:lnTo>
                    <a:lnTo>
                      <a:pt x="97" y="487"/>
                    </a:lnTo>
                    <a:lnTo>
                      <a:pt x="77" y="487"/>
                    </a:lnTo>
                    <a:lnTo>
                      <a:pt x="77" y="468"/>
                    </a:lnTo>
                    <a:lnTo>
                      <a:pt x="0" y="273"/>
                    </a:lnTo>
                    <a:lnTo>
                      <a:pt x="0" y="253"/>
                    </a:lnTo>
                    <a:lnTo>
                      <a:pt x="19" y="273"/>
                    </a:lnTo>
                    <a:lnTo>
                      <a:pt x="19" y="253"/>
                    </a:lnTo>
                    <a:lnTo>
                      <a:pt x="19" y="234"/>
                    </a:lnTo>
                    <a:lnTo>
                      <a:pt x="39" y="214"/>
                    </a:lnTo>
                    <a:lnTo>
                      <a:pt x="39" y="195"/>
                    </a:lnTo>
                    <a:lnTo>
                      <a:pt x="39" y="156"/>
                    </a:lnTo>
                    <a:lnTo>
                      <a:pt x="39" y="117"/>
                    </a:lnTo>
                    <a:lnTo>
                      <a:pt x="39" y="97"/>
                    </a:lnTo>
                    <a:lnTo>
                      <a:pt x="39" y="78"/>
                    </a:lnTo>
                    <a:lnTo>
                      <a:pt x="58" y="19"/>
                    </a:lnTo>
                    <a:lnTo>
                      <a:pt x="77" y="0"/>
                    </a:lnTo>
                    <a:lnTo>
                      <a:pt x="77" y="19"/>
                    </a:lnTo>
                    <a:lnTo>
                      <a:pt x="97" y="19"/>
                    </a:lnTo>
                    <a:lnTo>
                      <a:pt x="116" y="19"/>
                    </a:lnTo>
                    <a:lnTo>
                      <a:pt x="136" y="0"/>
                    </a:lnTo>
                    <a:lnTo>
                      <a:pt x="155" y="0"/>
                    </a:lnTo>
                    <a:lnTo>
                      <a:pt x="175" y="19"/>
                    </a:lnTo>
                    <a:lnTo>
                      <a:pt x="194" y="58"/>
                    </a:lnTo>
                    <a:lnTo>
                      <a:pt x="214" y="136"/>
                    </a:lnTo>
                    <a:lnTo>
                      <a:pt x="233" y="156"/>
                    </a:lnTo>
                    <a:lnTo>
                      <a:pt x="253" y="156"/>
                    </a:lnTo>
                    <a:lnTo>
                      <a:pt x="253" y="175"/>
                    </a:lnTo>
                    <a:lnTo>
                      <a:pt x="253" y="195"/>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22" name="Freeform 82"/>
              <p:cNvSpPr>
                <a:spLocks/>
              </p:cNvSpPr>
              <p:nvPr/>
            </p:nvSpPr>
            <p:spPr bwMode="auto">
              <a:xfrm>
                <a:off x="4400" y="1790"/>
                <a:ext cx="1" cy="16"/>
              </a:xfrm>
              <a:custGeom>
                <a:avLst/>
                <a:gdLst>
                  <a:gd name="T0" fmla="*/ 0 w 1"/>
                  <a:gd name="T1" fmla="*/ 2 h 20"/>
                  <a:gd name="T2" fmla="*/ 0 w 1"/>
                  <a:gd name="T3" fmla="*/ 0 h 20"/>
                  <a:gd name="T4" fmla="*/ 0 w 1"/>
                  <a:gd name="T5" fmla="*/ 2 h 20"/>
                  <a:gd name="T6" fmla="*/ 0 60000 65536"/>
                  <a:gd name="T7" fmla="*/ 0 60000 65536"/>
                  <a:gd name="T8" fmla="*/ 0 60000 65536"/>
                </a:gdLst>
                <a:ahLst/>
                <a:cxnLst>
                  <a:cxn ang="T6">
                    <a:pos x="T0" y="T1"/>
                  </a:cxn>
                  <a:cxn ang="T7">
                    <a:pos x="T2" y="T3"/>
                  </a:cxn>
                  <a:cxn ang="T8">
                    <a:pos x="T4" y="T5"/>
                  </a:cxn>
                </a:cxnLst>
                <a:rect l="0" t="0" r="r" b="b"/>
                <a:pathLst>
                  <a:path w="1" h="20">
                    <a:moveTo>
                      <a:pt x="0" y="20"/>
                    </a:moveTo>
                    <a:lnTo>
                      <a:pt x="0" y="0"/>
                    </a:lnTo>
                    <a:lnTo>
                      <a:pt x="0" y="2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23" name="Line 83"/>
              <p:cNvSpPr>
                <a:spLocks noChangeShapeType="1"/>
              </p:cNvSpPr>
              <p:nvPr/>
            </p:nvSpPr>
            <p:spPr bwMode="auto">
              <a:xfrm flipV="1">
                <a:off x="4400" y="1790"/>
                <a:ext cx="1" cy="16"/>
              </a:xfrm>
              <a:prstGeom prst="line">
                <a:avLst/>
              </a:prstGeom>
              <a:noFill/>
              <a:ln w="12700">
                <a:solidFill>
                  <a:srgbClr val="000000"/>
                </a:solidFill>
                <a:round/>
                <a:headEnd/>
                <a:tailEnd/>
              </a:ln>
              <a:effectLst>
                <a:outerShdw dist="63500" dir="2212194" algn="ctr" rotWithShape="0">
                  <a:srgbClr val="969696"/>
                </a:outerShdw>
              </a:effectLst>
              <a:extLst>
                <a:ext uri="{909E8E84-426E-40DD-AFC4-6F175D3DCCD1}">
                  <a14:hiddenFill xmlns:a14="http://schemas.microsoft.com/office/drawing/2010/main">
                    <a:noFill/>
                  </a14:hiddenFill>
                </a:ext>
              </a:extLst>
            </p:spPr>
            <p:txBody>
              <a:bodyPr/>
              <a:lstStyle/>
              <a:p>
                <a:endParaRPr lang="en-US"/>
              </a:p>
            </p:txBody>
          </p:sp>
          <p:sp>
            <p:nvSpPr>
              <p:cNvPr id="12424" name="Freeform 84"/>
              <p:cNvSpPr>
                <a:spLocks/>
              </p:cNvSpPr>
              <p:nvPr/>
            </p:nvSpPr>
            <p:spPr bwMode="auto">
              <a:xfrm>
                <a:off x="4400" y="1790"/>
                <a:ext cx="1" cy="16"/>
              </a:xfrm>
              <a:custGeom>
                <a:avLst/>
                <a:gdLst>
                  <a:gd name="T0" fmla="*/ 0 w 1"/>
                  <a:gd name="T1" fmla="*/ 0 h 20"/>
                  <a:gd name="T2" fmla="*/ 0 w 1"/>
                  <a:gd name="T3" fmla="*/ 2 h 20"/>
                  <a:gd name="T4" fmla="*/ 0 w 1"/>
                  <a:gd name="T5" fmla="*/ 0 h 20"/>
                  <a:gd name="T6" fmla="*/ 0 60000 65536"/>
                  <a:gd name="T7" fmla="*/ 0 60000 65536"/>
                  <a:gd name="T8" fmla="*/ 0 60000 65536"/>
                </a:gdLst>
                <a:ahLst/>
                <a:cxnLst>
                  <a:cxn ang="T6">
                    <a:pos x="T0" y="T1"/>
                  </a:cxn>
                  <a:cxn ang="T7">
                    <a:pos x="T2" y="T3"/>
                  </a:cxn>
                  <a:cxn ang="T8">
                    <a:pos x="T4" y="T5"/>
                  </a:cxn>
                </a:cxnLst>
                <a:rect l="0" t="0" r="r" b="b"/>
                <a:pathLst>
                  <a:path w="1" h="20">
                    <a:moveTo>
                      <a:pt x="0" y="0"/>
                    </a:moveTo>
                    <a:lnTo>
                      <a:pt x="0" y="20"/>
                    </a:lnTo>
                    <a:lnTo>
                      <a:pt x="0"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25" name="Line 85"/>
              <p:cNvSpPr>
                <a:spLocks noChangeShapeType="1"/>
              </p:cNvSpPr>
              <p:nvPr/>
            </p:nvSpPr>
            <p:spPr bwMode="auto">
              <a:xfrm>
                <a:off x="4400" y="1790"/>
                <a:ext cx="1" cy="16"/>
              </a:xfrm>
              <a:prstGeom prst="line">
                <a:avLst/>
              </a:prstGeom>
              <a:noFill/>
              <a:ln w="12700">
                <a:solidFill>
                  <a:srgbClr val="000000"/>
                </a:solidFill>
                <a:round/>
                <a:headEnd/>
                <a:tailEnd/>
              </a:ln>
              <a:effectLst>
                <a:outerShdw dist="63500" dir="2212194" algn="ctr" rotWithShape="0">
                  <a:srgbClr val="969696"/>
                </a:outerShdw>
              </a:effectLst>
              <a:extLst>
                <a:ext uri="{909E8E84-426E-40DD-AFC4-6F175D3DCCD1}">
                  <a14:hiddenFill xmlns:a14="http://schemas.microsoft.com/office/drawing/2010/main">
                    <a:noFill/>
                  </a14:hiddenFill>
                </a:ext>
              </a:extLst>
            </p:spPr>
            <p:txBody>
              <a:bodyPr/>
              <a:lstStyle/>
              <a:p>
                <a:endParaRPr lang="en-US"/>
              </a:p>
            </p:txBody>
          </p:sp>
          <p:sp>
            <p:nvSpPr>
              <p:cNvPr id="12426" name="Freeform 86"/>
              <p:cNvSpPr>
                <a:spLocks/>
              </p:cNvSpPr>
              <p:nvPr/>
            </p:nvSpPr>
            <p:spPr bwMode="auto">
              <a:xfrm>
                <a:off x="4383" y="1790"/>
                <a:ext cx="85" cy="205"/>
              </a:xfrm>
              <a:custGeom>
                <a:avLst/>
                <a:gdLst>
                  <a:gd name="T0" fmla="*/ 4 w 97"/>
                  <a:gd name="T1" fmla="*/ 2 h 254"/>
                  <a:gd name="T2" fmla="*/ 4 w 97"/>
                  <a:gd name="T3" fmla="*/ 2 h 254"/>
                  <a:gd name="T4" fmla="*/ 0 w 97"/>
                  <a:gd name="T5" fmla="*/ 2 h 254"/>
                  <a:gd name="T6" fmla="*/ 0 w 97"/>
                  <a:gd name="T7" fmla="*/ 2 h 254"/>
                  <a:gd name="T8" fmla="*/ 0 w 97"/>
                  <a:gd name="T9" fmla="*/ 2 h 254"/>
                  <a:gd name="T10" fmla="*/ 4 w 97"/>
                  <a:gd name="T11" fmla="*/ 2 h 254"/>
                  <a:gd name="T12" fmla="*/ 4 w 97"/>
                  <a:gd name="T13" fmla="*/ 0 h 254"/>
                  <a:gd name="T14" fmla="*/ 4 w 97"/>
                  <a:gd name="T15" fmla="*/ 2 h 254"/>
                  <a:gd name="T16" fmla="*/ 4 w 97"/>
                  <a:gd name="T17" fmla="*/ 2 h 254"/>
                  <a:gd name="T18" fmla="*/ 4 w 97"/>
                  <a:gd name="T19" fmla="*/ 2 h 254"/>
                  <a:gd name="T20" fmla="*/ 4 w 97"/>
                  <a:gd name="T21" fmla="*/ 2 h 254"/>
                  <a:gd name="T22" fmla="*/ 4 w 97"/>
                  <a:gd name="T23" fmla="*/ 2 h 254"/>
                  <a:gd name="T24" fmla="*/ 4 w 97"/>
                  <a:gd name="T25" fmla="*/ 2 h 254"/>
                  <a:gd name="T26" fmla="*/ 4 w 97"/>
                  <a:gd name="T27" fmla="*/ 2 h 254"/>
                  <a:gd name="T28" fmla="*/ 4 w 97"/>
                  <a:gd name="T29" fmla="*/ 2 h 254"/>
                  <a:gd name="T30" fmla="*/ 4 w 97"/>
                  <a:gd name="T31" fmla="*/ 2 h 254"/>
                  <a:gd name="T32" fmla="*/ 4 w 97"/>
                  <a:gd name="T33" fmla="*/ 2 h 254"/>
                  <a:gd name="T34" fmla="*/ 4 w 97"/>
                  <a:gd name="T35" fmla="*/ 2 h 254"/>
                  <a:gd name="T36" fmla="*/ 4 w 97"/>
                  <a:gd name="T37" fmla="*/ 2 h 254"/>
                  <a:gd name="T38" fmla="*/ 0 w 97"/>
                  <a:gd name="T39" fmla="*/ 2 h 254"/>
                  <a:gd name="T40" fmla="*/ 0 w 97"/>
                  <a:gd name="T41" fmla="*/ 2 h 254"/>
                  <a:gd name="T42" fmla="*/ 0 w 97"/>
                  <a:gd name="T43" fmla="*/ 2 h 254"/>
                  <a:gd name="T44" fmla="*/ 4 w 97"/>
                  <a:gd name="T45" fmla="*/ 2 h 254"/>
                  <a:gd name="T46" fmla="*/ 4 w 97"/>
                  <a:gd name="T47" fmla="*/ 2 h 2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7" h="254">
                    <a:moveTo>
                      <a:pt x="38" y="137"/>
                    </a:moveTo>
                    <a:lnTo>
                      <a:pt x="38" y="117"/>
                    </a:lnTo>
                    <a:lnTo>
                      <a:pt x="0" y="78"/>
                    </a:lnTo>
                    <a:lnTo>
                      <a:pt x="0" y="59"/>
                    </a:lnTo>
                    <a:lnTo>
                      <a:pt x="0" y="39"/>
                    </a:lnTo>
                    <a:lnTo>
                      <a:pt x="19" y="20"/>
                    </a:lnTo>
                    <a:lnTo>
                      <a:pt x="19" y="0"/>
                    </a:lnTo>
                    <a:lnTo>
                      <a:pt x="97" y="39"/>
                    </a:lnTo>
                    <a:lnTo>
                      <a:pt x="77" y="59"/>
                    </a:lnTo>
                    <a:lnTo>
                      <a:pt x="77" y="78"/>
                    </a:lnTo>
                    <a:lnTo>
                      <a:pt x="97" y="98"/>
                    </a:lnTo>
                    <a:lnTo>
                      <a:pt x="97" y="137"/>
                    </a:lnTo>
                    <a:lnTo>
                      <a:pt x="97" y="156"/>
                    </a:lnTo>
                    <a:lnTo>
                      <a:pt x="97" y="176"/>
                    </a:lnTo>
                    <a:lnTo>
                      <a:pt x="77" y="215"/>
                    </a:lnTo>
                    <a:lnTo>
                      <a:pt x="77" y="234"/>
                    </a:lnTo>
                    <a:lnTo>
                      <a:pt x="58" y="254"/>
                    </a:lnTo>
                    <a:lnTo>
                      <a:pt x="38" y="234"/>
                    </a:lnTo>
                    <a:lnTo>
                      <a:pt x="19" y="234"/>
                    </a:lnTo>
                    <a:lnTo>
                      <a:pt x="0" y="215"/>
                    </a:lnTo>
                    <a:lnTo>
                      <a:pt x="0" y="195"/>
                    </a:lnTo>
                    <a:lnTo>
                      <a:pt x="0" y="176"/>
                    </a:lnTo>
                    <a:lnTo>
                      <a:pt x="19" y="156"/>
                    </a:lnTo>
                    <a:lnTo>
                      <a:pt x="38" y="137"/>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27" name="Freeform 87"/>
              <p:cNvSpPr>
                <a:spLocks/>
              </p:cNvSpPr>
              <p:nvPr/>
            </p:nvSpPr>
            <p:spPr bwMode="auto">
              <a:xfrm>
                <a:off x="4383" y="1790"/>
                <a:ext cx="85" cy="205"/>
              </a:xfrm>
              <a:custGeom>
                <a:avLst/>
                <a:gdLst>
                  <a:gd name="T0" fmla="*/ 4 w 97"/>
                  <a:gd name="T1" fmla="*/ 2 h 254"/>
                  <a:gd name="T2" fmla="*/ 4 w 97"/>
                  <a:gd name="T3" fmla="*/ 2 h 254"/>
                  <a:gd name="T4" fmla="*/ 0 w 97"/>
                  <a:gd name="T5" fmla="*/ 2 h 254"/>
                  <a:gd name="T6" fmla="*/ 0 w 97"/>
                  <a:gd name="T7" fmla="*/ 2 h 254"/>
                  <a:gd name="T8" fmla="*/ 0 w 97"/>
                  <a:gd name="T9" fmla="*/ 2 h 254"/>
                  <a:gd name="T10" fmla="*/ 4 w 97"/>
                  <a:gd name="T11" fmla="*/ 2 h 254"/>
                  <a:gd name="T12" fmla="*/ 4 w 97"/>
                  <a:gd name="T13" fmla="*/ 0 h 254"/>
                  <a:gd name="T14" fmla="*/ 4 w 97"/>
                  <a:gd name="T15" fmla="*/ 2 h 254"/>
                  <a:gd name="T16" fmla="*/ 4 w 97"/>
                  <a:gd name="T17" fmla="*/ 2 h 254"/>
                  <a:gd name="T18" fmla="*/ 4 w 97"/>
                  <a:gd name="T19" fmla="*/ 2 h 254"/>
                  <a:gd name="T20" fmla="*/ 4 w 97"/>
                  <a:gd name="T21" fmla="*/ 2 h 254"/>
                  <a:gd name="T22" fmla="*/ 4 w 97"/>
                  <a:gd name="T23" fmla="*/ 2 h 254"/>
                  <a:gd name="T24" fmla="*/ 4 w 97"/>
                  <a:gd name="T25" fmla="*/ 2 h 254"/>
                  <a:gd name="T26" fmla="*/ 4 w 97"/>
                  <a:gd name="T27" fmla="*/ 2 h 254"/>
                  <a:gd name="T28" fmla="*/ 4 w 97"/>
                  <a:gd name="T29" fmla="*/ 2 h 254"/>
                  <a:gd name="T30" fmla="*/ 4 w 97"/>
                  <a:gd name="T31" fmla="*/ 2 h 254"/>
                  <a:gd name="T32" fmla="*/ 4 w 97"/>
                  <a:gd name="T33" fmla="*/ 2 h 254"/>
                  <a:gd name="T34" fmla="*/ 4 w 97"/>
                  <a:gd name="T35" fmla="*/ 2 h 254"/>
                  <a:gd name="T36" fmla="*/ 4 w 97"/>
                  <a:gd name="T37" fmla="*/ 2 h 254"/>
                  <a:gd name="T38" fmla="*/ 0 w 97"/>
                  <a:gd name="T39" fmla="*/ 2 h 254"/>
                  <a:gd name="T40" fmla="*/ 0 w 97"/>
                  <a:gd name="T41" fmla="*/ 2 h 254"/>
                  <a:gd name="T42" fmla="*/ 0 w 97"/>
                  <a:gd name="T43" fmla="*/ 2 h 254"/>
                  <a:gd name="T44" fmla="*/ 4 w 97"/>
                  <a:gd name="T45" fmla="*/ 2 h 254"/>
                  <a:gd name="T46" fmla="*/ 4 w 97"/>
                  <a:gd name="T47" fmla="*/ 2 h 2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7" h="254">
                    <a:moveTo>
                      <a:pt x="38" y="137"/>
                    </a:moveTo>
                    <a:lnTo>
                      <a:pt x="38" y="117"/>
                    </a:lnTo>
                    <a:lnTo>
                      <a:pt x="0" y="78"/>
                    </a:lnTo>
                    <a:lnTo>
                      <a:pt x="0" y="59"/>
                    </a:lnTo>
                    <a:lnTo>
                      <a:pt x="0" y="39"/>
                    </a:lnTo>
                    <a:lnTo>
                      <a:pt x="19" y="20"/>
                    </a:lnTo>
                    <a:lnTo>
                      <a:pt x="19" y="0"/>
                    </a:lnTo>
                    <a:lnTo>
                      <a:pt x="97" y="39"/>
                    </a:lnTo>
                    <a:lnTo>
                      <a:pt x="77" y="59"/>
                    </a:lnTo>
                    <a:lnTo>
                      <a:pt x="77" y="78"/>
                    </a:lnTo>
                    <a:lnTo>
                      <a:pt x="97" y="98"/>
                    </a:lnTo>
                    <a:lnTo>
                      <a:pt x="97" y="137"/>
                    </a:lnTo>
                    <a:lnTo>
                      <a:pt x="97" y="156"/>
                    </a:lnTo>
                    <a:lnTo>
                      <a:pt x="97" y="176"/>
                    </a:lnTo>
                    <a:lnTo>
                      <a:pt x="77" y="215"/>
                    </a:lnTo>
                    <a:lnTo>
                      <a:pt x="77" y="234"/>
                    </a:lnTo>
                    <a:lnTo>
                      <a:pt x="58" y="254"/>
                    </a:lnTo>
                    <a:lnTo>
                      <a:pt x="38" y="234"/>
                    </a:lnTo>
                    <a:lnTo>
                      <a:pt x="19" y="234"/>
                    </a:lnTo>
                    <a:lnTo>
                      <a:pt x="0" y="215"/>
                    </a:lnTo>
                    <a:lnTo>
                      <a:pt x="0" y="195"/>
                    </a:lnTo>
                    <a:lnTo>
                      <a:pt x="0" y="176"/>
                    </a:lnTo>
                    <a:lnTo>
                      <a:pt x="19" y="156"/>
                    </a:lnTo>
                    <a:lnTo>
                      <a:pt x="38" y="137"/>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28" name="Freeform 88"/>
              <p:cNvSpPr>
                <a:spLocks/>
              </p:cNvSpPr>
              <p:nvPr/>
            </p:nvSpPr>
            <p:spPr bwMode="auto">
              <a:xfrm>
                <a:off x="3921" y="1932"/>
                <a:ext cx="325" cy="345"/>
              </a:xfrm>
              <a:custGeom>
                <a:avLst/>
                <a:gdLst>
                  <a:gd name="T0" fmla="*/ 0 w 370"/>
                  <a:gd name="T1" fmla="*/ 2 h 429"/>
                  <a:gd name="T2" fmla="*/ 4 w 370"/>
                  <a:gd name="T3" fmla="*/ 2 h 429"/>
                  <a:gd name="T4" fmla="*/ 4 w 370"/>
                  <a:gd name="T5" fmla="*/ 2 h 429"/>
                  <a:gd name="T6" fmla="*/ 4 w 370"/>
                  <a:gd name="T7" fmla="*/ 2 h 429"/>
                  <a:gd name="T8" fmla="*/ 4 w 370"/>
                  <a:gd name="T9" fmla="*/ 2 h 429"/>
                  <a:gd name="T10" fmla="*/ 4 w 370"/>
                  <a:gd name="T11" fmla="*/ 2 h 429"/>
                  <a:gd name="T12" fmla="*/ 0 w 370"/>
                  <a:gd name="T13" fmla="*/ 2 h 429"/>
                  <a:gd name="T14" fmla="*/ 0 w 370"/>
                  <a:gd name="T15" fmla="*/ 2 h 429"/>
                  <a:gd name="T16" fmla="*/ 0 w 370"/>
                  <a:gd name="T17" fmla="*/ 2 h 429"/>
                  <a:gd name="T18" fmla="*/ 4 w 370"/>
                  <a:gd name="T19" fmla="*/ 2 h 429"/>
                  <a:gd name="T20" fmla="*/ 4 w 370"/>
                  <a:gd name="T21" fmla="*/ 2 h 429"/>
                  <a:gd name="T22" fmla="*/ 4 w 370"/>
                  <a:gd name="T23" fmla="*/ 2 h 429"/>
                  <a:gd name="T24" fmla="*/ 4 w 370"/>
                  <a:gd name="T25" fmla="*/ 2 h 429"/>
                  <a:gd name="T26" fmla="*/ 4 w 370"/>
                  <a:gd name="T27" fmla="*/ 2 h 429"/>
                  <a:gd name="T28" fmla="*/ 4 w 370"/>
                  <a:gd name="T29" fmla="*/ 2 h 429"/>
                  <a:gd name="T30" fmla="*/ 4 w 370"/>
                  <a:gd name="T31" fmla="*/ 2 h 429"/>
                  <a:gd name="T32" fmla="*/ 4 w 370"/>
                  <a:gd name="T33" fmla="*/ 2 h 429"/>
                  <a:gd name="T34" fmla="*/ 4 w 370"/>
                  <a:gd name="T35" fmla="*/ 2 h 429"/>
                  <a:gd name="T36" fmla="*/ 4 w 370"/>
                  <a:gd name="T37" fmla="*/ 2 h 429"/>
                  <a:gd name="T38" fmla="*/ 4 w 370"/>
                  <a:gd name="T39" fmla="*/ 2 h 429"/>
                  <a:gd name="T40" fmla="*/ 4 w 370"/>
                  <a:gd name="T41" fmla="*/ 2 h 429"/>
                  <a:gd name="T42" fmla="*/ 4 w 370"/>
                  <a:gd name="T43" fmla="*/ 2 h 429"/>
                  <a:gd name="T44" fmla="*/ 4 w 370"/>
                  <a:gd name="T45" fmla="*/ 2 h 429"/>
                  <a:gd name="T46" fmla="*/ 4 w 370"/>
                  <a:gd name="T47" fmla="*/ 0 h 429"/>
                  <a:gd name="T48" fmla="*/ 4 w 370"/>
                  <a:gd name="T49" fmla="*/ 0 h 429"/>
                  <a:gd name="T50" fmla="*/ 4 w 370"/>
                  <a:gd name="T51" fmla="*/ 2 h 429"/>
                  <a:gd name="T52" fmla="*/ 8 w 370"/>
                  <a:gd name="T53" fmla="*/ 2 h 429"/>
                  <a:gd name="T54" fmla="*/ 8 w 370"/>
                  <a:gd name="T55" fmla="*/ 2 h 429"/>
                  <a:gd name="T56" fmla="*/ 9 w 370"/>
                  <a:gd name="T57" fmla="*/ 2 h 429"/>
                  <a:gd name="T58" fmla="*/ 9 w 370"/>
                  <a:gd name="T59" fmla="*/ 2 h 429"/>
                  <a:gd name="T60" fmla="*/ 10 w 370"/>
                  <a:gd name="T61" fmla="*/ 2 h 429"/>
                  <a:gd name="T62" fmla="*/ 10 w 370"/>
                  <a:gd name="T63" fmla="*/ 2 h 429"/>
                  <a:gd name="T64" fmla="*/ 10 w 370"/>
                  <a:gd name="T65" fmla="*/ 2 h 429"/>
                  <a:gd name="T66" fmla="*/ 11 w 370"/>
                  <a:gd name="T67" fmla="*/ 2 h 429"/>
                  <a:gd name="T68" fmla="*/ 11 w 370"/>
                  <a:gd name="T69" fmla="*/ 2 h 429"/>
                  <a:gd name="T70" fmla="*/ 12 w 370"/>
                  <a:gd name="T71" fmla="*/ 2 h 429"/>
                  <a:gd name="T72" fmla="*/ 13 w 370"/>
                  <a:gd name="T73" fmla="*/ 2 h 429"/>
                  <a:gd name="T74" fmla="*/ 12 w 370"/>
                  <a:gd name="T75" fmla="*/ 2 h 429"/>
                  <a:gd name="T76" fmla="*/ 11 w 370"/>
                  <a:gd name="T77" fmla="*/ 2 h 429"/>
                  <a:gd name="T78" fmla="*/ 11 w 370"/>
                  <a:gd name="T79" fmla="*/ 2 h 429"/>
                  <a:gd name="T80" fmla="*/ 11 w 370"/>
                  <a:gd name="T81" fmla="*/ 2 h 429"/>
                  <a:gd name="T82" fmla="*/ 11 w 370"/>
                  <a:gd name="T83" fmla="*/ 2 h 429"/>
                  <a:gd name="T84" fmla="*/ 10 w 370"/>
                  <a:gd name="T85" fmla="*/ 2 h 429"/>
                  <a:gd name="T86" fmla="*/ 10 w 370"/>
                  <a:gd name="T87" fmla="*/ 2 h 429"/>
                  <a:gd name="T88" fmla="*/ 10 w 370"/>
                  <a:gd name="T89" fmla="*/ 2 h 429"/>
                  <a:gd name="T90" fmla="*/ 9 w 370"/>
                  <a:gd name="T91" fmla="*/ 2 h 429"/>
                  <a:gd name="T92" fmla="*/ 8 w 370"/>
                  <a:gd name="T93" fmla="*/ 2 h 429"/>
                  <a:gd name="T94" fmla="*/ 8 w 370"/>
                  <a:gd name="T95" fmla="*/ 2 h 429"/>
                  <a:gd name="T96" fmla="*/ 8 w 370"/>
                  <a:gd name="T97" fmla="*/ 2 h 429"/>
                  <a:gd name="T98" fmla="*/ 7 w 370"/>
                  <a:gd name="T99" fmla="*/ 2 h 429"/>
                  <a:gd name="T100" fmla="*/ 7 w 370"/>
                  <a:gd name="T101" fmla="*/ 2 h 429"/>
                  <a:gd name="T102" fmla="*/ 7 w 370"/>
                  <a:gd name="T103" fmla="*/ 2 h 429"/>
                  <a:gd name="T104" fmla="*/ 5 w 370"/>
                  <a:gd name="T105" fmla="*/ 2 h 429"/>
                  <a:gd name="T106" fmla="*/ 4 w 370"/>
                  <a:gd name="T107" fmla="*/ 2 h 429"/>
                  <a:gd name="T108" fmla="*/ 4 w 370"/>
                  <a:gd name="T109" fmla="*/ 2 h 429"/>
                  <a:gd name="T110" fmla="*/ 4 w 370"/>
                  <a:gd name="T111" fmla="*/ 2 h 429"/>
                  <a:gd name="T112" fmla="*/ 4 w 370"/>
                  <a:gd name="T113" fmla="*/ 2 h 429"/>
                  <a:gd name="T114" fmla="*/ 4 w 370"/>
                  <a:gd name="T115" fmla="*/ 2 h 429"/>
                  <a:gd name="T116" fmla="*/ 4 w 370"/>
                  <a:gd name="T117" fmla="*/ 2 h 429"/>
                  <a:gd name="T118" fmla="*/ 4 w 370"/>
                  <a:gd name="T119" fmla="*/ 2 h 429"/>
                  <a:gd name="T120" fmla="*/ 4 w 370"/>
                  <a:gd name="T121" fmla="*/ 2 h 429"/>
                  <a:gd name="T122" fmla="*/ 4 w 370"/>
                  <a:gd name="T123" fmla="*/ 2 h 429"/>
                  <a:gd name="T124" fmla="*/ 0 w 370"/>
                  <a:gd name="T125" fmla="*/ 2 h 4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0" h="429">
                    <a:moveTo>
                      <a:pt x="0" y="429"/>
                    </a:moveTo>
                    <a:lnTo>
                      <a:pt x="20" y="390"/>
                    </a:lnTo>
                    <a:lnTo>
                      <a:pt x="39" y="370"/>
                    </a:lnTo>
                    <a:lnTo>
                      <a:pt x="58" y="351"/>
                    </a:lnTo>
                    <a:lnTo>
                      <a:pt x="39" y="331"/>
                    </a:lnTo>
                    <a:lnTo>
                      <a:pt x="20" y="312"/>
                    </a:lnTo>
                    <a:lnTo>
                      <a:pt x="0" y="292"/>
                    </a:lnTo>
                    <a:lnTo>
                      <a:pt x="0" y="273"/>
                    </a:lnTo>
                    <a:lnTo>
                      <a:pt x="0" y="253"/>
                    </a:lnTo>
                    <a:lnTo>
                      <a:pt x="20" y="253"/>
                    </a:lnTo>
                    <a:lnTo>
                      <a:pt x="20" y="234"/>
                    </a:lnTo>
                    <a:lnTo>
                      <a:pt x="39" y="234"/>
                    </a:lnTo>
                    <a:lnTo>
                      <a:pt x="39" y="214"/>
                    </a:lnTo>
                    <a:lnTo>
                      <a:pt x="39" y="195"/>
                    </a:lnTo>
                    <a:lnTo>
                      <a:pt x="58" y="195"/>
                    </a:lnTo>
                    <a:lnTo>
                      <a:pt x="58" y="175"/>
                    </a:lnTo>
                    <a:lnTo>
                      <a:pt x="78" y="156"/>
                    </a:lnTo>
                    <a:lnTo>
                      <a:pt x="97" y="136"/>
                    </a:lnTo>
                    <a:lnTo>
                      <a:pt x="117" y="117"/>
                    </a:lnTo>
                    <a:lnTo>
                      <a:pt x="117" y="97"/>
                    </a:lnTo>
                    <a:lnTo>
                      <a:pt x="117" y="78"/>
                    </a:lnTo>
                    <a:lnTo>
                      <a:pt x="117" y="58"/>
                    </a:lnTo>
                    <a:lnTo>
                      <a:pt x="117" y="19"/>
                    </a:lnTo>
                    <a:lnTo>
                      <a:pt x="117" y="0"/>
                    </a:lnTo>
                    <a:lnTo>
                      <a:pt x="136" y="0"/>
                    </a:lnTo>
                    <a:lnTo>
                      <a:pt x="136" y="97"/>
                    </a:lnTo>
                    <a:lnTo>
                      <a:pt x="234" y="78"/>
                    </a:lnTo>
                    <a:lnTo>
                      <a:pt x="234" y="136"/>
                    </a:lnTo>
                    <a:lnTo>
                      <a:pt x="253" y="117"/>
                    </a:lnTo>
                    <a:lnTo>
                      <a:pt x="253" y="97"/>
                    </a:lnTo>
                    <a:lnTo>
                      <a:pt x="273" y="97"/>
                    </a:lnTo>
                    <a:lnTo>
                      <a:pt x="273" y="78"/>
                    </a:lnTo>
                    <a:lnTo>
                      <a:pt x="292" y="97"/>
                    </a:lnTo>
                    <a:lnTo>
                      <a:pt x="311" y="78"/>
                    </a:lnTo>
                    <a:lnTo>
                      <a:pt x="331" y="78"/>
                    </a:lnTo>
                    <a:lnTo>
                      <a:pt x="350" y="78"/>
                    </a:lnTo>
                    <a:lnTo>
                      <a:pt x="370" y="97"/>
                    </a:lnTo>
                    <a:lnTo>
                      <a:pt x="350" y="117"/>
                    </a:lnTo>
                    <a:lnTo>
                      <a:pt x="331" y="97"/>
                    </a:lnTo>
                    <a:lnTo>
                      <a:pt x="311" y="97"/>
                    </a:lnTo>
                    <a:lnTo>
                      <a:pt x="311" y="117"/>
                    </a:lnTo>
                    <a:lnTo>
                      <a:pt x="311" y="136"/>
                    </a:lnTo>
                    <a:lnTo>
                      <a:pt x="292" y="156"/>
                    </a:lnTo>
                    <a:lnTo>
                      <a:pt x="273" y="175"/>
                    </a:lnTo>
                    <a:lnTo>
                      <a:pt x="273" y="195"/>
                    </a:lnTo>
                    <a:lnTo>
                      <a:pt x="253" y="214"/>
                    </a:lnTo>
                    <a:lnTo>
                      <a:pt x="234" y="195"/>
                    </a:lnTo>
                    <a:lnTo>
                      <a:pt x="234" y="214"/>
                    </a:lnTo>
                    <a:lnTo>
                      <a:pt x="214" y="253"/>
                    </a:lnTo>
                    <a:lnTo>
                      <a:pt x="195" y="292"/>
                    </a:lnTo>
                    <a:lnTo>
                      <a:pt x="195" y="312"/>
                    </a:lnTo>
                    <a:lnTo>
                      <a:pt x="195" y="331"/>
                    </a:lnTo>
                    <a:lnTo>
                      <a:pt x="156" y="351"/>
                    </a:lnTo>
                    <a:lnTo>
                      <a:pt x="136" y="351"/>
                    </a:lnTo>
                    <a:lnTo>
                      <a:pt x="117" y="370"/>
                    </a:lnTo>
                    <a:lnTo>
                      <a:pt x="117" y="351"/>
                    </a:lnTo>
                    <a:lnTo>
                      <a:pt x="117" y="370"/>
                    </a:lnTo>
                    <a:lnTo>
                      <a:pt x="97" y="370"/>
                    </a:lnTo>
                    <a:lnTo>
                      <a:pt x="78" y="370"/>
                    </a:lnTo>
                    <a:lnTo>
                      <a:pt x="58" y="351"/>
                    </a:lnTo>
                    <a:lnTo>
                      <a:pt x="39" y="370"/>
                    </a:lnTo>
                    <a:lnTo>
                      <a:pt x="20" y="390"/>
                    </a:lnTo>
                    <a:lnTo>
                      <a:pt x="0" y="42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29" name="Freeform 89"/>
              <p:cNvSpPr>
                <a:spLocks/>
              </p:cNvSpPr>
              <p:nvPr/>
            </p:nvSpPr>
            <p:spPr bwMode="auto">
              <a:xfrm>
                <a:off x="3921" y="1932"/>
                <a:ext cx="325" cy="345"/>
              </a:xfrm>
              <a:custGeom>
                <a:avLst/>
                <a:gdLst>
                  <a:gd name="T0" fmla="*/ 0 w 370"/>
                  <a:gd name="T1" fmla="*/ 2 h 429"/>
                  <a:gd name="T2" fmla="*/ 4 w 370"/>
                  <a:gd name="T3" fmla="*/ 2 h 429"/>
                  <a:gd name="T4" fmla="*/ 4 w 370"/>
                  <a:gd name="T5" fmla="*/ 2 h 429"/>
                  <a:gd name="T6" fmla="*/ 4 w 370"/>
                  <a:gd name="T7" fmla="*/ 2 h 429"/>
                  <a:gd name="T8" fmla="*/ 4 w 370"/>
                  <a:gd name="T9" fmla="*/ 2 h 429"/>
                  <a:gd name="T10" fmla="*/ 4 w 370"/>
                  <a:gd name="T11" fmla="*/ 2 h 429"/>
                  <a:gd name="T12" fmla="*/ 0 w 370"/>
                  <a:gd name="T13" fmla="*/ 2 h 429"/>
                  <a:gd name="T14" fmla="*/ 0 w 370"/>
                  <a:gd name="T15" fmla="*/ 2 h 429"/>
                  <a:gd name="T16" fmla="*/ 0 w 370"/>
                  <a:gd name="T17" fmla="*/ 2 h 429"/>
                  <a:gd name="T18" fmla="*/ 4 w 370"/>
                  <a:gd name="T19" fmla="*/ 2 h 429"/>
                  <a:gd name="T20" fmla="*/ 4 w 370"/>
                  <a:gd name="T21" fmla="*/ 2 h 429"/>
                  <a:gd name="T22" fmla="*/ 4 w 370"/>
                  <a:gd name="T23" fmla="*/ 2 h 429"/>
                  <a:gd name="T24" fmla="*/ 4 w 370"/>
                  <a:gd name="T25" fmla="*/ 2 h 429"/>
                  <a:gd name="T26" fmla="*/ 4 w 370"/>
                  <a:gd name="T27" fmla="*/ 2 h 429"/>
                  <a:gd name="T28" fmla="*/ 4 w 370"/>
                  <a:gd name="T29" fmla="*/ 2 h 429"/>
                  <a:gd name="T30" fmla="*/ 4 w 370"/>
                  <a:gd name="T31" fmla="*/ 2 h 429"/>
                  <a:gd name="T32" fmla="*/ 4 w 370"/>
                  <a:gd name="T33" fmla="*/ 2 h 429"/>
                  <a:gd name="T34" fmla="*/ 4 w 370"/>
                  <a:gd name="T35" fmla="*/ 2 h 429"/>
                  <a:gd name="T36" fmla="*/ 4 w 370"/>
                  <a:gd name="T37" fmla="*/ 2 h 429"/>
                  <a:gd name="T38" fmla="*/ 4 w 370"/>
                  <a:gd name="T39" fmla="*/ 2 h 429"/>
                  <a:gd name="T40" fmla="*/ 4 w 370"/>
                  <a:gd name="T41" fmla="*/ 2 h 429"/>
                  <a:gd name="T42" fmla="*/ 4 w 370"/>
                  <a:gd name="T43" fmla="*/ 2 h 429"/>
                  <a:gd name="T44" fmla="*/ 4 w 370"/>
                  <a:gd name="T45" fmla="*/ 2 h 429"/>
                  <a:gd name="T46" fmla="*/ 4 w 370"/>
                  <a:gd name="T47" fmla="*/ 0 h 429"/>
                  <a:gd name="T48" fmla="*/ 4 w 370"/>
                  <a:gd name="T49" fmla="*/ 0 h 429"/>
                  <a:gd name="T50" fmla="*/ 4 w 370"/>
                  <a:gd name="T51" fmla="*/ 2 h 429"/>
                  <a:gd name="T52" fmla="*/ 8 w 370"/>
                  <a:gd name="T53" fmla="*/ 2 h 429"/>
                  <a:gd name="T54" fmla="*/ 8 w 370"/>
                  <a:gd name="T55" fmla="*/ 2 h 429"/>
                  <a:gd name="T56" fmla="*/ 9 w 370"/>
                  <a:gd name="T57" fmla="*/ 2 h 429"/>
                  <a:gd name="T58" fmla="*/ 9 w 370"/>
                  <a:gd name="T59" fmla="*/ 2 h 429"/>
                  <a:gd name="T60" fmla="*/ 10 w 370"/>
                  <a:gd name="T61" fmla="*/ 2 h 429"/>
                  <a:gd name="T62" fmla="*/ 10 w 370"/>
                  <a:gd name="T63" fmla="*/ 2 h 429"/>
                  <a:gd name="T64" fmla="*/ 10 w 370"/>
                  <a:gd name="T65" fmla="*/ 2 h 429"/>
                  <a:gd name="T66" fmla="*/ 11 w 370"/>
                  <a:gd name="T67" fmla="*/ 2 h 429"/>
                  <a:gd name="T68" fmla="*/ 11 w 370"/>
                  <a:gd name="T69" fmla="*/ 2 h 429"/>
                  <a:gd name="T70" fmla="*/ 12 w 370"/>
                  <a:gd name="T71" fmla="*/ 2 h 429"/>
                  <a:gd name="T72" fmla="*/ 13 w 370"/>
                  <a:gd name="T73" fmla="*/ 2 h 429"/>
                  <a:gd name="T74" fmla="*/ 12 w 370"/>
                  <a:gd name="T75" fmla="*/ 2 h 429"/>
                  <a:gd name="T76" fmla="*/ 11 w 370"/>
                  <a:gd name="T77" fmla="*/ 2 h 429"/>
                  <a:gd name="T78" fmla="*/ 11 w 370"/>
                  <a:gd name="T79" fmla="*/ 2 h 429"/>
                  <a:gd name="T80" fmla="*/ 11 w 370"/>
                  <a:gd name="T81" fmla="*/ 2 h 429"/>
                  <a:gd name="T82" fmla="*/ 11 w 370"/>
                  <a:gd name="T83" fmla="*/ 2 h 429"/>
                  <a:gd name="T84" fmla="*/ 10 w 370"/>
                  <a:gd name="T85" fmla="*/ 2 h 429"/>
                  <a:gd name="T86" fmla="*/ 10 w 370"/>
                  <a:gd name="T87" fmla="*/ 2 h 429"/>
                  <a:gd name="T88" fmla="*/ 10 w 370"/>
                  <a:gd name="T89" fmla="*/ 2 h 429"/>
                  <a:gd name="T90" fmla="*/ 9 w 370"/>
                  <a:gd name="T91" fmla="*/ 2 h 429"/>
                  <a:gd name="T92" fmla="*/ 8 w 370"/>
                  <a:gd name="T93" fmla="*/ 2 h 429"/>
                  <a:gd name="T94" fmla="*/ 8 w 370"/>
                  <a:gd name="T95" fmla="*/ 2 h 429"/>
                  <a:gd name="T96" fmla="*/ 8 w 370"/>
                  <a:gd name="T97" fmla="*/ 2 h 429"/>
                  <a:gd name="T98" fmla="*/ 7 w 370"/>
                  <a:gd name="T99" fmla="*/ 2 h 429"/>
                  <a:gd name="T100" fmla="*/ 7 w 370"/>
                  <a:gd name="T101" fmla="*/ 2 h 429"/>
                  <a:gd name="T102" fmla="*/ 7 w 370"/>
                  <a:gd name="T103" fmla="*/ 2 h 429"/>
                  <a:gd name="T104" fmla="*/ 5 w 370"/>
                  <a:gd name="T105" fmla="*/ 2 h 429"/>
                  <a:gd name="T106" fmla="*/ 4 w 370"/>
                  <a:gd name="T107" fmla="*/ 2 h 429"/>
                  <a:gd name="T108" fmla="*/ 4 w 370"/>
                  <a:gd name="T109" fmla="*/ 2 h 429"/>
                  <a:gd name="T110" fmla="*/ 4 w 370"/>
                  <a:gd name="T111" fmla="*/ 2 h 429"/>
                  <a:gd name="T112" fmla="*/ 4 w 370"/>
                  <a:gd name="T113" fmla="*/ 2 h 429"/>
                  <a:gd name="T114" fmla="*/ 4 w 370"/>
                  <a:gd name="T115" fmla="*/ 2 h 429"/>
                  <a:gd name="T116" fmla="*/ 4 w 370"/>
                  <a:gd name="T117" fmla="*/ 2 h 429"/>
                  <a:gd name="T118" fmla="*/ 4 w 370"/>
                  <a:gd name="T119" fmla="*/ 2 h 429"/>
                  <a:gd name="T120" fmla="*/ 4 w 370"/>
                  <a:gd name="T121" fmla="*/ 2 h 429"/>
                  <a:gd name="T122" fmla="*/ 4 w 370"/>
                  <a:gd name="T123" fmla="*/ 2 h 429"/>
                  <a:gd name="T124" fmla="*/ 0 w 370"/>
                  <a:gd name="T125" fmla="*/ 2 h 4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0" h="429">
                    <a:moveTo>
                      <a:pt x="0" y="429"/>
                    </a:moveTo>
                    <a:lnTo>
                      <a:pt x="20" y="390"/>
                    </a:lnTo>
                    <a:lnTo>
                      <a:pt x="39" y="370"/>
                    </a:lnTo>
                    <a:lnTo>
                      <a:pt x="58" y="351"/>
                    </a:lnTo>
                    <a:lnTo>
                      <a:pt x="39" y="331"/>
                    </a:lnTo>
                    <a:lnTo>
                      <a:pt x="20" y="312"/>
                    </a:lnTo>
                    <a:lnTo>
                      <a:pt x="0" y="292"/>
                    </a:lnTo>
                    <a:lnTo>
                      <a:pt x="0" y="273"/>
                    </a:lnTo>
                    <a:lnTo>
                      <a:pt x="0" y="253"/>
                    </a:lnTo>
                    <a:lnTo>
                      <a:pt x="20" y="253"/>
                    </a:lnTo>
                    <a:lnTo>
                      <a:pt x="20" y="234"/>
                    </a:lnTo>
                    <a:lnTo>
                      <a:pt x="39" y="234"/>
                    </a:lnTo>
                    <a:lnTo>
                      <a:pt x="39" y="214"/>
                    </a:lnTo>
                    <a:lnTo>
                      <a:pt x="39" y="195"/>
                    </a:lnTo>
                    <a:lnTo>
                      <a:pt x="58" y="195"/>
                    </a:lnTo>
                    <a:lnTo>
                      <a:pt x="58" y="175"/>
                    </a:lnTo>
                    <a:lnTo>
                      <a:pt x="78" y="156"/>
                    </a:lnTo>
                    <a:lnTo>
                      <a:pt x="97" y="136"/>
                    </a:lnTo>
                    <a:lnTo>
                      <a:pt x="117" y="117"/>
                    </a:lnTo>
                    <a:lnTo>
                      <a:pt x="117" y="97"/>
                    </a:lnTo>
                    <a:lnTo>
                      <a:pt x="117" y="78"/>
                    </a:lnTo>
                    <a:lnTo>
                      <a:pt x="117" y="58"/>
                    </a:lnTo>
                    <a:lnTo>
                      <a:pt x="117" y="19"/>
                    </a:lnTo>
                    <a:lnTo>
                      <a:pt x="117" y="0"/>
                    </a:lnTo>
                    <a:lnTo>
                      <a:pt x="136" y="0"/>
                    </a:lnTo>
                    <a:lnTo>
                      <a:pt x="136" y="97"/>
                    </a:lnTo>
                    <a:lnTo>
                      <a:pt x="234" y="78"/>
                    </a:lnTo>
                    <a:lnTo>
                      <a:pt x="234" y="136"/>
                    </a:lnTo>
                    <a:lnTo>
                      <a:pt x="253" y="117"/>
                    </a:lnTo>
                    <a:lnTo>
                      <a:pt x="253" y="97"/>
                    </a:lnTo>
                    <a:lnTo>
                      <a:pt x="273" y="97"/>
                    </a:lnTo>
                    <a:lnTo>
                      <a:pt x="273" y="78"/>
                    </a:lnTo>
                    <a:lnTo>
                      <a:pt x="292" y="97"/>
                    </a:lnTo>
                    <a:lnTo>
                      <a:pt x="311" y="78"/>
                    </a:lnTo>
                    <a:lnTo>
                      <a:pt x="331" y="78"/>
                    </a:lnTo>
                    <a:lnTo>
                      <a:pt x="350" y="78"/>
                    </a:lnTo>
                    <a:lnTo>
                      <a:pt x="370" y="97"/>
                    </a:lnTo>
                    <a:lnTo>
                      <a:pt x="350" y="117"/>
                    </a:lnTo>
                    <a:lnTo>
                      <a:pt x="331" y="97"/>
                    </a:lnTo>
                    <a:lnTo>
                      <a:pt x="311" y="97"/>
                    </a:lnTo>
                    <a:lnTo>
                      <a:pt x="311" y="117"/>
                    </a:lnTo>
                    <a:lnTo>
                      <a:pt x="311" y="136"/>
                    </a:lnTo>
                    <a:lnTo>
                      <a:pt x="292" y="156"/>
                    </a:lnTo>
                    <a:lnTo>
                      <a:pt x="273" y="175"/>
                    </a:lnTo>
                    <a:lnTo>
                      <a:pt x="273" y="195"/>
                    </a:lnTo>
                    <a:lnTo>
                      <a:pt x="253" y="214"/>
                    </a:lnTo>
                    <a:lnTo>
                      <a:pt x="234" y="195"/>
                    </a:lnTo>
                    <a:lnTo>
                      <a:pt x="234" y="214"/>
                    </a:lnTo>
                    <a:lnTo>
                      <a:pt x="214" y="253"/>
                    </a:lnTo>
                    <a:lnTo>
                      <a:pt x="195" y="292"/>
                    </a:lnTo>
                    <a:lnTo>
                      <a:pt x="195" y="312"/>
                    </a:lnTo>
                    <a:lnTo>
                      <a:pt x="195" y="331"/>
                    </a:lnTo>
                    <a:lnTo>
                      <a:pt x="156" y="351"/>
                    </a:lnTo>
                    <a:lnTo>
                      <a:pt x="136" y="351"/>
                    </a:lnTo>
                    <a:lnTo>
                      <a:pt x="117" y="370"/>
                    </a:lnTo>
                    <a:lnTo>
                      <a:pt x="117" y="351"/>
                    </a:lnTo>
                    <a:lnTo>
                      <a:pt x="117" y="370"/>
                    </a:lnTo>
                    <a:lnTo>
                      <a:pt x="97" y="370"/>
                    </a:lnTo>
                    <a:lnTo>
                      <a:pt x="78" y="370"/>
                    </a:lnTo>
                    <a:lnTo>
                      <a:pt x="58" y="351"/>
                    </a:lnTo>
                    <a:lnTo>
                      <a:pt x="39" y="370"/>
                    </a:lnTo>
                    <a:lnTo>
                      <a:pt x="20" y="390"/>
                    </a:lnTo>
                    <a:lnTo>
                      <a:pt x="0" y="42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30" name="Freeform 90"/>
              <p:cNvSpPr>
                <a:spLocks/>
              </p:cNvSpPr>
              <p:nvPr/>
            </p:nvSpPr>
            <p:spPr bwMode="auto">
              <a:xfrm>
                <a:off x="4126" y="1947"/>
                <a:ext cx="308" cy="142"/>
              </a:xfrm>
              <a:custGeom>
                <a:avLst/>
                <a:gdLst>
                  <a:gd name="T0" fmla="*/ 9 w 350"/>
                  <a:gd name="T1" fmla="*/ 2 h 176"/>
                  <a:gd name="T2" fmla="*/ 10 w 350"/>
                  <a:gd name="T3" fmla="*/ 2 h 176"/>
                  <a:gd name="T4" fmla="*/ 10 w 350"/>
                  <a:gd name="T5" fmla="*/ 2 h 176"/>
                  <a:gd name="T6" fmla="*/ 10 w 350"/>
                  <a:gd name="T7" fmla="*/ 2 h 176"/>
                  <a:gd name="T8" fmla="*/ 10 w 350"/>
                  <a:gd name="T9" fmla="*/ 2 h 176"/>
                  <a:gd name="T10" fmla="*/ 9 w 350"/>
                  <a:gd name="T11" fmla="*/ 2 h 176"/>
                  <a:gd name="T12" fmla="*/ 8 w 350"/>
                  <a:gd name="T13" fmla="*/ 2 h 176"/>
                  <a:gd name="T14" fmla="*/ 8 w 350"/>
                  <a:gd name="T15" fmla="*/ 2 h 176"/>
                  <a:gd name="T16" fmla="*/ 8 w 350"/>
                  <a:gd name="T17" fmla="*/ 2 h 176"/>
                  <a:gd name="T18" fmla="*/ 8 w 350"/>
                  <a:gd name="T19" fmla="*/ 2 h 176"/>
                  <a:gd name="T20" fmla="*/ 8 w 350"/>
                  <a:gd name="T21" fmla="*/ 2 h 176"/>
                  <a:gd name="T22" fmla="*/ 7 w 350"/>
                  <a:gd name="T23" fmla="*/ 2 h 176"/>
                  <a:gd name="T24" fmla="*/ 5 w 350"/>
                  <a:gd name="T25" fmla="*/ 2 h 176"/>
                  <a:gd name="T26" fmla="*/ 4 w 350"/>
                  <a:gd name="T27" fmla="*/ 2 h 176"/>
                  <a:gd name="T28" fmla="*/ 4 w 350"/>
                  <a:gd name="T29" fmla="*/ 2 h 176"/>
                  <a:gd name="T30" fmla="*/ 4 w 350"/>
                  <a:gd name="T31" fmla="*/ 2 h 176"/>
                  <a:gd name="T32" fmla="*/ 4 w 350"/>
                  <a:gd name="T33" fmla="*/ 2 h 176"/>
                  <a:gd name="T34" fmla="*/ 4 w 350"/>
                  <a:gd name="T35" fmla="*/ 2 h 176"/>
                  <a:gd name="T36" fmla="*/ 4 w 350"/>
                  <a:gd name="T37" fmla="*/ 2 h 176"/>
                  <a:gd name="T38" fmla="*/ 4 w 350"/>
                  <a:gd name="T39" fmla="*/ 2 h 176"/>
                  <a:gd name="T40" fmla="*/ 4 w 350"/>
                  <a:gd name="T41" fmla="*/ 2 h 176"/>
                  <a:gd name="T42" fmla="*/ 0 w 350"/>
                  <a:gd name="T43" fmla="*/ 2 h 176"/>
                  <a:gd name="T44" fmla="*/ 0 w 350"/>
                  <a:gd name="T45" fmla="*/ 2 h 176"/>
                  <a:gd name="T46" fmla="*/ 10 w 350"/>
                  <a:gd name="T47" fmla="*/ 0 h 176"/>
                  <a:gd name="T48" fmla="*/ 11 w 350"/>
                  <a:gd name="T49" fmla="*/ 2 h 176"/>
                  <a:gd name="T50" fmla="*/ 12 w 350"/>
                  <a:gd name="T51" fmla="*/ 2 h 176"/>
                  <a:gd name="T52" fmla="*/ 12 w 350"/>
                  <a:gd name="T53" fmla="*/ 2 h 176"/>
                  <a:gd name="T54" fmla="*/ 12 w 350"/>
                  <a:gd name="T55" fmla="*/ 2 h 176"/>
                  <a:gd name="T56" fmla="*/ 11 w 350"/>
                  <a:gd name="T57" fmla="*/ 2 h 176"/>
                  <a:gd name="T58" fmla="*/ 11 w 350"/>
                  <a:gd name="T59" fmla="*/ 2 h 176"/>
                  <a:gd name="T60" fmla="*/ 11 w 350"/>
                  <a:gd name="T61" fmla="*/ 2 h 176"/>
                  <a:gd name="T62" fmla="*/ 10 w 350"/>
                  <a:gd name="T63" fmla="*/ 2 h 176"/>
                  <a:gd name="T64" fmla="*/ 10 w 350"/>
                  <a:gd name="T65" fmla="*/ 2 h 176"/>
                  <a:gd name="T66" fmla="*/ 10 w 350"/>
                  <a:gd name="T67" fmla="*/ 2 h 176"/>
                  <a:gd name="T68" fmla="*/ 10 w 350"/>
                  <a:gd name="T69" fmla="*/ 2 h 176"/>
                  <a:gd name="T70" fmla="*/ 10 w 350"/>
                  <a:gd name="T71" fmla="*/ 2 h 176"/>
                  <a:gd name="T72" fmla="*/ 10 w 350"/>
                  <a:gd name="T73" fmla="*/ 2 h 176"/>
                  <a:gd name="T74" fmla="*/ 10 w 350"/>
                  <a:gd name="T75" fmla="*/ 2 h 176"/>
                  <a:gd name="T76" fmla="*/ 10 w 350"/>
                  <a:gd name="T77" fmla="*/ 2 h 176"/>
                  <a:gd name="T78" fmla="*/ 10 w 350"/>
                  <a:gd name="T79" fmla="*/ 2 h 176"/>
                  <a:gd name="T80" fmla="*/ 9 w 350"/>
                  <a:gd name="T81" fmla="*/ 2 h 176"/>
                  <a:gd name="T82" fmla="*/ 9 w 350"/>
                  <a:gd name="T83" fmla="*/ 2 h 176"/>
                  <a:gd name="T84" fmla="*/ 9 w 350"/>
                  <a:gd name="T85" fmla="*/ 2 h 176"/>
                  <a:gd name="T86" fmla="*/ 9 w 350"/>
                  <a:gd name="T87" fmla="*/ 2 h 176"/>
                  <a:gd name="T88" fmla="*/ 9 w 350"/>
                  <a:gd name="T89" fmla="*/ 2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0" h="176">
                    <a:moveTo>
                      <a:pt x="233" y="137"/>
                    </a:moveTo>
                    <a:lnTo>
                      <a:pt x="253" y="156"/>
                    </a:lnTo>
                    <a:lnTo>
                      <a:pt x="253" y="176"/>
                    </a:lnTo>
                    <a:lnTo>
                      <a:pt x="272" y="176"/>
                    </a:lnTo>
                    <a:lnTo>
                      <a:pt x="253" y="176"/>
                    </a:lnTo>
                    <a:lnTo>
                      <a:pt x="233" y="176"/>
                    </a:lnTo>
                    <a:lnTo>
                      <a:pt x="214" y="176"/>
                    </a:lnTo>
                    <a:lnTo>
                      <a:pt x="214" y="156"/>
                    </a:lnTo>
                    <a:lnTo>
                      <a:pt x="194" y="156"/>
                    </a:lnTo>
                    <a:lnTo>
                      <a:pt x="194" y="137"/>
                    </a:lnTo>
                    <a:lnTo>
                      <a:pt x="194" y="117"/>
                    </a:lnTo>
                    <a:lnTo>
                      <a:pt x="175" y="98"/>
                    </a:lnTo>
                    <a:lnTo>
                      <a:pt x="136" y="78"/>
                    </a:lnTo>
                    <a:lnTo>
                      <a:pt x="116" y="59"/>
                    </a:lnTo>
                    <a:lnTo>
                      <a:pt x="97" y="59"/>
                    </a:lnTo>
                    <a:lnTo>
                      <a:pt x="77" y="59"/>
                    </a:lnTo>
                    <a:lnTo>
                      <a:pt x="58" y="78"/>
                    </a:lnTo>
                    <a:lnTo>
                      <a:pt x="39" y="59"/>
                    </a:lnTo>
                    <a:lnTo>
                      <a:pt x="39" y="78"/>
                    </a:lnTo>
                    <a:lnTo>
                      <a:pt x="19" y="78"/>
                    </a:lnTo>
                    <a:lnTo>
                      <a:pt x="19" y="98"/>
                    </a:lnTo>
                    <a:lnTo>
                      <a:pt x="0" y="117"/>
                    </a:lnTo>
                    <a:lnTo>
                      <a:pt x="0" y="59"/>
                    </a:lnTo>
                    <a:lnTo>
                      <a:pt x="272" y="0"/>
                    </a:lnTo>
                    <a:lnTo>
                      <a:pt x="311" y="137"/>
                    </a:lnTo>
                    <a:lnTo>
                      <a:pt x="350" y="117"/>
                    </a:lnTo>
                    <a:lnTo>
                      <a:pt x="350" y="156"/>
                    </a:lnTo>
                    <a:lnTo>
                      <a:pt x="350" y="176"/>
                    </a:lnTo>
                    <a:lnTo>
                      <a:pt x="311" y="176"/>
                    </a:lnTo>
                    <a:lnTo>
                      <a:pt x="292" y="176"/>
                    </a:lnTo>
                    <a:lnTo>
                      <a:pt x="292" y="156"/>
                    </a:lnTo>
                    <a:lnTo>
                      <a:pt x="272" y="156"/>
                    </a:lnTo>
                    <a:lnTo>
                      <a:pt x="253" y="137"/>
                    </a:lnTo>
                    <a:lnTo>
                      <a:pt x="253" y="98"/>
                    </a:lnTo>
                    <a:lnTo>
                      <a:pt x="253" y="78"/>
                    </a:lnTo>
                    <a:lnTo>
                      <a:pt x="253" y="59"/>
                    </a:lnTo>
                    <a:lnTo>
                      <a:pt x="253" y="39"/>
                    </a:lnTo>
                    <a:lnTo>
                      <a:pt x="272" y="20"/>
                    </a:lnTo>
                    <a:lnTo>
                      <a:pt x="253" y="20"/>
                    </a:lnTo>
                    <a:lnTo>
                      <a:pt x="253" y="39"/>
                    </a:lnTo>
                    <a:lnTo>
                      <a:pt x="233" y="39"/>
                    </a:lnTo>
                    <a:lnTo>
                      <a:pt x="233" y="59"/>
                    </a:lnTo>
                    <a:lnTo>
                      <a:pt x="233" y="98"/>
                    </a:lnTo>
                    <a:lnTo>
                      <a:pt x="233" y="117"/>
                    </a:lnTo>
                    <a:lnTo>
                      <a:pt x="233" y="137"/>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31" name="Freeform 91"/>
              <p:cNvSpPr>
                <a:spLocks/>
              </p:cNvSpPr>
              <p:nvPr/>
            </p:nvSpPr>
            <p:spPr bwMode="auto">
              <a:xfrm>
                <a:off x="4126" y="1947"/>
                <a:ext cx="308" cy="142"/>
              </a:xfrm>
              <a:custGeom>
                <a:avLst/>
                <a:gdLst>
                  <a:gd name="T0" fmla="*/ 9 w 350"/>
                  <a:gd name="T1" fmla="*/ 2 h 176"/>
                  <a:gd name="T2" fmla="*/ 10 w 350"/>
                  <a:gd name="T3" fmla="*/ 2 h 176"/>
                  <a:gd name="T4" fmla="*/ 10 w 350"/>
                  <a:gd name="T5" fmla="*/ 2 h 176"/>
                  <a:gd name="T6" fmla="*/ 10 w 350"/>
                  <a:gd name="T7" fmla="*/ 2 h 176"/>
                  <a:gd name="T8" fmla="*/ 10 w 350"/>
                  <a:gd name="T9" fmla="*/ 2 h 176"/>
                  <a:gd name="T10" fmla="*/ 9 w 350"/>
                  <a:gd name="T11" fmla="*/ 2 h 176"/>
                  <a:gd name="T12" fmla="*/ 8 w 350"/>
                  <a:gd name="T13" fmla="*/ 2 h 176"/>
                  <a:gd name="T14" fmla="*/ 8 w 350"/>
                  <a:gd name="T15" fmla="*/ 2 h 176"/>
                  <a:gd name="T16" fmla="*/ 8 w 350"/>
                  <a:gd name="T17" fmla="*/ 2 h 176"/>
                  <a:gd name="T18" fmla="*/ 8 w 350"/>
                  <a:gd name="T19" fmla="*/ 2 h 176"/>
                  <a:gd name="T20" fmla="*/ 8 w 350"/>
                  <a:gd name="T21" fmla="*/ 2 h 176"/>
                  <a:gd name="T22" fmla="*/ 7 w 350"/>
                  <a:gd name="T23" fmla="*/ 2 h 176"/>
                  <a:gd name="T24" fmla="*/ 5 w 350"/>
                  <a:gd name="T25" fmla="*/ 2 h 176"/>
                  <a:gd name="T26" fmla="*/ 4 w 350"/>
                  <a:gd name="T27" fmla="*/ 2 h 176"/>
                  <a:gd name="T28" fmla="*/ 4 w 350"/>
                  <a:gd name="T29" fmla="*/ 2 h 176"/>
                  <a:gd name="T30" fmla="*/ 4 w 350"/>
                  <a:gd name="T31" fmla="*/ 2 h 176"/>
                  <a:gd name="T32" fmla="*/ 4 w 350"/>
                  <a:gd name="T33" fmla="*/ 2 h 176"/>
                  <a:gd name="T34" fmla="*/ 4 w 350"/>
                  <a:gd name="T35" fmla="*/ 2 h 176"/>
                  <a:gd name="T36" fmla="*/ 4 w 350"/>
                  <a:gd name="T37" fmla="*/ 2 h 176"/>
                  <a:gd name="T38" fmla="*/ 4 w 350"/>
                  <a:gd name="T39" fmla="*/ 2 h 176"/>
                  <a:gd name="T40" fmla="*/ 4 w 350"/>
                  <a:gd name="T41" fmla="*/ 2 h 176"/>
                  <a:gd name="T42" fmla="*/ 0 w 350"/>
                  <a:gd name="T43" fmla="*/ 2 h 176"/>
                  <a:gd name="T44" fmla="*/ 0 w 350"/>
                  <a:gd name="T45" fmla="*/ 2 h 176"/>
                  <a:gd name="T46" fmla="*/ 10 w 350"/>
                  <a:gd name="T47" fmla="*/ 0 h 176"/>
                  <a:gd name="T48" fmla="*/ 11 w 350"/>
                  <a:gd name="T49" fmla="*/ 2 h 176"/>
                  <a:gd name="T50" fmla="*/ 12 w 350"/>
                  <a:gd name="T51" fmla="*/ 2 h 176"/>
                  <a:gd name="T52" fmla="*/ 12 w 350"/>
                  <a:gd name="T53" fmla="*/ 2 h 176"/>
                  <a:gd name="T54" fmla="*/ 12 w 350"/>
                  <a:gd name="T55" fmla="*/ 2 h 176"/>
                  <a:gd name="T56" fmla="*/ 11 w 350"/>
                  <a:gd name="T57" fmla="*/ 2 h 176"/>
                  <a:gd name="T58" fmla="*/ 11 w 350"/>
                  <a:gd name="T59" fmla="*/ 2 h 176"/>
                  <a:gd name="T60" fmla="*/ 11 w 350"/>
                  <a:gd name="T61" fmla="*/ 2 h 176"/>
                  <a:gd name="T62" fmla="*/ 10 w 350"/>
                  <a:gd name="T63" fmla="*/ 2 h 176"/>
                  <a:gd name="T64" fmla="*/ 10 w 350"/>
                  <a:gd name="T65" fmla="*/ 2 h 176"/>
                  <a:gd name="T66" fmla="*/ 10 w 350"/>
                  <a:gd name="T67" fmla="*/ 2 h 176"/>
                  <a:gd name="T68" fmla="*/ 10 w 350"/>
                  <a:gd name="T69" fmla="*/ 2 h 176"/>
                  <a:gd name="T70" fmla="*/ 10 w 350"/>
                  <a:gd name="T71" fmla="*/ 2 h 176"/>
                  <a:gd name="T72" fmla="*/ 10 w 350"/>
                  <a:gd name="T73" fmla="*/ 2 h 176"/>
                  <a:gd name="T74" fmla="*/ 10 w 350"/>
                  <a:gd name="T75" fmla="*/ 2 h 176"/>
                  <a:gd name="T76" fmla="*/ 10 w 350"/>
                  <a:gd name="T77" fmla="*/ 2 h 176"/>
                  <a:gd name="T78" fmla="*/ 10 w 350"/>
                  <a:gd name="T79" fmla="*/ 2 h 176"/>
                  <a:gd name="T80" fmla="*/ 9 w 350"/>
                  <a:gd name="T81" fmla="*/ 2 h 176"/>
                  <a:gd name="T82" fmla="*/ 9 w 350"/>
                  <a:gd name="T83" fmla="*/ 2 h 176"/>
                  <a:gd name="T84" fmla="*/ 9 w 350"/>
                  <a:gd name="T85" fmla="*/ 2 h 176"/>
                  <a:gd name="T86" fmla="*/ 9 w 350"/>
                  <a:gd name="T87" fmla="*/ 2 h 176"/>
                  <a:gd name="T88" fmla="*/ 9 w 350"/>
                  <a:gd name="T89" fmla="*/ 2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0" h="176">
                    <a:moveTo>
                      <a:pt x="233" y="137"/>
                    </a:moveTo>
                    <a:lnTo>
                      <a:pt x="253" y="156"/>
                    </a:lnTo>
                    <a:lnTo>
                      <a:pt x="253" y="176"/>
                    </a:lnTo>
                    <a:lnTo>
                      <a:pt x="272" y="176"/>
                    </a:lnTo>
                    <a:lnTo>
                      <a:pt x="253" y="176"/>
                    </a:lnTo>
                    <a:lnTo>
                      <a:pt x="233" y="176"/>
                    </a:lnTo>
                    <a:lnTo>
                      <a:pt x="214" y="176"/>
                    </a:lnTo>
                    <a:lnTo>
                      <a:pt x="214" y="156"/>
                    </a:lnTo>
                    <a:lnTo>
                      <a:pt x="194" y="156"/>
                    </a:lnTo>
                    <a:lnTo>
                      <a:pt x="194" y="137"/>
                    </a:lnTo>
                    <a:lnTo>
                      <a:pt x="194" y="117"/>
                    </a:lnTo>
                    <a:lnTo>
                      <a:pt x="175" y="98"/>
                    </a:lnTo>
                    <a:lnTo>
                      <a:pt x="136" y="78"/>
                    </a:lnTo>
                    <a:lnTo>
                      <a:pt x="116" y="59"/>
                    </a:lnTo>
                    <a:lnTo>
                      <a:pt x="97" y="59"/>
                    </a:lnTo>
                    <a:lnTo>
                      <a:pt x="77" y="59"/>
                    </a:lnTo>
                    <a:lnTo>
                      <a:pt x="58" y="78"/>
                    </a:lnTo>
                    <a:lnTo>
                      <a:pt x="39" y="59"/>
                    </a:lnTo>
                    <a:lnTo>
                      <a:pt x="39" y="78"/>
                    </a:lnTo>
                    <a:lnTo>
                      <a:pt x="19" y="78"/>
                    </a:lnTo>
                    <a:lnTo>
                      <a:pt x="19" y="98"/>
                    </a:lnTo>
                    <a:lnTo>
                      <a:pt x="0" y="117"/>
                    </a:lnTo>
                    <a:lnTo>
                      <a:pt x="0" y="59"/>
                    </a:lnTo>
                    <a:lnTo>
                      <a:pt x="272" y="0"/>
                    </a:lnTo>
                    <a:lnTo>
                      <a:pt x="311" y="137"/>
                    </a:lnTo>
                    <a:lnTo>
                      <a:pt x="350" y="117"/>
                    </a:lnTo>
                    <a:lnTo>
                      <a:pt x="350" y="156"/>
                    </a:lnTo>
                    <a:lnTo>
                      <a:pt x="350" y="176"/>
                    </a:lnTo>
                    <a:lnTo>
                      <a:pt x="311" y="176"/>
                    </a:lnTo>
                    <a:lnTo>
                      <a:pt x="292" y="176"/>
                    </a:lnTo>
                    <a:lnTo>
                      <a:pt x="292" y="156"/>
                    </a:lnTo>
                    <a:lnTo>
                      <a:pt x="272" y="156"/>
                    </a:lnTo>
                    <a:lnTo>
                      <a:pt x="253" y="137"/>
                    </a:lnTo>
                    <a:lnTo>
                      <a:pt x="253" y="98"/>
                    </a:lnTo>
                    <a:lnTo>
                      <a:pt x="253" y="78"/>
                    </a:lnTo>
                    <a:lnTo>
                      <a:pt x="253" y="59"/>
                    </a:lnTo>
                    <a:lnTo>
                      <a:pt x="253" y="39"/>
                    </a:lnTo>
                    <a:lnTo>
                      <a:pt x="272" y="20"/>
                    </a:lnTo>
                    <a:lnTo>
                      <a:pt x="253" y="20"/>
                    </a:lnTo>
                    <a:lnTo>
                      <a:pt x="253" y="39"/>
                    </a:lnTo>
                    <a:lnTo>
                      <a:pt x="233" y="39"/>
                    </a:lnTo>
                    <a:lnTo>
                      <a:pt x="233" y="59"/>
                    </a:lnTo>
                    <a:lnTo>
                      <a:pt x="233" y="98"/>
                    </a:lnTo>
                    <a:lnTo>
                      <a:pt x="233" y="117"/>
                    </a:lnTo>
                    <a:lnTo>
                      <a:pt x="233" y="137"/>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32" name="Freeform 92"/>
              <p:cNvSpPr>
                <a:spLocks/>
              </p:cNvSpPr>
              <p:nvPr/>
            </p:nvSpPr>
            <p:spPr bwMode="auto">
              <a:xfrm>
                <a:off x="4400" y="2089"/>
                <a:ext cx="34" cy="78"/>
              </a:xfrm>
              <a:custGeom>
                <a:avLst/>
                <a:gdLst>
                  <a:gd name="T0" fmla="*/ 0 w 39"/>
                  <a:gd name="T1" fmla="*/ 0 h 97"/>
                  <a:gd name="T2" fmla="*/ 3 w 39"/>
                  <a:gd name="T3" fmla="*/ 0 h 97"/>
                  <a:gd name="T4" fmla="*/ 3 w 39"/>
                  <a:gd name="T5" fmla="*/ 2 h 97"/>
                  <a:gd name="T6" fmla="*/ 3 w 39"/>
                  <a:gd name="T7" fmla="*/ 2 h 97"/>
                  <a:gd name="T8" fmla="*/ 3 w 39"/>
                  <a:gd name="T9" fmla="*/ 2 h 97"/>
                  <a:gd name="T10" fmla="*/ 0 w 39"/>
                  <a:gd name="T11" fmla="*/ 2 h 97"/>
                  <a:gd name="T12" fmla="*/ 3 w 39"/>
                  <a:gd name="T13" fmla="*/ 2 h 97"/>
                  <a:gd name="T14" fmla="*/ 0 w 39"/>
                  <a:gd name="T15" fmla="*/ 2 h 97"/>
                  <a:gd name="T16" fmla="*/ 0 w 39"/>
                  <a:gd name="T17" fmla="*/ 2 h 97"/>
                  <a:gd name="T18" fmla="*/ 0 w 39"/>
                  <a:gd name="T19" fmla="*/ 2 h 97"/>
                  <a:gd name="T20" fmla="*/ 3 w 39"/>
                  <a:gd name="T21" fmla="*/ 2 h 97"/>
                  <a:gd name="T22" fmla="*/ 0 w 39"/>
                  <a:gd name="T23" fmla="*/ 0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97">
                    <a:moveTo>
                      <a:pt x="0" y="0"/>
                    </a:moveTo>
                    <a:lnTo>
                      <a:pt x="39" y="0"/>
                    </a:lnTo>
                    <a:lnTo>
                      <a:pt x="19" y="19"/>
                    </a:lnTo>
                    <a:lnTo>
                      <a:pt x="19" y="39"/>
                    </a:lnTo>
                    <a:lnTo>
                      <a:pt x="19" y="58"/>
                    </a:lnTo>
                    <a:lnTo>
                      <a:pt x="0" y="78"/>
                    </a:lnTo>
                    <a:lnTo>
                      <a:pt x="19" y="97"/>
                    </a:lnTo>
                    <a:lnTo>
                      <a:pt x="0" y="97"/>
                    </a:lnTo>
                    <a:lnTo>
                      <a:pt x="0" y="78"/>
                    </a:lnTo>
                    <a:lnTo>
                      <a:pt x="0" y="39"/>
                    </a:lnTo>
                    <a:lnTo>
                      <a:pt x="19" y="19"/>
                    </a:lnTo>
                    <a:lnTo>
                      <a:pt x="0"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33" name="Freeform 93"/>
              <p:cNvSpPr>
                <a:spLocks/>
              </p:cNvSpPr>
              <p:nvPr/>
            </p:nvSpPr>
            <p:spPr bwMode="auto">
              <a:xfrm>
                <a:off x="4400" y="2089"/>
                <a:ext cx="34" cy="78"/>
              </a:xfrm>
              <a:custGeom>
                <a:avLst/>
                <a:gdLst>
                  <a:gd name="T0" fmla="*/ 0 w 39"/>
                  <a:gd name="T1" fmla="*/ 0 h 97"/>
                  <a:gd name="T2" fmla="*/ 3 w 39"/>
                  <a:gd name="T3" fmla="*/ 0 h 97"/>
                  <a:gd name="T4" fmla="*/ 3 w 39"/>
                  <a:gd name="T5" fmla="*/ 2 h 97"/>
                  <a:gd name="T6" fmla="*/ 3 w 39"/>
                  <a:gd name="T7" fmla="*/ 2 h 97"/>
                  <a:gd name="T8" fmla="*/ 3 w 39"/>
                  <a:gd name="T9" fmla="*/ 2 h 97"/>
                  <a:gd name="T10" fmla="*/ 0 w 39"/>
                  <a:gd name="T11" fmla="*/ 2 h 97"/>
                  <a:gd name="T12" fmla="*/ 3 w 39"/>
                  <a:gd name="T13" fmla="*/ 2 h 97"/>
                  <a:gd name="T14" fmla="*/ 0 w 39"/>
                  <a:gd name="T15" fmla="*/ 2 h 97"/>
                  <a:gd name="T16" fmla="*/ 0 w 39"/>
                  <a:gd name="T17" fmla="*/ 2 h 97"/>
                  <a:gd name="T18" fmla="*/ 0 w 39"/>
                  <a:gd name="T19" fmla="*/ 2 h 97"/>
                  <a:gd name="T20" fmla="*/ 3 w 39"/>
                  <a:gd name="T21" fmla="*/ 2 h 97"/>
                  <a:gd name="T22" fmla="*/ 0 w 39"/>
                  <a:gd name="T23" fmla="*/ 0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97">
                    <a:moveTo>
                      <a:pt x="0" y="0"/>
                    </a:moveTo>
                    <a:lnTo>
                      <a:pt x="39" y="0"/>
                    </a:lnTo>
                    <a:lnTo>
                      <a:pt x="19" y="19"/>
                    </a:lnTo>
                    <a:lnTo>
                      <a:pt x="19" y="39"/>
                    </a:lnTo>
                    <a:lnTo>
                      <a:pt x="19" y="58"/>
                    </a:lnTo>
                    <a:lnTo>
                      <a:pt x="0" y="78"/>
                    </a:lnTo>
                    <a:lnTo>
                      <a:pt x="19" y="97"/>
                    </a:lnTo>
                    <a:lnTo>
                      <a:pt x="0" y="97"/>
                    </a:lnTo>
                    <a:lnTo>
                      <a:pt x="0" y="78"/>
                    </a:lnTo>
                    <a:lnTo>
                      <a:pt x="0" y="39"/>
                    </a:lnTo>
                    <a:lnTo>
                      <a:pt x="19" y="19"/>
                    </a:lnTo>
                    <a:lnTo>
                      <a:pt x="0"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34" name="Freeform 94"/>
              <p:cNvSpPr>
                <a:spLocks/>
              </p:cNvSpPr>
              <p:nvPr/>
            </p:nvSpPr>
            <p:spPr bwMode="auto">
              <a:xfrm>
                <a:off x="1663" y="1774"/>
                <a:ext cx="428" cy="487"/>
              </a:xfrm>
              <a:custGeom>
                <a:avLst/>
                <a:gdLst>
                  <a:gd name="T0" fmla="*/ 17 w 487"/>
                  <a:gd name="T1" fmla="*/ 2 h 605"/>
                  <a:gd name="T2" fmla="*/ 11 w 487"/>
                  <a:gd name="T3" fmla="*/ 2 h 605"/>
                  <a:gd name="T4" fmla="*/ 12 w 487"/>
                  <a:gd name="T5" fmla="*/ 2 h 605"/>
                  <a:gd name="T6" fmla="*/ 4 w 487"/>
                  <a:gd name="T7" fmla="*/ 0 h 605"/>
                  <a:gd name="T8" fmla="*/ 0 w 487"/>
                  <a:gd name="T9" fmla="*/ 2 h 605"/>
                  <a:gd name="T10" fmla="*/ 15 w 487"/>
                  <a:gd name="T11" fmla="*/ 2 h 605"/>
                  <a:gd name="T12" fmla="*/ 17 w 487"/>
                  <a:gd name="T13" fmla="*/ 2 h 6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7" h="605">
                    <a:moveTo>
                      <a:pt x="487" y="196"/>
                    </a:moveTo>
                    <a:lnTo>
                      <a:pt x="331" y="157"/>
                    </a:lnTo>
                    <a:lnTo>
                      <a:pt x="351" y="59"/>
                    </a:lnTo>
                    <a:lnTo>
                      <a:pt x="117" y="0"/>
                    </a:lnTo>
                    <a:lnTo>
                      <a:pt x="0" y="547"/>
                    </a:lnTo>
                    <a:lnTo>
                      <a:pt x="429" y="605"/>
                    </a:lnTo>
                    <a:lnTo>
                      <a:pt x="487" y="196"/>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35" name="Freeform 95"/>
              <p:cNvSpPr>
                <a:spLocks/>
              </p:cNvSpPr>
              <p:nvPr/>
            </p:nvSpPr>
            <p:spPr bwMode="auto">
              <a:xfrm>
                <a:off x="1663" y="1774"/>
                <a:ext cx="428" cy="487"/>
              </a:xfrm>
              <a:custGeom>
                <a:avLst/>
                <a:gdLst>
                  <a:gd name="T0" fmla="*/ 17 w 487"/>
                  <a:gd name="T1" fmla="*/ 2 h 605"/>
                  <a:gd name="T2" fmla="*/ 11 w 487"/>
                  <a:gd name="T3" fmla="*/ 2 h 605"/>
                  <a:gd name="T4" fmla="*/ 12 w 487"/>
                  <a:gd name="T5" fmla="*/ 2 h 605"/>
                  <a:gd name="T6" fmla="*/ 4 w 487"/>
                  <a:gd name="T7" fmla="*/ 0 h 605"/>
                  <a:gd name="T8" fmla="*/ 0 w 487"/>
                  <a:gd name="T9" fmla="*/ 2 h 605"/>
                  <a:gd name="T10" fmla="*/ 15 w 487"/>
                  <a:gd name="T11" fmla="*/ 2 h 605"/>
                  <a:gd name="T12" fmla="*/ 17 w 487"/>
                  <a:gd name="T13" fmla="*/ 2 h 6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7" h="605">
                    <a:moveTo>
                      <a:pt x="487" y="196"/>
                    </a:moveTo>
                    <a:lnTo>
                      <a:pt x="331" y="157"/>
                    </a:lnTo>
                    <a:lnTo>
                      <a:pt x="351" y="59"/>
                    </a:lnTo>
                    <a:lnTo>
                      <a:pt x="117" y="0"/>
                    </a:lnTo>
                    <a:lnTo>
                      <a:pt x="0" y="547"/>
                    </a:lnTo>
                    <a:lnTo>
                      <a:pt x="429" y="605"/>
                    </a:lnTo>
                    <a:lnTo>
                      <a:pt x="487" y="196"/>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36" name="Freeform 96"/>
              <p:cNvSpPr>
                <a:spLocks/>
              </p:cNvSpPr>
              <p:nvPr/>
            </p:nvSpPr>
            <p:spPr bwMode="auto">
              <a:xfrm>
                <a:off x="1305" y="1696"/>
                <a:ext cx="461" cy="660"/>
              </a:xfrm>
              <a:custGeom>
                <a:avLst/>
                <a:gdLst>
                  <a:gd name="T0" fmla="*/ 13 w 525"/>
                  <a:gd name="T1" fmla="*/ 2 h 819"/>
                  <a:gd name="T2" fmla="*/ 13 w 525"/>
                  <a:gd name="T3" fmla="*/ 2 h 819"/>
                  <a:gd name="T4" fmla="*/ 14 w 525"/>
                  <a:gd name="T5" fmla="*/ 2 h 819"/>
                  <a:gd name="T6" fmla="*/ 18 w 525"/>
                  <a:gd name="T7" fmla="*/ 2 h 819"/>
                  <a:gd name="T8" fmla="*/ 10 w 525"/>
                  <a:gd name="T9" fmla="*/ 2 h 819"/>
                  <a:gd name="T10" fmla="*/ 4 w 525"/>
                  <a:gd name="T11" fmla="*/ 0 h 819"/>
                  <a:gd name="T12" fmla="*/ 0 w 525"/>
                  <a:gd name="T13" fmla="*/ 2 h 819"/>
                  <a:gd name="T14" fmla="*/ 11 w 525"/>
                  <a:gd name="T15" fmla="*/ 3 h 819"/>
                  <a:gd name="T16" fmla="*/ 12 w 525"/>
                  <a:gd name="T17" fmla="*/ 2 h 819"/>
                  <a:gd name="T18" fmla="*/ 13 w 525"/>
                  <a:gd name="T19" fmla="*/ 2 h 819"/>
                  <a:gd name="T20" fmla="*/ 13 w 525"/>
                  <a:gd name="T21" fmla="*/ 2 h 8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5" h="819">
                    <a:moveTo>
                      <a:pt x="389" y="741"/>
                    </a:moveTo>
                    <a:lnTo>
                      <a:pt x="389" y="722"/>
                    </a:lnTo>
                    <a:lnTo>
                      <a:pt x="408" y="644"/>
                    </a:lnTo>
                    <a:lnTo>
                      <a:pt x="525" y="97"/>
                    </a:lnTo>
                    <a:lnTo>
                      <a:pt x="292" y="58"/>
                    </a:lnTo>
                    <a:lnTo>
                      <a:pt x="58" y="0"/>
                    </a:lnTo>
                    <a:lnTo>
                      <a:pt x="0" y="312"/>
                    </a:lnTo>
                    <a:lnTo>
                      <a:pt x="331" y="819"/>
                    </a:lnTo>
                    <a:lnTo>
                      <a:pt x="350" y="741"/>
                    </a:lnTo>
                    <a:lnTo>
                      <a:pt x="370" y="722"/>
                    </a:lnTo>
                    <a:lnTo>
                      <a:pt x="389" y="741"/>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37" name="Freeform 97"/>
              <p:cNvSpPr>
                <a:spLocks/>
              </p:cNvSpPr>
              <p:nvPr/>
            </p:nvSpPr>
            <p:spPr bwMode="auto">
              <a:xfrm>
                <a:off x="1305" y="1696"/>
                <a:ext cx="461" cy="660"/>
              </a:xfrm>
              <a:custGeom>
                <a:avLst/>
                <a:gdLst>
                  <a:gd name="T0" fmla="*/ 13 w 525"/>
                  <a:gd name="T1" fmla="*/ 2 h 819"/>
                  <a:gd name="T2" fmla="*/ 13 w 525"/>
                  <a:gd name="T3" fmla="*/ 2 h 819"/>
                  <a:gd name="T4" fmla="*/ 14 w 525"/>
                  <a:gd name="T5" fmla="*/ 2 h 819"/>
                  <a:gd name="T6" fmla="*/ 18 w 525"/>
                  <a:gd name="T7" fmla="*/ 2 h 819"/>
                  <a:gd name="T8" fmla="*/ 10 w 525"/>
                  <a:gd name="T9" fmla="*/ 2 h 819"/>
                  <a:gd name="T10" fmla="*/ 4 w 525"/>
                  <a:gd name="T11" fmla="*/ 0 h 819"/>
                  <a:gd name="T12" fmla="*/ 0 w 525"/>
                  <a:gd name="T13" fmla="*/ 2 h 819"/>
                  <a:gd name="T14" fmla="*/ 11 w 525"/>
                  <a:gd name="T15" fmla="*/ 3 h 819"/>
                  <a:gd name="T16" fmla="*/ 12 w 525"/>
                  <a:gd name="T17" fmla="*/ 2 h 819"/>
                  <a:gd name="T18" fmla="*/ 13 w 525"/>
                  <a:gd name="T19" fmla="*/ 2 h 819"/>
                  <a:gd name="T20" fmla="*/ 13 w 525"/>
                  <a:gd name="T21" fmla="*/ 2 h 8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5" h="819">
                    <a:moveTo>
                      <a:pt x="389" y="741"/>
                    </a:moveTo>
                    <a:lnTo>
                      <a:pt x="389" y="722"/>
                    </a:lnTo>
                    <a:lnTo>
                      <a:pt x="408" y="644"/>
                    </a:lnTo>
                    <a:lnTo>
                      <a:pt x="525" y="97"/>
                    </a:lnTo>
                    <a:lnTo>
                      <a:pt x="292" y="58"/>
                    </a:lnTo>
                    <a:lnTo>
                      <a:pt x="58" y="0"/>
                    </a:lnTo>
                    <a:lnTo>
                      <a:pt x="0" y="312"/>
                    </a:lnTo>
                    <a:lnTo>
                      <a:pt x="331" y="819"/>
                    </a:lnTo>
                    <a:lnTo>
                      <a:pt x="350" y="741"/>
                    </a:lnTo>
                    <a:lnTo>
                      <a:pt x="370" y="722"/>
                    </a:lnTo>
                    <a:lnTo>
                      <a:pt x="389" y="741"/>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38" name="Freeform 98"/>
              <p:cNvSpPr>
                <a:spLocks/>
              </p:cNvSpPr>
              <p:nvPr/>
            </p:nvSpPr>
            <p:spPr bwMode="auto">
              <a:xfrm>
                <a:off x="1527" y="2215"/>
                <a:ext cx="513" cy="534"/>
              </a:xfrm>
              <a:custGeom>
                <a:avLst/>
                <a:gdLst>
                  <a:gd name="T0" fmla="*/ 17 w 584"/>
                  <a:gd name="T1" fmla="*/ 2 h 663"/>
                  <a:gd name="T2" fmla="*/ 20 w 584"/>
                  <a:gd name="T3" fmla="*/ 2 h 663"/>
                  <a:gd name="T4" fmla="*/ 5 w 584"/>
                  <a:gd name="T5" fmla="*/ 0 h 663"/>
                  <a:gd name="T6" fmla="*/ 4 w 584"/>
                  <a:gd name="T7" fmla="*/ 2 h 663"/>
                  <a:gd name="T8" fmla="*/ 4 w 584"/>
                  <a:gd name="T9" fmla="*/ 2 h 663"/>
                  <a:gd name="T10" fmla="*/ 4 w 584"/>
                  <a:gd name="T11" fmla="*/ 2 h 663"/>
                  <a:gd name="T12" fmla="*/ 4 w 584"/>
                  <a:gd name="T13" fmla="*/ 2 h 663"/>
                  <a:gd name="T14" fmla="*/ 4 w 584"/>
                  <a:gd name="T15" fmla="*/ 2 h 663"/>
                  <a:gd name="T16" fmla="*/ 4 w 584"/>
                  <a:gd name="T17" fmla="*/ 2 h 663"/>
                  <a:gd name="T18" fmla="*/ 4 w 584"/>
                  <a:gd name="T19" fmla="*/ 2 h 663"/>
                  <a:gd name="T20" fmla="*/ 4 w 584"/>
                  <a:gd name="T21" fmla="*/ 2 h 663"/>
                  <a:gd name="T22" fmla="*/ 4 w 584"/>
                  <a:gd name="T23" fmla="*/ 2 h 663"/>
                  <a:gd name="T24" fmla="*/ 4 w 584"/>
                  <a:gd name="T25" fmla="*/ 2 h 663"/>
                  <a:gd name="T26" fmla="*/ 4 w 584"/>
                  <a:gd name="T27" fmla="*/ 2 h 663"/>
                  <a:gd name="T28" fmla="*/ 4 w 584"/>
                  <a:gd name="T29" fmla="*/ 2 h 663"/>
                  <a:gd name="T30" fmla="*/ 4 w 584"/>
                  <a:gd name="T31" fmla="*/ 2 h 663"/>
                  <a:gd name="T32" fmla="*/ 4 w 584"/>
                  <a:gd name="T33" fmla="*/ 2 h 663"/>
                  <a:gd name="T34" fmla="*/ 4 w 584"/>
                  <a:gd name="T35" fmla="*/ 2 h 663"/>
                  <a:gd name="T36" fmla="*/ 4 w 584"/>
                  <a:gd name="T37" fmla="*/ 2 h 663"/>
                  <a:gd name="T38" fmla="*/ 4 w 584"/>
                  <a:gd name="T39" fmla="*/ 2 h 663"/>
                  <a:gd name="T40" fmla="*/ 4 w 584"/>
                  <a:gd name="T41" fmla="*/ 2 h 663"/>
                  <a:gd name="T42" fmla="*/ 4 w 584"/>
                  <a:gd name="T43" fmla="*/ 2 h 663"/>
                  <a:gd name="T44" fmla="*/ 4 w 584"/>
                  <a:gd name="T45" fmla="*/ 2 h 663"/>
                  <a:gd name="T46" fmla="*/ 4 w 584"/>
                  <a:gd name="T47" fmla="*/ 2 h 663"/>
                  <a:gd name="T48" fmla="*/ 0 w 584"/>
                  <a:gd name="T49" fmla="*/ 2 h 663"/>
                  <a:gd name="T50" fmla="*/ 11 w 584"/>
                  <a:gd name="T51" fmla="*/ 2 h 663"/>
                  <a:gd name="T52" fmla="*/ 17 w 584"/>
                  <a:gd name="T53" fmla="*/ 2 h 6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4" h="663">
                    <a:moveTo>
                      <a:pt x="486" y="663"/>
                    </a:moveTo>
                    <a:lnTo>
                      <a:pt x="584" y="58"/>
                    </a:lnTo>
                    <a:lnTo>
                      <a:pt x="155" y="0"/>
                    </a:lnTo>
                    <a:lnTo>
                      <a:pt x="136" y="78"/>
                    </a:lnTo>
                    <a:lnTo>
                      <a:pt x="136" y="97"/>
                    </a:lnTo>
                    <a:lnTo>
                      <a:pt x="117" y="78"/>
                    </a:lnTo>
                    <a:lnTo>
                      <a:pt x="97" y="97"/>
                    </a:lnTo>
                    <a:lnTo>
                      <a:pt x="78" y="175"/>
                    </a:lnTo>
                    <a:lnTo>
                      <a:pt x="78" y="195"/>
                    </a:lnTo>
                    <a:lnTo>
                      <a:pt x="78" y="214"/>
                    </a:lnTo>
                    <a:lnTo>
                      <a:pt x="78" y="234"/>
                    </a:lnTo>
                    <a:lnTo>
                      <a:pt x="97" y="253"/>
                    </a:lnTo>
                    <a:lnTo>
                      <a:pt x="97" y="273"/>
                    </a:lnTo>
                    <a:lnTo>
                      <a:pt x="78" y="292"/>
                    </a:lnTo>
                    <a:lnTo>
                      <a:pt x="58" y="292"/>
                    </a:lnTo>
                    <a:lnTo>
                      <a:pt x="58" y="312"/>
                    </a:lnTo>
                    <a:lnTo>
                      <a:pt x="58" y="331"/>
                    </a:lnTo>
                    <a:lnTo>
                      <a:pt x="39" y="351"/>
                    </a:lnTo>
                    <a:lnTo>
                      <a:pt x="39" y="370"/>
                    </a:lnTo>
                    <a:lnTo>
                      <a:pt x="19" y="390"/>
                    </a:lnTo>
                    <a:lnTo>
                      <a:pt x="39" y="390"/>
                    </a:lnTo>
                    <a:lnTo>
                      <a:pt x="39" y="410"/>
                    </a:lnTo>
                    <a:lnTo>
                      <a:pt x="39" y="429"/>
                    </a:lnTo>
                    <a:lnTo>
                      <a:pt x="19" y="429"/>
                    </a:lnTo>
                    <a:lnTo>
                      <a:pt x="0" y="449"/>
                    </a:lnTo>
                    <a:lnTo>
                      <a:pt x="311" y="644"/>
                    </a:lnTo>
                    <a:lnTo>
                      <a:pt x="486" y="663"/>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39" name="Freeform 99"/>
              <p:cNvSpPr>
                <a:spLocks/>
              </p:cNvSpPr>
              <p:nvPr/>
            </p:nvSpPr>
            <p:spPr bwMode="auto">
              <a:xfrm>
                <a:off x="1527" y="2215"/>
                <a:ext cx="513" cy="534"/>
              </a:xfrm>
              <a:custGeom>
                <a:avLst/>
                <a:gdLst>
                  <a:gd name="T0" fmla="*/ 17 w 584"/>
                  <a:gd name="T1" fmla="*/ 2 h 663"/>
                  <a:gd name="T2" fmla="*/ 20 w 584"/>
                  <a:gd name="T3" fmla="*/ 2 h 663"/>
                  <a:gd name="T4" fmla="*/ 5 w 584"/>
                  <a:gd name="T5" fmla="*/ 0 h 663"/>
                  <a:gd name="T6" fmla="*/ 4 w 584"/>
                  <a:gd name="T7" fmla="*/ 2 h 663"/>
                  <a:gd name="T8" fmla="*/ 4 w 584"/>
                  <a:gd name="T9" fmla="*/ 2 h 663"/>
                  <a:gd name="T10" fmla="*/ 4 w 584"/>
                  <a:gd name="T11" fmla="*/ 2 h 663"/>
                  <a:gd name="T12" fmla="*/ 4 w 584"/>
                  <a:gd name="T13" fmla="*/ 2 h 663"/>
                  <a:gd name="T14" fmla="*/ 4 w 584"/>
                  <a:gd name="T15" fmla="*/ 2 h 663"/>
                  <a:gd name="T16" fmla="*/ 4 w 584"/>
                  <a:gd name="T17" fmla="*/ 2 h 663"/>
                  <a:gd name="T18" fmla="*/ 4 w 584"/>
                  <a:gd name="T19" fmla="*/ 2 h 663"/>
                  <a:gd name="T20" fmla="*/ 4 w 584"/>
                  <a:gd name="T21" fmla="*/ 2 h 663"/>
                  <a:gd name="T22" fmla="*/ 4 w 584"/>
                  <a:gd name="T23" fmla="*/ 2 h 663"/>
                  <a:gd name="T24" fmla="*/ 4 w 584"/>
                  <a:gd name="T25" fmla="*/ 2 h 663"/>
                  <a:gd name="T26" fmla="*/ 4 w 584"/>
                  <a:gd name="T27" fmla="*/ 2 h 663"/>
                  <a:gd name="T28" fmla="*/ 4 w 584"/>
                  <a:gd name="T29" fmla="*/ 2 h 663"/>
                  <a:gd name="T30" fmla="*/ 4 w 584"/>
                  <a:gd name="T31" fmla="*/ 2 h 663"/>
                  <a:gd name="T32" fmla="*/ 4 w 584"/>
                  <a:gd name="T33" fmla="*/ 2 h 663"/>
                  <a:gd name="T34" fmla="*/ 4 w 584"/>
                  <a:gd name="T35" fmla="*/ 2 h 663"/>
                  <a:gd name="T36" fmla="*/ 4 w 584"/>
                  <a:gd name="T37" fmla="*/ 2 h 663"/>
                  <a:gd name="T38" fmla="*/ 4 w 584"/>
                  <a:gd name="T39" fmla="*/ 2 h 663"/>
                  <a:gd name="T40" fmla="*/ 4 w 584"/>
                  <a:gd name="T41" fmla="*/ 2 h 663"/>
                  <a:gd name="T42" fmla="*/ 4 w 584"/>
                  <a:gd name="T43" fmla="*/ 2 h 663"/>
                  <a:gd name="T44" fmla="*/ 4 w 584"/>
                  <a:gd name="T45" fmla="*/ 2 h 663"/>
                  <a:gd name="T46" fmla="*/ 4 w 584"/>
                  <a:gd name="T47" fmla="*/ 2 h 663"/>
                  <a:gd name="T48" fmla="*/ 0 w 584"/>
                  <a:gd name="T49" fmla="*/ 2 h 663"/>
                  <a:gd name="T50" fmla="*/ 11 w 584"/>
                  <a:gd name="T51" fmla="*/ 2 h 663"/>
                  <a:gd name="T52" fmla="*/ 17 w 584"/>
                  <a:gd name="T53" fmla="*/ 2 h 6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4" h="663">
                    <a:moveTo>
                      <a:pt x="486" y="663"/>
                    </a:moveTo>
                    <a:lnTo>
                      <a:pt x="584" y="58"/>
                    </a:lnTo>
                    <a:lnTo>
                      <a:pt x="155" y="0"/>
                    </a:lnTo>
                    <a:lnTo>
                      <a:pt x="136" y="78"/>
                    </a:lnTo>
                    <a:lnTo>
                      <a:pt x="136" y="97"/>
                    </a:lnTo>
                    <a:lnTo>
                      <a:pt x="117" y="78"/>
                    </a:lnTo>
                    <a:lnTo>
                      <a:pt x="97" y="97"/>
                    </a:lnTo>
                    <a:lnTo>
                      <a:pt x="78" y="175"/>
                    </a:lnTo>
                    <a:lnTo>
                      <a:pt x="78" y="195"/>
                    </a:lnTo>
                    <a:lnTo>
                      <a:pt x="78" y="214"/>
                    </a:lnTo>
                    <a:lnTo>
                      <a:pt x="78" y="234"/>
                    </a:lnTo>
                    <a:lnTo>
                      <a:pt x="97" y="253"/>
                    </a:lnTo>
                    <a:lnTo>
                      <a:pt x="97" y="273"/>
                    </a:lnTo>
                    <a:lnTo>
                      <a:pt x="78" y="292"/>
                    </a:lnTo>
                    <a:lnTo>
                      <a:pt x="58" y="292"/>
                    </a:lnTo>
                    <a:lnTo>
                      <a:pt x="58" y="312"/>
                    </a:lnTo>
                    <a:lnTo>
                      <a:pt x="58" y="331"/>
                    </a:lnTo>
                    <a:lnTo>
                      <a:pt x="39" y="351"/>
                    </a:lnTo>
                    <a:lnTo>
                      <a:pt x="39" y="370"/>
                    </a:lnTo>
                    <a:lnTo>
                      <a:pt x="19" y="390"/>
                    </a:lnTo>
                    <a:lnTo>
                      <a:pt x="39" y="390"/>
                    </a:lnTo>
                    <a:lnTo>
                      <a:pt x="39" y="410"/>
                    </a:lnTo>
                    <a:lnTo>
                      <a:pt x="39" y="429"/>
                    </a:lnTo>
                    <a:lnTo>
                      <a:pt x="19" y="429"/>
                    </a:lnTo>
                    <a:lnTo>
                      <a:pt x="0" y="449"/>
                    </a:lnTo>
                    <a:lnTo>
                      <a:pt x="311" y="644"/>
                    </a:lnTo>
                    <a:lnTo>
                      <a:pt x="486" y="663"/>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40" name="Freeform 100"/>
              <p:cNvSpPr>
                <a:spLocks/>
              </p:cNvSpPr>
              <p:nvPr/>
            </p:nvSpPr>
            <p:spPr bwMode="auto">
              <a:xfrm>
                <a:off x="1048" y="1617"/>
                <a:ext cx="564" cy="943"/>
              </a:xfrm>
              <a:custGeom>
                <a:avLst/>
                <a:gdLst>
                  <a:gd name="T0" fmla="*/ 10 w 642"/>
                  <a:gd name="T1" fmla="*/ 2 h 1171"/>
                  <a:gd name="T2" fmla="*/ 22 w 642"/>
                  <a:gd name="T3" fmla="*/ 3 h 1171"/>
                  <a:gd name="T4" fmla="*/ 22 w 642"/>
                  <a:gd name="T5" fmla="*/ 3 h 1171"/>
                  <a:gd name="T6" fmla="*/ 22 w 642"/>
                  <a:gd name="T7" fmla="*/ 3 h 1171"/>
                  <a:gd name="T8" fmla="*/ 21 w 642"/>
                  <a:gd name="T9" fmla="*/ 4 h 1171"/>
                  <a:gd name="T10" fmla="*/ 21 w 642"/>
                  <a:gd name="T11" fmla="*/ 4 h 1171"/>
                  <a:gd name="T12" fmla="*/ 20 w 642"/>
                  <a:gd name="T13" fmla="*/ 4 h 1171"/>
                  <a:gd name="T14" fmla="*/ 20 w 642"/>
                  <a:gd name="T15" fmla="*/ 4 h 1171"/>
                  <a:gd name="T16" fmla="*/ 20 w 642"/>
                  <a:gd name="T17" fmla="*/ 4 h 1171"/>
                  <a:gd name="T18" fmla="*/ 12 w 642"/>
                  <a:gd name="T19" fmla="*/ 4 h 1171"/>
                  <a:gd name="T20" fmla="*/ 12 w 642"/>
                  <a:gd name="T21" fmla="*/ 4 h 1171"/>
                  <a:gd name="T22" fmla="*/ 11 w 642"/>
                  <a:gd name="T23" fmla="*/ 4 h 1171"/>
                  <a:gd name="T24" fmla="*/ 11 w 642"/>
                  <a:gd name="T25" fmla="*/ 3 h 1171"/>
                  <a:gd name="T26" fmla="*/ 10 w 642"/>
                  <a:gd name="T27" fmla="*/ 3 h 1171"/>
                  <a:gd name="T28" fmla="*/ 10 w 642"/>
                  <a:gd name="T29" fmla="*/ 3 h 1171"/>
                  <a:gd name="T30" fmla="*/ 10 w 642"/>
                  <a:gd name="T31" fmla="*/ 3 h 1171"/>
                  <a:gd name="T32" fmla="*/ 8 w 642"/>
                  <a:gd name="T33" fmla="*/ 3 h 1171"/>
                  <a:gd name="T34" fmla="*/ 8 w 642"/>
                  <a:gd name="T35" fmla="*/ 3 h 1171"/>
                  <a:gd name="T36" fmla="*/ 5 w 642"/>
                  <a:gd name="T37" fmla="*/ 3 h 1171"/>
                  <a:gd name="T38" fmla="*/ 4 w 642"/>
                  <a:gd name="T39" fmla="*/ 3 h 1171"/>
                  <a:gd name="T40" fmla="*/ 4 w 642"/>
                  <a:gd name="T41" fmla="*/ 2 h 1171"/>
                  <a:gd name="T42" fmla="*/ 4 w 642"/>
                  <a:gd name="T43" fmla="*/ 2 h 1171"/>
                  <a:gd name="T44" fmla="*/ 4 w 642"/>
                  <a:gd name="T45" fmla="*/ 2 h 1171"/>
                  <a:gd name="T46" fmla="*/ 4 w 642"/>
                  <a:gd name="T47" fmla="*/ 2 h 1171"/>
                  <a:gd name="T48" fmla="*/ 4 w 642"/>
                  <a:gd name="T49" fmla="*/ 2 h 1171"/>
                  <a:gd name="T50" fmla="*/ 4 w 642"/>
                  <a:gd name="T51" fmla="*/ 2 h 1171"/>
                  <a:gd name="T52" fmla="*/ 4 w 642"/>
                  <a:gd name="T53" fmla="*/ 2 h 1171"/>
                  <a:gd name="T54" fmla="*/ 4 w 642"/>
                  <a:gd name="T55" fmla="*/ 2 h 1171"/>
                  <a:gd name="T56" fmla="*/ 4 w 642"/>
                  <a:gd name="T57" fmla="*/ 2 h 1171"/>
                  <a:gd name="T58" fmla="*/ 4 w 642"/>
                  <a:gd name="T59" fmla="*/ 2 h 1171"/>
                  <a:gd name="T60" fmla="*/ 4 w 642"/>
                  <a:gd name="T61" fmla="*/ 2 h 1171"/>
                  <a:gd name="T62" fmla="*/ 4 w 642"/>
                  <a:gd name="T63" fmla="*/ 2 h 1171"/>
                  <a:gd name="T64" fmla="*/ 4 w 642"/>
                  <a:gd name="T65" fmla="*/ 2 h 1171"/>
                  <a:gd name="T66" fmla="*/ 4 w 642"/>
                  <a:gd name="T67" fmla="*/ 2 h 1171"/>
                  <a:gd name="T68" fmla="*/ 4 w 642"/>
                  <a:gd name="T69" fmla="*/ 2 h 1171"/>
                  <a:gd name="T70" fmla="*/ 4 w 642"/>
                  <a:gd name="T71" fmla="*/ 2 h 1171"/>
                  <a:gd name="T72" fmla="*/ 4 w 642"/>
                  <a:gd name="T73" fmla="*/ 2 h 1171"/>
                  <a:gd name="T74" fmla="*/ 4 w 642"/>
                  <a:gd name="T75" fmla="*/ 2 h 1171"/>
                  <a:gd name="T76" fmla="*/ 4 w 642"/>
                  <a:gd name="T77" fmla="*/ 2 h 1171"/>
                  <a:gd name="T78" fmla="*/ 4 w 642"/>
                  <a:gd name="T79" fmla="*/ 2 h 1171"/>
                  <a:gd name="T80" fmla="*/ 4 w 642"/>
                  <a:gd name="T81" fmla="*/ 2 h 1171"/>
                  <a:gd name="T82" fmla="*/ 0 w 642"/>
                  <a:gd name="T83" fmla="*/ 2 h 1171"/>
                  <a:gd name="T84" fmla="*/ 4 w 642"/>
                  <a:gd name="T85" fmla="*/ 2 h 1171"/>
                  <a:gd name="T86" fmla="*/ 4 w 642"/>
                  <a:gd name="T87" fmla="*/ 2 h 1171"/>
                  <a:gd name="T88" fmla="*/ 4 w 642"/>
                  <a:gd name="T89" fmla="*/ 2 h 1171"/>
                  <a:gd name="T90" fmla="*/ 12 w 642"/>
                  <a:gd name="T91" fmla="*/ 2 h 11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42" h="1171">
                    <a:moveTo>
                      <a:pt x="350" y="98"/>
                    </a:moveTo>
                    <a:lnTo>
                      <a:pt x="292" y="410"/>
                    </a:lnTo>
                    <a:lnTo>
                      <a:pt x="623" y="917"/>
                    </a:lnTo>
                    <a:lnTo>
                      <a:pt x="623" y="937"/>
                    </a:lnTo>
                    <a:lnTo>
                      <a:pt x="623" y="956"/>
                    </a:lnTo>
                    <a:lnTo>
                      <a:pt x="623" y="976"/>
                    </a:lnTo>
                    <a:lnTo>
                      <a:pt x="642" y="995"/>
                    </a:lnTo>
                    <a:lnTo>
                      <a:pt x="642" y="1015"/>
                    </a:lnTo>
                    <a:lnTo>
                      <a:pt x="623" y="1034"/>
                    </a:lnTo>
                    <a:lnTo>
                      <a:pt x="603" y="1034"/>
                    </a:lnTo>
                    <a:lnTo>
                      <a:pt x="603" y="1054"/>
                    </a:lnTo>
                    <a:lnTo>
                      <a:pt x="603" y="1073"/>
                    </a:lnTo>
                    <a:lnTo>
                      <a:pt x="584" y="1093"/>
                    </a:lnTo>
                    <a:lnTo>
                      <a:pt x="584" y="1112"/>
                    </a:lnTo>
                    <a:lnTo>
                      <a:pt x="564" y="1132"/>
                    </a:lnTo>
                    <a:lnTo>
                      <a:pt x="584" y="1132"/>
                    </a:lnTo>
                    <a:lnTo>
                      <a:pt x="584" y="1152"/>
                    </a:lnTo>
                    <a:lnTo>
                      <a:pt x="584" y="1171"/>
                    </a:lnTo>
                    <a:lnTo>
                      <a:pt x="564" y="1171"/>
                    </a:lnTo>
                    <a:lnTo>
                      <a:pt x="350" y="1132"/>
                    </a:lnTo>
                    <a:lnTo>
                      <a:pt x="350" y="1112"/>
                    </a:lnTo>
                    <a:lnTo>
                      <a:pt x="350" y="1093"/>
                    </a:lnTo>
                    <a:lnTo>
                      <a:pt x="350" y="1054"/>
                    </a:lnTo>
                    <a:lnTo>
                      <a:pt x="331" y="1034"/>
                    </a:lnTo>
                    <a:lnTo>
                      <a:pt x="331" y="1015"/>
                    </a:lnTo>
                    <a:lnTo>
                      <a:pt x="311" y="1015"/>
                    </a:lnTo>
                    <a:lnTo>
                      <a:pt x="311" y="995"/>
                    </a:lnTo>
                    <a:lnTo>
                      <a:pt x="292" y="995"/>
                    </a:lnTo>
                    <a:lnTo>
                      <a:pt x="272" y="995"/>
                    </a:lnTo>
                    <a:lnTo>
                      <a:pt x="292" y="976"/>
                    </a:lnTo>
                    <a:lnTo>
                      <a:pt x="272" y="976"/>
                    </a:lnTo>
                    <a:lnTo>
                      <a:pt x="272" y="956"/>
                    </a:lnTo>
                    <a:lnTo>
                      <a:pt x="272" y="937"/>
                    </a:lnTo>
                    <a:lnTo>
                      <a:pt x="233" y="937"/>
                    </a:lnTo>
                    <a:lnTo>
                      <a:pt x="233" y="917"/>
                    </a:lnTo>
                    <a:lnTo>
                      <a:pt x="214" y="898"/>
                    </a:lnTo>
                    <a:lnTo>
                      <a:pt x="175" y="878"/>
                    </a:lnTo>
                    <a:lnTo>
                      <a:pt x="156" y="878"/>
                    </a:lnTo>
                    <a:lnTo>
                      <a:pt x="136" y="859"/>
                    </a:lnTo>
                    <a:lnTo>
                      <a:pt x="117" y="859"/>
                    </a:lnTo>
                    <a:lnTo>
                      <a:pt x="117" y="839"/>
                    </a:lnTo>
                    <a:lnTo>
                      <a:pt x="117" y="820"/>
                    </a:lnTo>
                    <a:lnTo>
                      <a:pt x="136" y="800"/>
                    </a:lnTo>
                    <a:lnTo>
                      <a:pt x="117" y="781"/>
                    </a:lnTo>
                    <a:lnTo>
                      <a:pt x="117" y="761"/>
                    </a:lnTo>
                    <a:lnTo>
                      <a:pt x="117" y="742"/>
                    </a:lnTo>
                    <a:lnTo>
                      <a:pt x="97" y="722"/>
                    </a:lnTo>
                    <a:lnTo>
                      <a:pt x="97" y="703"/>
                    </a:lnTo>
                    <a:lnTo>
                      <a:pt x="97" y="683"/>
                    </a:lnTo>
                    <a:lnTo>
                      <a:pt x="58" y="644"/>
                    </a:lnTo>
                    <a:lnTo>
                      <a:pt x="58" y="625"/>
                    </a:lnTo>
                    <a:lnTo>
                      <a:pt x="78" y="625"/>
                    </a:lnTo>
                    <a:lnTo>
                      <a:pt x="78" y="586"/>
                    </a:lnTo>
                    <a:lnTo>
                      <a:pt x="97" y="586"/>
                    </a:lnTo>
                    <a:lnTo>
                      <a:pt x="78" y="566"/>
                    </a:lnTo>
                    <a:lnTo>
                      <a:pt x="58" y="547"/>
                    </a:lnTo>
                    <a:lnTo>
                      <a:pt x="58" y="527"/>
                    </a:lnTo>
                    <a:lnTo>
                      <a:pt x="58" y="508"/>
                    </a:lnTo>
                    <a:lnTo>
                      <a:pt x="58" y="488"/>
                    </a:lnTo>
                    <a:lnTo>
                      <a:pt x="78" y="508"/>
                    </a:lnTo>
                    <a:lnTo>
                      <a:pt x="78" y="488"/>
                    </a:lnTo>
                    <a:lnTo>
                      <a:pt x="78" y="469"/>
                    </a:lnTo>
                    <a:lnTo>
                      <a:pt x="78" y="449"/>
                    </a:lnTo>
                    <a:lnTo>
                      <a:pt x="97" y="469"/>
                    </a:lnTo>
                    <a:lnTo>
                      <a:pt x="117" y="469"/>
                    </a:lnTo>
                    <a:lnTo>
                      <a:pt x="136" y="469"/>
                    </a:lnTo>
                    <a:lnTo>
                      <a:pt x="136" y="449"/>
                    </a:lnTo>
                    <a:lnTo>
                      <a:pt x="117" y="449"/>
                    </a:lnTo>
                    <a:lnTo>
                      <a:pt x="97" y="449"/>
                    </a:lnTo>
                    <a:lnTo>
                      <a:pt x="78" y="449"/>
                    </a:lnTo>
                    <a:lnTo>
                      <a:pt x="58" y="449"/>
                    </a:lnTo>
                    <a:lnTo>
                      <a:pt x="39" y="449"/>
                    </a:lnTo>
                    <a:lnTo>
                      <a:pt x="39" y="430"/>
                    </a:lnTo>
                    <a:lnTo>
                      <a:pt x="39" y="410"/>
                    </a:lnTo>
                    <a:lnTo>
                      <a:pt x="39" y="391"/>
                    </a:lnTo>
                    <a:lnTo>
                      <a:pt x="19" y="352"/>
                    </a:lnTo>
                    <a:lnTo>
                      <a:pt x="0" y="332"/>
                    </a:lnTo>
                    <a:lnTo>
                      <a:pt x="19" y="293"/>
                    </a:lnTo>
                    <a:lnTo>
                      <a:pt x="19" y="274"/>
                    </a:lnTo>
                    <a:lnTo>
                      <a:pt x="19" y="254"/>
                    </a:lnTo>
                    <a:lnTo>
                      <a:pt x="19" y="235"/>
                    </a:lnTo>
                    <a:lnTo>
                      <a:pt x="19" y="215"/>
                    </a:lnTo>
                    <a:lnTo>
                      <a:pt x="0" y="176"/>
                    </a:lnTo>
                    <a:lnTo>
                      <a:pt x="0" y="156"/>
                    </a:lnTo>
                    <a:lnTo>
                      <a:pt x="19" y="137"/>
                    </a:lnTo>
                    <a:lnTo>
                      <a:pt x="39" y="117"/>
                    </a:lnTo>
                    <a:lnTo>
                      <a:pt x="39" y="98"/>
                    </a:lnTo>
                    <a:lnTo>
                      <a:pt x="58" y="59"/>
                    </a:lnTo>
                    <a:lnTo>
                      <a:pt x="58" y="39"/>
                    </a:lnTo>
                    <a:lnTo>
                      <a:pt x="58" y="20"/>
                    </a:lnTo>
                    <a:lnTo>
                      <a:pt x="58" y="0"/>
                    </a:lnTo>
                    <a:lnTo>
                      <a:pt x="350" y="98"/>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41" name="Freeform 101"/>
              <p:cNvSpPr>
                <a:spLocks/>
              </p:cNvSpPr>
              <p:nvPr/>
            </p:nvSpPr>
            <p:spPr bwMode="auto">
              <a:xfrm>
                <a:off x="1048" y="1617"/>
                <a:ext cx="564" cy="943"/>
              </a:xfrm>
              <a:custGeom>
                <a:avLst/>
                <a:gdLst>
                  <a:gd name="T0" fmla="*/ 10 w 642"/>
                  <a:gd name="T1" fmla="*/ 2 h 1171"/>
                  <a:gd name="T2" fmla="*/ 22 w 642"/>
                  <a:gd name="T3" fmla="*/ 3 h 1171"/>
                  <a:gd name="T4" fmla="*/ 22 w 642"/>
                  <a:gd name="T5" fmla="*/ 3 h 1171"/>
                  <a:gd name="T6" fmla="*/ 22 w 642"/>
                  <a:gd name="T7" fmla="*/ 3 h 1171"/>
                  <a:gd name="T8" fmla="*/ 21 w 642"/>
                  <a:gd name="T9" fmla="*/ 4 h 1171"/>
                  <a:gd name="T10" fmla="*/ 21 w 642"/>
                  <a:gd name="T11" fmla="*/ 4 h 1171"/>
                  <a:gd name="T12" fmla="*/ 20 w 642"/>
                  <a:gd name="T13" fmla="*/ 4 h 1171"/>
                  <a:gd name="T14" fmla="*/ 20 w 642"/>
                  <a:gd name="T15" fmla="*/ 4 h 1171"/>
                  <a:gd name="T16" fmla="*/ 20 w 642"/>
                  <a:gd name="T17" fmla="*/ 4 h 1171"/>
                  <a:gd name="T18" fmla="*/ 12 w 642"/>
                  <a:gd name="T19" fmla="*/ 4 h 1171"/>
                  <a:gd name="T20" fmla="*/ 12 w 642"/>
                  <a:gd name="T21" fmla="*/ 4 h 1171"/>
                  <a:gd name="T22" fmla="*/ 11 w 642"/>
                  <a:gd name="T23" fmla="*/ 4 h 1171"/>
                  <a:gd name="T24" fmla="*/ 11 w 642"/>
                  <a:gd name="T25" fmla="*/ 3 h 1171"/>
                  <a:gd name="T26" fmla="*/ 10 w 642"/>
                  <a:gd name="T27" fmla="*/ 3 h 1171"/>
                  <a:gd name="T28" fmla="*/ 10 w 642"/>
                  <a:gd name="T29" fmla="*/ 3 h 1171"/>
                  <a:gd name="T30" fmla="*/ 10 w 642"/>
                  <a:gd name="T31" fmla="*/ 3 h 1171"/>
                  <a:gd name="T32" fmla="*/ 8 w 642"/>
                  <a:gd name="T33" fmla="*/ 3 h 1171"/>
                  <a:gd name="T34" fmla="*/ 8 w 642"/>
                  <a:gd name="T35" fmla="*/ 3 h 1171"/>
                  <a:gd name="T36" fmla="*/ 5 w 642"/>
                  <a:gd name="T37" fmla="*/ 3 h 1171"/>
                  <a:gd name="T38" fmla="*/ 4 w 642"/>
                  <a:gd name="T39" fmla="*/ 3 h 1171"/>
                  <a:gd name="T40" fmla="*/ 4 w 642"/>
                  <a:gd name="T41" fmla="*/ 2 h 1171"/>
                  <a:gd name="T42" fmla="*/ 4 w 642"/>
                  <a:gd name="T43" fmla="*/ 2 h 1171"/>
                  <a:gd name="T44" fmla="*/ 4 w 642"/>
                  <a:gd name="T45" fmla="*/ 2 h 1171"/>
                  <a:gd name="T46" fmla="*/ 4 w 642"/>
                  <a:gd name="T47" fmla="*/ 2 h 1171"/>
                  <a:gd name="T48" fmla="*/ 4 w 642"/>
                  <a:gd name="T49" fmla="*/ 2 h 1171"/>
                  <a:gd name="T50" fmla="*/ 4 w 642"/>
                  <a:gd name="T51" fmla="*/ 2 h 1171"/>
                  <a:gd name="T52" fmla="*/ 4 w 642"/>
                  <a:gd name="T53" fmla="*/ 2 h 1171"/>
                  <a:gd name="T54" fmla="*/ 4 w 642"/>
                  <a:gd name="T55" fmla="*/ 2 h 1171"/>
                  <a:gd name="T56" fmla="*/ 4 w 642"/>
                  <a:gd name="T57" fmla="*/ 2 h 1171"/>
                  <a:gd name="T58" fmla="*/ 4 w 642"/>
                  <a:gd name="T59" fmla="*/ 2 h 1171"/>
                  <a:gd name="T60" fmla="*/ 4 w 642"/>
                  <a:gd name="T61" fmla="*/ 2 h 1171"/>
                  <a:gd name="T62" fmla="*/ 4 w 642"/>
                  <a:gd name="T63" fmla="*/ 2 h 1171"/>
                  <a:gd name="T64" fmla="*/ 4 w 642"/>
                  <a:gd name="T65" fmla="*/ 2 h 1171"/>
                  <a:gd name="T66" fmla="*/ 4 w 642"/>
                  <a:gd name="T67" fmla="*/ 2 h 1171"/>
                  <a:gd name="T68" fmla="*/ 4 w 642"/>
                  <a:gd name="T69" fmla="*/ 2 h 1171"/>
                  <a:gd name="T70" fmla="*/ 4 w 642"/>
                  <a:gd name="T71" fmla="*/ 2 h 1171"/>
                  <a:gd name="T72" fmla="*/ 4 w 642"/>
                  <a:gd name="T73" fmla="*/ 2 h 1171"/>
                  <a:gd name="T74" fmla="*/ 4 w 642"/>
                  <a:gd name="T75" fmla="*/ 2 h 1171"/>
                  <a:gd name="T76" fmla="*/ 4 w 642"/>
                  <a:gd name="T77" fmla="*/ 2 h 1171"/>
                  <a:gd name="T78" fmla="*/ 4 w 642"/>
                  <a:gd name="T79" fmla="*/ 2 h 1171"/>
                  <a:gd name="T80" fmla="*/ 4 w 642"/>
                  <a:gd name="T81" fmla="*/ 2 h 1171"/>
                  <a:gd name="T82" fmla="*/ 0 w 642"/>
                  <a:gd name="T83" fmla="*/ 2 h 1171"/>
                  <a:gd name="T84" fmla="*/ 4 w 642"/>
                  <a:gd name="T85" fmla="*/ 2 h 1171"/>
                  <a:gd name="T86" fmla="*/ 4 w 642"/>
                  <a:gd name="T87" fmla="*/ 2 h 1171"/>
                  <a:gd name="T88" fmla="*/ 4 w 642"/>
                  <a:gd name="T89" fmla="*/ 2 h 1171"/>
                  <a:gd name="T90" fmla="*/ 12 w 642"/>
                  <a:gd name="T91" fmla="*/ 2 h 11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42" h="1171">
                    <a:moveTo>
                      <a:pt x="350" y="98"/>
                    </a:moveTo>
                    <a:lnTo>
                      <a:pt x="292" y="410"/>
                    </a:lnTo>
                    <a:lnTo>
                      <a:pt x="623" y="917"/>
                    </a:lnTo>
                    <a:lnTo>
                      <a:pt x="623" y="937"/>
                    </a:lnTo>
                    <a:lnTo>
                      <a:pt x="623" y="956"/>
                    </a:lnTo>
                    <a:lnTo>
                      <a:pt x="623" y="976"/>
                    </a:lnTo>
                    <a:lnTo>
                      <a:pt x="642" y="995"/>
                    </a:lnTo>
                    <a:lnTo>
                      <a:pt x="642" y="1015"/>
                    </a:lnTo>
                    <a:lnTo>
                      <a:pt x="623" y="1034"/>
                    </a:lnTo>
                    <a:lnTo>
                      <a:pt x="603" y="1034"/>
                    </a:lnTo>
                    <a:lnTo>
                      <a:pt x="603" y="1054"/>
                    </a:lnTo>
                    <a:lnTo>
                      <a:pt x="603" y="1073"/>
                    </a:lnTo>
                    <a:lnTo>
                      <a:pt x="584" y="1093"/>
                    </a:lnTo>
                    <a:lnTo>
                      <a:pt x="584" y="1112"/>
                    </a:lnTo>
                    <a:lnTo>
                      <a:pt x="564" y="1132"/>
                    </a:lnTo>
                    <a:lnTo>
                      <a:pt x="584" y="1132"/>
                    </a:lnTo>
                    <a:lnTo>
                      <a:pt x="584" y="1152"/>
                    </a:lnTo>
                    <a:lnTo>
                      <a:pt x="584" y="1171"/>
                    </a:lnTo>
                    <a:lnTo>
                      <a:pt x="564" y="1171"/>
                    </a:lnTo>
                    <a:lnTo>
                      <a:pt x="350" y="1132"/>
                    </a:lnTo>
                    <a:lnTo>
                      <a:pt x="350" y="1112"/>
                    </a:lnTo>
                    <a:lnTo>
                      <a:pt x="350" y="1093"/>
                    </a:lnTo>
                    <a:lnTo>
                      <a:pt x="350" y="1054"/>
                    </a:lnTo>
                    <a:lnTo>
                      <a:pt x="331" y="1034"/>
                    </a:lnTo>
                    <a:lnTo>
                      <a:pt x="331" y="1015"/>
                    </a:lnTo>
                    <a:lnTo>
                      <a:pt x="311" y="1015"/>
                    </a:lnTo>
                    <a:lnTo>
                      <a:pt x="311" y="995"/>
                    </a:lnTo>
                    <a:lnTo>
                      <a:pt x="292" y="995"/>
                    </a:lnTo>
                    <a:lnTo>
                      <a:pt x="272" y="995"/>
                    </a:lnTo>
                    <a:lnTo>
                      <a:pt x="292" y="976"/>
                    </a:lnTo>
                    <a:lnTo>
                      <a:pt x="272" y="976"/>
                    </a:lnTo>
                    <a:lnTo>
                      <a:pt x="272" y="956"/>
                    </a:lnTo>
                    <a:lnTo>
                      <a:pt x="272" y="937"/>
                    </a:lnTo>
                    <a:lnTo>
                      <a:pt x="233" y="937"/>
                    </a:lnTo>
                    <a:lnTo>
                      <a:pt x="233" y="917"/>
                    </a:lnTo>
                    <a:lnTo>
                      <a:pt x="214" y="898"/>
                    </a:lnTo>
                    <a:lnTo>
                      <a:pt x="175" y="878"/>
                    </a:lnTo>
                    <a:lnTo>
                      <a:pt x="156" y="878"/>
                    </a:lnTo>
                    <a:lnTo>
                      <a:pt x="136" y="859"/>
                    </a:lnTo>
                    <a:lnTo>
                      <a:pt x="117" y="859"/>
                    </a:lnTo>
                    <a:lnTo>
                      <a:pt x="117" y="839"/>
                    </a:lnTo>
                    <a:lnTo>
                      <a:pt x="117" y="820"/>
                    </a:lnTo>
                    <a:lnTo>
                      <a:pt x="136" y="800"/>
                    </a:lnTo>
                    <a:lnTo>
                      <a:pt x="117" y="781"/>
                    </a:lnTo>
                    <a:lnTo>
                      <a:pt x="117" y="761"/>
                    </a:lnTo>
                    <a:lnTo>
                      <a:pt x="117" y="742"/>
                    </a:lnTo>
                    <a:lnTo>
                      <a:pt x="97" y="722"/>
                    </a:lnTo>
                    <a:lnTo>
                      <a:pt x="97" y="703"/>
                    </a:lnTo>
                    <a:lnTo>
                      <a:pt x="97" y="683"/>
                    </a:lnTo>
                    <a:lnTo>
                      <a:pt x="58" y="644"/>
                    </a:lnTo>
                    <a:lnTo>
                      <a:pt x="58" y="625"/>
                    </a:lnTo>
                    <a:lnTo>
                      <a:pt x="78" y="625"/>
                    </a:lnTo>
                    <a:lnTo>
                      <a:pt x="78" y="586"/>
                    </a:lnTo>
                    <a:lnTo>
                      <a:pt x="97" y="586"/>
                    </a:lnTo>
                    <a:lnTo>
                      <a:pt x="78" y="566"/>
                    </a:lnTo>
                    <a:lnTo>
                      <a:pt x="58" y="547"/>
                    </a:lnTo>
                    <a:lnTo>
                      <a:pt x="58" y="527"/>
                    </a:lnTo>
                    <a:lnTo>
                      <a:pt x="58" y="508"/>
                    </a:lnTo>
                    <a:lnTo>
                      <a:pt x="58" y="488"/>
                    </a:lnTo>
                    <a:lnTo>
                      <a:pt x="78" y="508"/>
                    </a:lnTo>
                    <a:lnTo>
                      <a:pt x="78" y="488"/>
                    </a:lnTo>
                    <a:lnTo>
                      <a:pt x="78" y="469"/>
                    </a:lnTo>
                    <a:lnTo>
                      <a:pt x="78" y="449"/>
                    </a:lnTo>
                    <a:lnTo>
                      <a:pt x="97" y="469"/>
                    </a:lnTo>
                    <a:lnTo>
                      <a:pt x="117" y="469"/>
                    </a:lnTo>
                    <a:lnTo>
                      <a:pt x="136" y="469"/>
                    </a:lnTo>
                    <a:lnTo>
                      <a:pt x="136" y="449"/>
                    </a:lnTo>
                    <a:lnTo>
                      <a:pt x="117" y="449"/>
                    </a:lnTo>
                    <a:lnTo>
                      <a:pt x="97" y="449"/>
                    </a:lnTo>
                    <a:lnTo>
                      <a:pt x="78" y="449"/>
                    </a:lnTo>
                    <a:lnTo>
                      <a:pt x="58" y="449"/>
                    </a:lnTo>
                    <a:lnTo>
                      <a:pt x="39" y="449"/>
                    </a:lnTo>
                    <a:lnTo>
                      <a:pt x="39" y="430"/>
                    </a:lnTo>
                    <a:lnTo>
                      <a:pt x="39" y="410"/>
                    </a:lnTo>
                    <a:lnTo>
                      <a:pt x="39" y="391"/>
                    </a:lnTo>
                    <a:lnTo>
                      <a:pt x="19" y="352"/>
                    </a:lnTo>
                    <a:lnTo>
                      <a:pt x="0" y="332"/>
                    </a:lnTo>
                    <a:lnTo>
                      <a:pt x="19" y="293"/>
                    </a:lnTo>
                    <a:lnTo>
                      <a:pt x="19" y="274"/>
                    </a:lnTo>
                    <a:lnTo>
                      <a:pt x="19" y="254"/>
                    </a:lnTo>
                    <a:lnTo>
                      <a:pt x="19" y="235"/>
                    </a:lnTo>
                    <a:lnTo>
                      <a:pt x="19" y="215"/>
                    </a:lnTo>
                    <a:lnTo>
                      <a:pt x="0" y="176"/>
                    </a:lnTo>
                    <a:lnTo>
                      <a:pt x="0" y="156"/>
                    </a:lnTo>
                    <a:lnTo>
                      <a:pt x="19" y="137"/>
                    </a:lnTo>
                    <a:lnTo>
                      <a:pt x="39" y="117"/>
                    </a:lnTo>
                    <a:lnTo>
                      <a:pt x="39" y="98"/>
                    </a:lnTo>
                    <a:lnTo>
                      <a:pt x="58" y="59"/>
                    </a:lnTo>
                    <a:lnTo>
                      <a:pt x="58" y="39"/>
                    </a:lnTo>
                    <a:lnTo>
                      <a:pt x="58" y="20"/>
                    </a:lnTo>
                    <a:lnTo>
                      <a:pt x="58" y="0"/>
                    </a:lnTo>
                    <a:lnTo>
                      <a:pt x="350" y="98"/>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42" name="Freeform 102"/>
              <p:cNvSpPr>
                <a:spLocks/>
              </p:cNvSpPr>
              <p:nvPr/>
            </p:nvSpPr>
            <p:spPr bwMode="auto">
              <a:xfrm>
                <a:off x="1099" y="1287"/>
                <a:ext cx="582" cy="455"/>
              </a:xfrm>
              <a:custGeom>
                <a:avLst/>
                <a:gdLst>
                  <a:gd name="T0" fmla="*/ 0 w 662"/>
                  <a:gd name="T1" fmla="*/ 2 h 565"/>
                  <a:gd name="T2" fmla="*/ 10 w 662"/>
                  <a:gd name="T3" fmla="*/ 2 h 565"/>
                  <a:gd name="T4" fmla="*/ 18 w 662"/>
                  <a:gd name="T5" fmla="*/ 2 h 565"/>
                  <a:gd name="T6" fmla="*/ 19 w 662"/>
                  <a:gd name="T7" fmla="*/ 2 h 565"/>
                  <a:gd name="T8" fmla="*/ 20 w 662"/>
                  <a:gd name="T9" fmla="*/ 2 h 565"/>
                  <a:gd name="T10" fmla="*/ 20 w 662"/>
                  <a:gd name="T11" fmla="*/ 2 h 565"/>
                  <a:gd name="T12" fmla="*/ 19 w 662"/>
                  <a:gd name="T13" fmla="*/ 2 h 565"/>
                  <a:gd name="T14" fmla="*/ 20 w 662"/>
                  <a:gd name="T15" fmla="*/ 2 h 565"/>
                  <a:gd name="T16" fmla="*/ 22 w 662"/>
                  <a:gd name="T17" fmla="*/ 2 h 565"/>
                  <a:gd name="T18" fmla="*/ 22 w 662"/>
                  <a:gd name="T19" fmla="*/ 2 h 565"/>
                  <a:gd name="T20" fmla="*/ 23 w 662"/>
                  <a:gd name="T21" fmla="*/ 2 h 565"/>
                  <a:gd name="T22" fmla="*/ 23 w 662"/>
                  <a:gd name="T23" fmla="*/ 2 h 565"/>
                  <a:gd name="T24" fmla="*/ 22 w 662"/>
                  <a:gd name="T25" fmla="*/ 2 h 565"/>
                  <a:gd name="T26" fmla="*/ 22 w 662"/>
                  <a:gd name="T27" fmla="*/ 2 h 565"/>
                  <a:gd name="T28" fmla="*/ 17 w 662"/>
                  <a:gd name="T29" fmla="*/ 2 h 565"/>
                  <a:gd name="T30" fmla="*/ 16 w 662"/>
                  <a:gd name="T31" fmla="*/ 2 h 565"/>
                  <a:gd name="T32" fmla="*/ 14 w 662"/>
                  <a:gd name="T33" fmla="*/ 2 h 565"/>
                  <a:gd name="T34" fmla="*/ 13 w 662"/>
                  <a:gd name="T35" fmla="*/ 2 h 565"/>
                  <a:gd name="T36" fmla="*/ 12 w 662"/>
                  <a:gd name="T37" fmla="*/ 2 h 565"/>
                  <a:gd name="T38" fmla="*/ 11 w 662"/>
                  <a:gd name="T39" fmla="*/ 2 h 565"/>
                  <a:gd name="T40" fmla="*/ 10 w 662"/>
                  <a:gd name="T41" fmla="*/ 2 h 565"/>
                  <a:gd name="T42" fmla="*/ 9 w 662"/>
                  <a:gd name="T43" fmla="*/ 2 h 565"/>
                  <a:gd name="T44" fmla="*/ 9 w 662"/>
                  <a:gd name="T45" fmla="*/ 2 h 565"/>
                  <a:gd name="T46" fmla="*/ 8 w 662"/>
                  <a:gd name="T47" fmla="*/ 2 h 565"/>
                  <a:gd name="T48" fmla="*/ 8 w 662"/>
                  <a:gd name="T49" fmla="*/ 2 h 565"/>
                  <a:gd name="T50" fmla="*/ 8 w 662"/>
                  <a:gd name="T51" fmla="*/ 2 h 565"/>
                  <a:gd name="T52" fmla="*/ 7 w 662"/>
                  <a:gd name="T53" fmla="*/ 0 h 565"/>
                  <a:gd name="T54" fmla="*/ 6 w 662"/>
                  <a:gd name="T55" fmla="*/ 0 h 565"/>
                  <a:gd name="T56" fmla="*/ 5 w 662"/>
                  <a:gd name="T57" fmla="*/ 0 h 565"/>
                  <a:gd name="T58" fmla="*/ 4 w 662"/>
                  <a:gd name="T59" fmla="*/ 2 h 565"/>
                  <a:gd name="T60" fmla="*/ 4 w 662"/>
                  <a:gd name="T61" fmla="*/ 2 h 565"/>
                  <a:gd name="T62" fmla="*/ 4 w 662"/>
                  <a:gd name="T63" fmla="*/ 2 h 565"/>
                  <a:gd name="T64" fmla="*/ 4 w 662"/>
                  <a:gd name="T65" fmla="*/ 2 h 565"/>
                  <a:gd name="T66" fmla="*/ 4 w 662"/>
                  <a:gd name="T67" fmla="*/ 2 h 565"/>
                  <a:gd name="T68" fmla="*/ 4 w 662"/>
                  <a:gd name="T69" fmla="*/ 2 h 565"/>
                  <a:gd name="T70" fmla="*/ 4 w 662"/>
                  <a:gd name="T71" fmla="*/ 2 h 565"/>
                  <a:gd name="T72" fmla="*/ 4 w 662"/>
                  <a:gd name="T73" fmla="*/ 2 h 565"/>
                  <a:gd name="T74" fmla="*/ 4 w 662"/>
                  <a:gd name="T75" fmla="*/ 2 h 565"/>
                  <a:gd name="T76" fmla="*/ 4 w 662"/>
                  <a:gd name="T77" fmla="*/ 2 h 565"/>
                  <a:gd name="T78" fmla="*/ 0 w 662"/>
                  <a:gd name="T79" fmla="*/ 2 h 565"/>
                  <a:gd name="T80" fmla="*/ 0 w 662"/>
                  <a:gd name="T81" fmla="*/ 2 h 565"/>
                  <a:gd name="T82" fmla="*/ 0 w 662"/>
                  <a:gd name="T83" fmla="*/ 2 h 565"/>
                  <a:gd name="T84" fmla="*/ 0 w 662"/>
                  <a:gd name="T85" fmla="*/ 2 h 565"/>
                  <a:gd name="T86" fmla="*/ 0 w 662"/>
                  <a:gd name="T87" fmla="*/ 2 h 565"/>
                  <a:gd name="T88" fmla="*/ 0 w 662"/>
                  <a:gd name="T89" fmla="*/ 2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62" h="565">
                    <a:moveTo>
                      <a:pt x="0" y="409"/>
                    </a:moveTo>
                    <a:lnTo>
                      <a:pt x="292" y="507"/>
                    </a:lnTo>
                    <a:lnTo>
                      <a:pt x="526" y="565"/>
                    </a:lnTo>
                    <a:lnTo>
                      <a:pt x="565" y="370"/>
                    </a:lnTo>
                    <a:lnTo>
                      <a:pt x="584" y="351"/>
                    </a:lnTo>
                    <a:lnTo>
                      <a:pt x="584" y="331"/>
                    </a:lnTo>
                    <a:lnTo>
                      <a:pt x="565" y="312"/>
                    </a:lnTo>
                    <a:lnTo>
                      <a:pt x="584" y="292"/>
                    </a:lnTo>
                    <a:lnTo>
                      <a:pt x="623" y="253"/>
                    </a:lnTo>
                    <a:lnTo>
                      <a:pt x="642" y="214"/>
                    </a:lnTo>
                    <a:lnTo>
                      <a:pt x="662" y="195"/>
                    </a:lnTo>
                    <a:lnTo>
                      <a:pt x="662" y="175"/>
                    </a:lnTo>
                    <a:lnTo>
                      <a:pt x="642" y="175"/>
                    </a:lnTo>
                    <a:lnTo>
                      <a:pt x="642" y="156"/>
                    </a:lnTo>
                    <a:lnTo>
                      <a:pt x="487" y="117"/>
                    </a:lnTo>
                    <a:lnTo>
                      <a:pt x="448" y="97"/>
                    </a:lnTo>
                    <a:lnTo>
                      <a:pt x="409" y="117"/>
                    </a:lnTo>
                    <a:lnTo>
                      <a:pt x="389" y="117"/>
                    </a:lnTo>
                    <a:lnTo>
                      <a:pt x="351" y="117"/>
                    </a:lnTo>
                    <a:lnTo>
                      <a:pt x="312" y="97"/>
                    </a:lnTo>
                    <a:lnTo>
                      <a:pt x="292" y="97"/>
                    </a:lnTo>
                    <a:lnTo>
                      <a:pt x="253" y="78"/>
                    </a:lnTo>
                    <a:lnTo>
                      <a:pt x="234" y="78"/>
                    </a:lnTo>
                    <a:lnTo>
                      <a:pt x="214" y="58"/>
                    </a:lnTo>
                    <a:lnTo>
                      <a:pt x="214" y="39"/>
                    </a:lnTo>
                    <a:lnTo>
                      <a:pt x="214" y="19"/>
                    </a:lnTo>
                    <a:lnTo>
                      <a:pt x="195" y="0"/>
                    </a:lnTo>
                    <a:lnTo>
                      <a:pt x="175" y="0"/>
                    </a:lnTo>
                    <a:lnTo>
                      <a:pt x="156" y="0"/>
                    </a:lnTo>
                    <a:lnTo>
                      <a:pt x="137" y="19"/>
                    </a:lnTo>
                    <a:lnTo>
                      <a:pt x="137" y="58"/>
                    </a:lnTo>
                    <a:lnTo>
                      <a:pt x="98" y="136"/>
                    </a:lnTo>
                    <a:lnTo>
                      <a:pt x="78" y="175"/>
                    </a:lnTo>
                    <a:lnTo>
                      <a:pt x="78" y="214"/>
                    </a:lnTo>
                    <a:lnTo>
                      <a:pt x="59" y="234"/>
                    </a:lnTo>
                    <a:lnTo>
                      <a:pt x="39" y="253"/>
                    </a:lnTo>
                    <a:lnTo>
                      <a:pt x="39" y="273"/>
                    </a:lnTo>
                    <a:lnTo>
                      <a:pt x="20" y="292"/>
                    </a:lnTo>
                    <a:lnTo>
                      <a:pt x="20" y="312"/>
                    </a:lnTo>
                    <a:lnTo>
                      <a:pt x="0" y="312"/>
                    </a:lnTo>
                    <a:lnTo>
                      <a:pt x="0" y="331"/>
                    </a:lnTo>
                    <a:lnTo>
                      <a:pt x="0" y="351"/>
                    </a:lnTo>
                    <a:lnTo>
                      <a:pt x="0" y="370"/>
                    </a:lnTo>
                    <a:lnTo>
                      <a:pt x="0" y="390"/>
                    </a:lnTo>
                    <a:lnTo>
                      <a:pt x="0" y="40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43" name="Freeform 103"/>
              <p:cNvSpPr>
                <a:spLocks/>
              </p:cNvSpPr>
              <p:nvPr/>
            </p:nvSpPr>
            <p:spPr bwMode="auto">
              <a:xfrm>
                <a:off x="1099" y="1287"/>
                <a:ext cx="582" cy="455"/>
              </a:xfrm>
              <a:custGeom>
                <a:avLst/>
                <a:gdLst>
                  <a:gd name="T0" fmla="*/ 0 w 662"/>
                  <a:gd name="T1" fmla="*/ 2 h 565"/>
                  <a:gd name="T2" fmla="*/ 10 w 662"/>
                  <a:gd name="T3" fmla="*/ 2 h 565"/>
                  <a:gd name="T4" fmla="*/ 18 w 662"/>
                  <a:gd name="T5" fmla="*/ 2 h 565"/>
                  <a:gd name="T6" fmla="*/ 19 w 662"/>
                  <a:gd name="T7" fmla="*/ 2 h 565"/>
                  <a:gd name="T8" fmla="*/ 20 w 662"/>
                  <a:gd name="T9" fmla="*/ 2 h 565"/>
                  <a:gd name="T10" fmla="*/ 20 w 662"/>
                  <a:gd name="T11" fmla="*/ 2 h 565"/>
                  <a:gd name="T12" fmla="*/ 19 w 662"/>
                  <a:gd name="T13" fmla="*/ 2 h 565"/>
                  <a:gd name="T14" fmla="*/ 20 w 662"/>
                  <a:gd name="T15" fmla="*/ 2 h 565"/>
                  <a:gd name="T16" fmla="*/ 22 w 662"/>
                  <a:gd name="T17" fmla="*/ 2 h 565"/>
                  <a:gd name="T18" fmla="*/ 22 w 662"/>
                  <a:gd name="T19" fmla="*/ 2 h 565"/>
                  <a:gd name="T20" fmla="*/ 23 w 662"/>
                  <a:gd name="T21" fmla="*/ 2 h 565"/>
                  <a:gd name="T22" fmla="*/ 23 w 662"/>
                  <a:gd name="T23" fmla="*/ 2 h 565"/>
                  <a:gd name="T24" fmla="*/ 22 w 662"/>
                  <a:gd name="T25" fmla="*/ 2 h 565"/>
                  <a:gd name="T26" fmla="*/ 22 w 662"/>
                  <a:gd name="T27" fmla="*/ 2 h 565"/>
                  <a:gd name="T28" fmla="*/ 17 w 662"/>
                  <a:gd name="T29" fmla="*/ 2 h 565"/>
                  <a:gd name="T30" fmla="*/ 16 w 662"/>
                  <a:gd name="T31" fmla="*/ 2 h 565"/>
                  <a:gd name="T32" fmla="*/ 14 w 662"/>
                  <a:gd name="T33" fmla="*/ 2 h 565"/>
                  <a:gd name="T34" fmla="*/ 13 w 662"/>
                  <a:gd name="T35" fmla="*/ 2 h 565"/>
                  <a:gd name="T36" fmla="*/ 12 w 662"/>
                  <a:gd name="T37" fmla="*/ 2 h 565"/>
                  <a:gd name="T38" fmla="*/ 11 w 662"/>
                  <a:gd name="T39" fmla="*/ 2 h 565"/>
                  <a:gd name="T40" fmla="*/ 10 w 662"/>
                  <a:gd name="T41" fmla="*/ 2 h 565"/>
                  <a:gd name="T42" fmla="*/ 9 w 662"/>
                  <a:gd name="T43" fmla="*/ 2 h 565"/>
                  <a:gd name="T44" fmla="*/ 9 w 662"/>
                  <a:gd name="T45" fmla="*/ 2 h 565"/>
                  <a:gd name="T46" fmla="*/ 8 w 662"/>
                  <a:gd name="T47" fmla="*/ 2 h 565"/>
                  <a:gd name="T48" fmla="*/ 8 w 662"/>
                  <a:gd name="T49" fmla="*/ 2 h 565"/>
                  <a:gd name="T50" fmla="*/ 8 w 662"/>
                  <a:gd name="T51" fmla="*/ 2 h 565"/>
                  <a:gd name="T52" fmla="*/ 7 w 662"/>
                  <a:gd name="T53" fmla="*/ 0 h 565"/>
                  <a:gd name="T54" fmla="*/ 6 w 662"/>
                  <a:gd name="T55" fmla="*/ 0 h 565"/>
                  <a:gd name="T56" fmla="*/ 5 w 662"/>
                  <a:gd name="T57" fmla="*/ 0 h 565"/>
                  <a:gd name="T58" fmla="*/ 4 w 662"/>
                  <a:gd name="T59" fmla="*/ 2 h 565"/>
                  <a:gd name="T60" fmla="*/ 4 w 662"/>
                  <a:gd name="T61" fmla="*/ 2 h 565"/>
                  <a:gd name="T62" fmla="*/ 4 w 662"/>
                  <a:gd name="T63" fmla="*/ 2 h 565"/>
                  <a:gd name="T64" fmla="*/ 4 w 662"/>
                  <a:gd name="T65" fmla="*/ 2 h 565"/>
                  <a:gd name="T66" fmla="*/ 4 w 662"/>
                  <a:gd name="T67" fmla="*/ 2 h 565"/>
                  <a:gd name="T68" fmla="*/ 4 w 662"/>
                  <a:gd name="T69" fmla="*/ 2 h 565"/>
                  <a:gd name="T70" fmla="*/ 4 w 662"/>
                  <a:gd name="T71" fmla="*/ 2 h 565"/>
                  <a:gd name="T72" fmla="*/ 4 w 662"/>
                  <a:gd name="T73" fmla="*/ 2 h 565"/>
                  <a:gd name="T74" fmla="*/ 4 w 662"/>
                  <a:gd name="T75" fmla="*/ 2 h 565"/>
                  <a:gd name="T76" fmla="*/ 4 w 662"/>
                  <a:gd name="T77" fmla="*/ 2 h 565"/>
                  <a:gd name="T78" fmla="*/ 0 w 662"/>
                  <a:gd name="T79" fmla="*/ 2 h 565"/>
                  <a:gd name="T80" fmla="*/ 0 w 662"/>
                  <a:gd name="T81" fmla="*/ 2 h 565"/>
                  <a:gd name="T82" fmla="*/ 0 w 662"/>
                  <a:gd name="T83" fmla="*/ 2 h 565"/>
                  <a:gd name="T84" fmla="*/ 0 w 662"/>
                  <a:gd name="T85" fmla="*/ 2 h 565"/>
                  <a:gd name="T86" fmla="*/ 0 w 662"/>
                  <a:gd name="T87" fmla="*/ 2 h 565"/>
                  <a:gd name="T88" fmla="*/ 0 w 662"/>
                  <a:gd name="T89" fmla="*/ 2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62" h="565">
                    <a:moveTo>
                      <a:pt x="0" y="409"/>
                    </a:moveTo>
                    <a:lnTo>
                      <a:pt x="292" y="507"/>
                    </a:lnTo>
                    <a:lnTo>
                      <a:pt x="526" y="565"/>
                    </a:lnTo>
                    <a:lnTo>
                      <a:pt x="565" y="370"/>
                    </a:lnTo>
                    <a:lnTo>
                      <a:pt x="584" y="351"/>
                    </a:lnTo>
                    <a:lnTo>
                      <a:pt x="584" y="331"/>
                    </a:lnTo>
                    <a:lnTo>
                      <a:pt x="565" y="312"/>
                    </a:lnTo>
                    <a:lnTo>
                      <a:pt x="584" y="292"/>
                    </a:lnTo>
                    <a:lnTo>
                      <a:pt x="623" y="253"/>
                    </a:lnTo>
                    <a:lnTo>
                      <a:pt x="642" y="214"/>
                    </a:lnTo>
                    <a:lnTo>
                      <a:pt x="662" y="195"/>
                    </a:lnTo>
                    <a:lnTo>
                      <a:pt x="662" y="175"/>
                    </a:lnTo>
                    <a:lnTo>
                      <a:pt x="642" y="175"/>
                    </a:lnTo>
                    <a:lnTo>
                      <a:pt x="642" y="156"/>
                    </a:lnTo>
                    <a:lnTo>
                      <a:pt x="487" y="117"/>
                    </a:lnTo>
                    <a:lnTo>
                      <a:pt x="448" y="97"/>
                    </a:lnTo>
                    <a:lnTo>
                      <a:pt x="409" y="117"/>
                    </a:lnTo>
                    <a:lnTo>
                      <a:pt x="389" y="117"/>
                    </a:lnTo>
                    <a:lnTo>
                      <a:pt x="351" y="117"/>
                    </a:lnTo>
                    <a:lnTo>
                      <a:pt x="312" y="97"/>
                    </a:lnTo>
                    <a:lnTo>
                      <a:pt x="292" y="97"/>
                    </a:lnTo>
                    <a:lnTo>
                      <a:pt x="253" y="78"/>
                    </a:lnTo>
                    <a:lnTo>
                      <a:pt x="234" y="78"/>
                    </a:lnTo>
                    <a:lnTo>
                      <a:pt x="214" y="58"/>
                    </a:lnTo>
                    <a:lnTo>
                      <a:pt x="214" y="39"/>
                    </a:lnTo>
                    <a:lnTo>
                      <a:pt x="214" y="19"/>
                    </a:lnTo>
                    <a:lnTo>
                      <a:pt x="195" y="0"/>
                    </a:lnTo>
                    <a:lnTo>
                      <a:pt x="175" y="0"/>
                    </a:lnTo>
                    <a:lnTo>
                      <a:pt x="156" y="0"/>
                    </a:lnTo>
                    <a:lnTo>
                      <a:pt x="137" y="19"/>
                    </a:lnTo>
                    <a:lnTo>
                      <a:pt x="137" y="58"/>
                    </a:lnTo>
                    <a:lnTo>
                      <a:pt x="98" y="136"/>
                    </a:lnTo>
                    <a:lnTo>
                      <a:pt x="78" y="175"/>
                    </a:lnTo>
                    <a:lnTo>
                      <a:pt x="78" y="214"/>
                    </a:lnTo>
                    <a:lnTo>
                      <a:pt x="59" y="234"/>
                    </a:lnTo>
                    <a:lnTo>
                      <a:pt x="39" y="253"/>
                    </a:lnTo>
                    <a:lnTo>
                      <a:pt x="39" y="273"/>
                    </a:lnTo>
                    <a:lnTo>
                      <a:pt x="20" y="292"/>
                    </a:lnTo>
                    <a:lnTo>
                      <a:pt x="20" y="312"/>
                    </a:lnTo>
                    <a:lnTo>
                      <a:pt x="0" y="312"/>
                    </a:lnTo>
                    <a:lnTo>
                      <a:pt x="0" y="331"/>
                    </a:lnTo>
                    <a:lnTo>
                      <a:pt x="0" y="351"/>
                    </a:lnTo>
                    <a:lnTo>
                      <a:pt x="0" y="370"/>
                    </a:lnTo>
                    <a:lnTo>
                      <a:pt x="0" y="390"/>
                    </a:lnTo>
                    <a:lnTo>
                      <a:pt x="0" y="40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44" name="Freeform 104"/>
              <p:cNvSpPr>
                <a:spLocks/>
              </p:cNvSpPr>
              <p:nvPr/>
            </p:nvSpPr>
            <p:spPr bwMode="auto">
              <a:xfrm>
                <a:off x="1236" y="1067"/>
                <a:ext cx="479" cy="346"/>
              </a:xfrm>
              <a:custGeom>
                <a:avLst/>
                <a:gdLst>
                  <a:gd name="T0" fmla="*/ 4 w 545"/>
                  <a:gd name="T1" fmla="*/ 2 h 429"/>
                  <a:gd name="T2" fmla="*/ 4 w 545"/>
                  <a:gd name="T3" fmla="*/ 2 h 429"/>
                  <a:gd name="T4" fmla="*/ 4 w 545"/>
                  <a:gd name="T5" fmla="*/ 2 h 429"/>
                  <a:gd name="T6" fmla="*/ 4 w 545"/>
                  <a:gd name="T7" fmla="*/ 2 h 429"/>
                  <a:gd name="T8" fmla="*/ 4 w 545"/>
                  <a:gd name="T9" fmla="*/ 2 h 429"/>
                  <a:gd name="T10" fmla="*/ 4 w 545"/>
                  <a:gd name="T11" fmla="*/ 2 h 429"/>
                  <a:gd name="T12" fmla="*/ 4 w 545"/>
                  <a:gd name="T13" fmla="*/ 2 h 429"/>
                  <a:gd name="T14" fmla="*/ 4 w 545"/>
                  <a:gd name="T15" fmla="*/ 2 h 429"/>
                  <a:gd name="T16" fmla="*/ 5 w 545"/>
                  <a:gd name="T17" fmla="*/ 2 h 429"/>
                  <a:gd name="T18" fmla="*/ 6 w 545"/>
                  <a:gd name="T19" fmla="*/ 2 h 429"/>
                  <a:gd name="T20" fmla="*/ 7 w 545"/>
                  <a:gd name="T21" fmla="*/ 2 h 429"/>
                  <a:gd name="T22" fmla="*/ 8 w 545"/>
                  <a:gd name="T23" fmla="*/ 2 h 429"/>
                  <a:gd name="T24" fmla="*/ 9 w 545"/>
                  <a:gd name="T25" fmla="*/ 2 h 429"/>
                  <a:gd name="T26" fmla="*/ 10 w 545"/>
                  <a:gd name="T27" fmla="*/ 2 h 429"/>
                  <a:gd name="T28" fmla="*/ 11 w 545"/>
                  <a:gd name="T29" fmla="*/ 2 h 429"/>
                  <a:gd name="T30" fmla="*/ 17 w 545"/>
                  <a:gd name="T31" fmla="*/ 2 h 429"/>
                  <a:gd name="T32" fmla="*/ 19 w 545"/>
                  <a:gd name="T33" fmla="*/ 2 h 429"/>
                  <a:gd name="T34" fmla="*/ 6 w 545"/>
                  <a:gd name="T35" fmla="*/ 0 h 429"/>
                  <a:gd name="T36" fmla="*/ 5 w 545"/>
                  <a:gd name="T37" fmla="*/ 2 h 429"/>
                  <a:gd name="T38" fmla="*/ 6 w 545"/>
                  <a:gd name="T39" fmla="*/ 2 h 429"/>
                  <a:gd name="T40" fmla="*/ 6 w 545"/>
                  <a:gd name="T41" fmla="*/ 2 h 429"/>
                  <a:gd name="T42" fmla="*/ 6 w 545"/>
                  <a:gd name="T43" fmla="*/ 2 h 429"/>
                  <a:gd name="T44" fmla="*/ 6 w 545"/>
                  <a:gd name="T45" fmla="*/ 2 h 429"/>
                  <a:gd name="T46" fmla="*/ 6 w 545"/>
                  <a:gd name="T47" fmla="*/ 2 h 429"/>
                  <a:gd name="T48" fmla="*/ 6 w 545"/>
                  <a:gd name="T49" fmla="*/ 2 h 429"/>
                  <a:gd name="T50" fmla="*/ 5 w 545"/>
                  <a:gd name="T51" fmla="*/ 2 h 429"/>
                  <a:gd name="T52" fmla="*/ 5 w 545"/>
                  <a:gd name="T53" fmla="*/ 2 h 429"/>
                  <a:gd name="T54" fmla="*/ 4 w 545"/>
                  <a:gd name="T55" fmla="*/ 2 h 429"/>
                  <a:gd name="T56" fmla="*/ 4 w 545"/>
                  <a:gd name="T57" fmla="*/ 2 h 429"/>
                  <a:gd name="T58" fmla="*/ 4 w 545"/>
                  <a:gd name="T59" fmla="*/ 2 h 429"/>
                  <a:gd name="T60" fmla="*/ 4 w 545"/>
                  <a:gd name="T61" fmla="*/ 2 h 429"/>
                  <a:gd name="T62" fmla="*/ 4 w 545"/>
                  <a:gd name="T63" fmla="*/ 2 h 429"/>
                  <a:gd name="T64" fmla="*/ 4 w 545"/>
                  <a:gd name="T65" fmla="*/ 2 h 429"/>
                  <a:gd name="T66" fmla="*/ 4 w 545"/>
                  <a:gd name="T67" fmla="*/ 2 h 429"/>
                  <a:gd name="T68" fmla="*/ 4 w 545"/>
                  <a:gd name="T69" fmla="*/ 2 h 429"/>
                  <a:gd name="T70" fmla="*/ 4 w 545"/>
                  <a:gd name="T71" fmla="*/ 2 h 429"/>
                  <a:gd name="T72" fmla="*/ 4 w 545"/>
                  <a:gd name="T73" fmla="*/ 2 h 429"/>
                  <a:gd name="T74" fmla="*/ 4 w 545"/>
                  <a:gd name="T75" fmla="*/ 2 h 429"/>
                  <a:gd name="T76" fmla="*/ 4 w 545"/>
                  <a:gd name="T77" fmla="*/ 2 h 429"/>
                  <a:gd name="T78" fmla="*/ 4 w 545"/>
                  <a:gd name="T79" fmla="*/ 2 h 429"/>
                  <a:gd name="T80" fmla="*/ 4 w 545"/>
                  <a:gd name="T81" fmla="*/ 2 h 429"/>
                  <a:gd name="T82" fmla="*/ 4 w 545"/>
                  <a:gd name="T83" fmla="*/ 2 h 429"/>
                  <a:gd name="T84" fmla="*/ 4 w 545"/>
                  <a:gd name="T85" fmla="*/ 2 h 429"/>
                  <a:gd name="T86" fmla="*/ 4 w 545"/>
                  <a:gd name="T87" fmla="*/ 2 h 429"/>
                  <a:gd name="T88" fmla="*/ 4 w 545"/>
                  <a:gd name="T89" fmla="*/ 2 h 429"/>
                  <a:gd name="T90" fmla="*/ 0 w 545"/>
                  <a:gd name="T91" fmla="*/ 2 h 429"/>
                  <a:gd name="T92" fmla="*/ 4 w 545"/>
                  <a:gd name="T93" fmla="*/ 2 h 429"/>
                  <a:gd name="T94" fmla="*/ 4 w 545"/>
                  <a:gd name="T95" fmla="*/ 2 h 429"/>
                  <a:gd name="T96" fmla="*/ 0 w 545"/>
                  <a:gd name="T97" fmla="*/ 2 h 429"/>
                  <a:gd name="T98" fmla="*/ 0 w 545"/>
                  <a:gd name="T99" fmla="*/ 2 h 429"/>
                  <a:gd name="T100" fmla="*/ 4 w 545"/>
                  <a:gd name="T101" fmla="*/ 2 h 429"/>
                  <a:gd name="T102" fmla="*/ 0 w 545"/>
                  <a:gd name="T103" fmla="*/ 2 h 429"/>
                  <a:gd name="T104" fmla="*/ 0 w 545"/>
                  <a:gd name="T105" fmla="*/ 2 h 429"/>
                  <a:gd name="T106" fmla="*/ 4 w 545"/>
                  <a:gd name="T107" fmla="*/ 2 h 429"/>
                  <a:gd name="T108" fmla="*/ 4 w 545"/>
                  <a:gd name="T109" fmla="*/ 2 h 4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5" h="429">
                    <a:moveTo>
                      <a:pt x="19" y="273"/>
                    </a:moveTo>
                    <a:lnTo>
                      <a:pt x="39" y="273"/>
                    </a:lnTo>
                    <a:lnTo>
                      <a:pt x="58" y="292"/>
                    </a:lnTo>
                    <a:lnTo>
                      <a:pt x="58" y="312"/>
                    </a:lnTo>
                    <a:lnTo>
                      <a:pt x="58" y="331"/>
                    </a:lnTo>
                    <a:lnTo>
                      <a:pt x="78" y="351"/>
                    </a:lnTo>
                    <a:lnTo>
                      <a:pt x="97" y="351"/>
                    </a:lnTo>
                    <a:lnTo>
                      <a:pt x="136" y="370"/>
                    </a:lnTo>
                    <a:lnTo>
                      <a:pt x="156" y="370"/>
                    </a:lnTo>
                    <a:lnTo>
                      <a:pt x="175" y="370"/>
                    </a:lnTo>
                    <a:lnTo>
                      <a:pt x="195" y="390"/>
                    </a:lnTo>
                    <a:lnTo>
                      <a:pt x="233" y="390"/>
                    </a:lnTo>
                    <a:lnTo>
                      <a:pt x="253" y="390"/>
                    </a:lnTo>
                    <a:lnTo>
                      <a:pt x="292" y="370"/>
                    </a:lnTo>
                    <a:lnTo>
                      <a:pt x="331" y="390"/>
                    </a:lnTo>
                    <a:lnTo>
                      <a:pt x="486" y="429"/>
                    </a:lnTo>
                    <a:lnTo>
                      <a:pt x="545" y="117"/>
                    </a:lnTo>
                    <a:lnTo>
                      <a:pt x="175" y="0"/>
                    </a:lnTo>
                    <a:lnTo>
                      <a:pt x="156" y="19"/>
                    </a:lnTo>
                    <a:lnTo>
                      <a:pt x="175" y="19"/>
                    </a:lnTo>
                    <a:lnTo>
                      <a:pt x="175" y="39"/>
                    </a:lnTo>
                    <a:lnTo>
                      <a:pt x="175" y="58"/>
                    </a:lnTo>
                    <a:lnTo>
                      <a:pt x="175" y="78"/>
                    </a:lnTo>
                    <a:lnTo>
                      <a:pt x="175" y="97"/>
                    </a:lnTo>
                    <a:lnTo>
                      <a:pt x="175" y="117"/>
                    </a:lnTo>
                    <a:lnTo>
                      <a:pt x="156" y="156"/>
                    </a:lnTo>
                    <a:lnTo>
                      <a:pt x="156" y="175"/>
                    </a:lnTo>
                    <a:lnTo>
                      <a:pt x="136" y="175"/>
                    </a:lnTo>
                    <a:lnTo>
                      <a:pt x="117" y="195"/>
                    </a:lnTo>
                    <a:lnTo>
                      <a:pt x="97" y="195"/>
                    </a:lnTo>
                    <a:lnTo>
                      <a:pt x="97" y="175"/>
                    </a:lnTo>
                    <a:lnTo>
                      <a:pt x="97" y="156"/>
                    </a:lnTo>
                    <a:lnTo>
                      <a:pt x="97" y="136"/>
                    </a:lnTo>
                    <a:lnTo>
                      <a:pt x="117" y="117"/>
                    </a:lnTo>
                    <a:lnTo>
                      <a:pt x="136" y="117"/>
                    </a:lnTo>
                    <a:lnTo>
                      <a:pt x="136" y="97"/>
                    </a:lnTo>
                    <a:lnTo>
                      <a:pt x="117" y="97"/>
                    </a:lnTo>
                    <a:lnTo>
                      <a:pt x="136" y="97"/>
                    </a:lnTo>
                    <a:lnTo>
                      <a:pt x="117" y="97"/>
                    </a:lnTo>
                    <a:lnTo>
                      <a:pt x="97" y="78"/>
                    </a:lnTo>
                    <a:lnTo>
                      <a:pt x="78" y="58"/>
                    </a:lnTo>
                    <a:lnTo>
                      <a:pt x="39" y="39"/>
                    </a:lnTo>
                    <a:lnTo>
                      <a:pt x="19" y="19"/>
                    </a:lnTo>
                    <a:lnTo>
                      <a:pt x="19" y="39"/>
                    </a:lnTo>
                    <a:lnTo>
                      <a:pt x="19" y="97"/>
                    </a:lnTo>
                    <a:lnTo>
                      <a:pt x="0" y="156"/>
                    </a:lnTo>
                    <a:lnTo>
                      <a:pt x="19" y="175"/>
                    </a:lnTo>
                    <a:lnTo>
                      <a:pt x="19" y="195"/>
                    </a:lnTo>
                    <a:lnTo>
                      <a:pt x="0" y="195"/>
                    </a:lnTo>
                    <a:lnTo>
                      <a:pt x="0" y="214"/>
                    </a:lnTo>
                    <a:lnTo>
                      <a:pt x="19" y="214"/>
                    </a:lnTo>
                    <a:lnTo>
                      <a:pt x="0" y="234"/>
                    </a:lnTo>
                    <a:lnTo>
                      <a:pt x="0" y="253"/>
                    </a:lnTo>
                    <a:lnTo>
                      <a:pt x="19" y="253"/>
                    </a:lnTo>
                    <a:lnTo>
                      <a:pt x="19" y="273"/>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45" name="Freeform 105"/>
              <p:cNvSpPr>
                <a:spLocks/>
              </p:cNvSpPr>
              <p:nvPr/>
            </p:nvSpPr>
            <p:spPr bwMode="auto">
              <a:xfrm>
                <a:off x="1236" y="1067"/>
                <a:ext cx="479" cy="346"/>
              </a:xfrm>
              <a:custGeom>
                <a:avLst/>
                <a:gdLst>
                  <a:gd name="T0" fmla="*/ 4 w 545"/>
                  <a:gd name="T1" fmla="*/ 2 h 429"/>
                  <a:gd name="T2" fmla="*/ 4 w 545"/>
                  <a:gd name="T3" fmla="*/ 2 h 429"/>
                  <a:gd name="T4" fmla="*/ 4 w 545"/>
                  <a:gd name="T5" fmla="*/ 2 h 429"/>
                  <a:gd name="T6" fmla="*/ 4 w 545"/>
                  <a:gd name="T7" fmla="*/ 2 h 429"/>
                  <a:gd name="T8" fmla="*/ 4 w 545"/>
                  <a:gd name="T9" fmla="*/ 2 h 429"/>
                  <a:gd name="T10" fmla="*/ 4 w 545"/>
                  <a:gd name="T11" fmla="*/ 2 h 429"/>
                  <a:gd name="T12" fmla="*/ 4 w 545"/>
                  <a:gd name="T13" fmla="*/ 2 h 429"/>
                  <a:gd name="T14" fmla="*/ 4 w 545"/>
                  <a:gd name="T15" fmla="*/ 2 h 429"/>
                  <a:gd name="T16" fmla="*/ 5 w 545"/>
                  <a:gd name="T17" fmla="*/ 2 h 429"/>
                  <a:gd name="T18" fmla="*/ 6 w 545"/>
                  <a:gd name="T19" fmla="*/ 2 h 429"/>
                  <a:gd name="T20" fmla="*/ 7 w 545"/>
                  <a:gd name="T21" fmla="*/ 2 h 429"/>
                  <a:gd name="T22" fmla="*/ 8 w 545"/>
                  <a:gd name="T23" fmla="*/ 2 h 429"/>
                  <a:gd name="T24" fmla="*/ 9 w 545"/>
                  <a:gd name="T25" fmla="*/ 2 h 429"/>
                  <a:gd name="T26" fmla="*/ 10 w 545"/>
                  <a:gd name="T27" fmla="*/ 2 h 429"/>
                  <a:gd name="T28" fmla="*/ 11 w 545"/>
                  <a:gd name="T29" fmla="*/ 2 h 429"/>
                  <a:gd name="T30" fmla="*/ 17 w 545"/>
                  <a:gd name="T31" fmla="*/ 2 h 429"/>
                  <a:gd name="T32" fmla="*/ 19 w 545"/>
                  <a:gd name="T33" fmla="*/ 2 h 429"/>
                  <a:gd name="T34" fmla="*/ 6 w 545"/>
                  <a:gd name="T35" fmla="*/ 0 h 429"/>
                  <a:gd name="T36" fmla="*/ 5 w 545"/>
                  <a:gd name="T37" fmla="*/ 2 h 429"/>
                  <a:gd name="T38" fmla="*/ 6 w 545"/>
                  <a:gd name="T39" fmla="*/ 2 h 429"/>
                  <a:gd name="T40" fmla="*/ 6 w 545"/>
                  <a:gd name="T41" fmla="*/ 2 h 429"/>
                  <a:gd name="T42" fmla="*/ 6 w 545"/>
                  <a:gd name="T43" fmla="*/ 2 h 429"/>
                  <a:gd name="T44" fmla="*/ 6 w 545"/>
                  <a:gd name="T45" fmla="*/ 2 h 429"/>
                  <a:gd name="T46" fmla="*/ 6 w 545"/>
                  <a:gd name="T47" fmla="*/ 2 h 429"/>
                  <a:gd name="T48" fmla="*/ 6 w 545"/>
                  <a:gd name="T49" fmla="*/ 2 h 429"/>
                  <a:gd name="T50" fmla="*/ 5 w 545"/>
                  <a:gd name="T51" fmla="*/ 2 h 429"/>
                  <a:gd name="T52" fmla="*/ 5 w 545"/>
                  <a:gd name="T53" fmla="*/ 2 h 429"/>
                  <a:gd name="T54" fmla="*/ 4 w 545"/>
                  <a:gd name="T55" fmla="*/ 2 h 429"/>
                  <a:gd name="T56" fmla="*/ 4 w 545"/>
                  <a:gd name="T57" fmla="*/ 2 h 429"/>
                  <a:gd name="T58" fmla="*/ 4 w 545"/>
                  <a:gd name="T59" fmla="*/ 2 h 429"/>
                  <a:gd name="T60" fmla="*/ 4 w 545"/>
                  <a:gd name="T61" fmla="*/ 2 h 429"/>
                  <a:gd name="T62" fmla="*/ 4 w 545"/>
                  <a:gd name="T63" fmla="*/ 2 h 429"/>
                  <a:gd name="T64" fmla="*/ 4 w 545"/>
                  <a:gd name="T65" fmla="*/ 2 h 429"/>
                  <a:gd name="T66" fmla="*/ 4 w 545"/>
                  <a:gd name="T67" fmla="*/ 2 h 429"/>
                  <a:gd name="T68" fmla="*/ 4 w 545"/>
                  <a:gd name="T69" fmla="*/ 2 h 429"/>
                  <a:gd name="T70" fmla="*/ 4 w 545"/>
                  <a:gd name="T71" fmla="*/ 2 h 429"/>
                  <a:gd name="T72" fmla="*/ 4 w 545"/>
                  <a:gd name="T73" fmla="*/ 2 h 429"/>
                  <a:gd name="T74" fmla="*/ 4 w 545"/>
                  <a:gd name="T75" fmla="*/ 2 h 429"/>
                  <a:gd name="T76" fmla="*/ 4 w 545"/>
                  <a:gd name="T77" fmla="*/ 2 h 429"/>
                  <a:gd name="T78" fmla="*/ 4 w 545"/>
                  <a:gd name="T79" fmla="*/ 2 h 429"/>
                  <a:gd name="T80" fmla="*/ 4 w 545"/>
                  <a:gd name="T81" fmla="*/ 2 h 429"/>
                  <a:gd name="T82" fmla="*/ 4 w 545"/>
                  <a:gd name="T83" fmla="*/ 2 h 429"/>
                  <a:gd name="T84" fmla="*/ 4 w 545"/>
                  <a:gd name="T85" fmla="*/ 2 h 429"/>
                  <a:gd name="T86" fmla="*/ 4 w 545"/>
                  <a:gd name="T87" fmla="*/ 2 h 429"/>
                  <a:gd name="T88" fmla="*/ 4 w 545"/>
                  <a:gd name="T89" fmla="*/ 2 h 429"/>
                  <a:gd name="T90" fmla="*/ 0 w 545"/>
                  <a:gd name="T91" fmla="*/ 2 h 429"/>
                  <a:gd name="T92" fmla="*/ 4 w 545"/>
                  <a:gd name="T93" fmla="*/ 2 h 429"/>
                  <a:gd name="T94" fmla="*/ 4 w 545"/>
                  <a:gd name="T95" fmla="*/ 2 h 429"/>
                  <a:gd name="T96" fmla="*/ 0 w 545"/>
                  <a:gd name="T97" fmla="*/ 2 h 429"/>
                  <a:gd name="T98" fmla="*/ 0 w 545"/>
                  <a:gd name="T99" fmla="*/ 2 h 429"/>
                  <a:gd name="T100" fmla="*/ 4 w 545"/>
                  <a:gd name="T101" fmla="*/ 2 h 429"/>
                  <a:gd name="T102" fmla="*/ 0 w 545"/>
                  <a:gd name="T103" fmla="*/ 2 h 429"/>
                  <a:gd name="T104" fmla="*/ 0 w 545"/>
                  <a:gd name="T105" fmla="*/ 2 h 429"/>
                  <a:gd name="T106" fmla="*/ 4 w 545"/>
                  <a:gd name="T107" fmla="*/ 2 h 429"/>
                  <a:gd name="T108" fmla="*/ 4 w 545"/>
                  <a:gd name="T109" fmla="*/ 2 h 4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5" h="429">
                    <a:moveTo>
                      <a:pt x="19" y="273"/>
                    </a:moveTo>
                    <a:lnTo>
                      <a:pt x="39" y="273"/>
                    </a:lnTo>
                    <a:lnTo>
                      <a:pt x="58" y="292"/>
                    </a:lnTo>
                    <a:lnTo>
                      <a:pt x="58" y="312"/>
                    </a:lnTo>
                    <a:lnTo>
                      <a:pt x="58" y="331"/>
                    </a:lnTo>
                    <a:lnTo>
                      <a:pt x="78" y="351"/>
                    </a:lnTo>
                    <a:lnTo>
                      <a:pt x="97" y="351"/>
                    </a:lnTo>
                    <a:lnTo>
                      <a:pt x="136" y="370"/>
                    </a:lnTo>
                    <a:lnTo>
                      <a:pt x="156" y="370"/>
                    </a:lnTo>
                    <a:lnTo>
                      <a:pt x="175" y="370"/>
                    </a:lnTo>
                    <a:lnTo>
                      <a:pt x="195" y="390"/>
                    </a:lnTo>
                    <a:lnTo>
                      <a:pt x="233" y="390"/>
                    </a:lnTo>
                    <a:lnTo>
                      <a:pt x="253" y="390"/>
                    </a:lnTo>
                    <a:lnTo>
                      <a:pt x="292" y="370"/>
                    </a:lnTo>
                    <a:lnTo>
                      <a:pt x="331" y="390"/>
                    </a:lnTo>
                    <a:lnTo>
                      <a:pt x="486" y="429"/>
                    </a:lnTo>
                    <a:lnTo>
                      <a:pt x="545" y="117"/>
                    </a:lnTo>
                    <a:lnTo>
                      <a:pt x="175" y="0"/>
                    </a:lnTo>
                    <a:lnTo>
                      <a:pt x="156" y="19"/>
                    </a:lnTo>
                    <a:lnTo>
                      <a:pt x="175" y="19"/>
                    </a:lnTo>
                    <a:lnTo>
                      <a:pt x="175" y="39"/>
                    </a:lnTo>
                    <a:lnTo>
                      <a:pt x="175" y="58"/>
                    </a:lnTo>
                    <a:lnTo>
                      <a:pt x="175" y="78"/>
                    </a:lnTo>
                    <a:lnTo>
                      <a:pt x="175" y="97"/>
                    </a:lnTo>
                    <a:lnTo>
                      <a:pt x="175" y="117"/>
                    </a:lnTo>
                    <a:lnTo>
                      <a:pt x="156" y="156"/>
                    </a:lnTo>
                    <a:lnTo>
                      <a:pt x="156" y="175"/>
                    </a:lnTo>
                    <a:lnTo>
                      <a:pt x="136" y="175"/>
                    </a:lnTo>
                    <a:lnTo>
                      <a:pt x="117" y="195"/>
                    </a:lnTo>
                    <a:lnTo>
                      <a:pt x="97" y="195"/>
                    </a:lnTo>
                    <a:lnTo>
                      <a:pt x="97" y="175"/>
                    </a:lnTo>
                    <a:lnTo>
                      <a:pt x="97" y="156"/>
                    </a:lnTo>
                    <a:lnTo>
                      <a:pt x="97" y="136"/>
                    </a:lnTo>
                    <a:lnTo>
                      <a:pt x="117" y="117"/>
                    </a:lnTo>
                    <a:lnTo>
                      <a:pt x="136" y="117"/>
                    </a:lnTo>
                    <a:lnTo>
                      <a:pt x="136" y="97"/>
                    </a:lnTo>
                    <a:lnTo>
                      <a:pt x="117" y="97"/>
                    </a:lnTo>
                    <a:lnTo>
                      <a:pt x="136" y="97"/>
                    </a:lnTo>
                    <a:lnTo>
                      <a:pt x="117" y="97"/>
                    </a:lnTo>
                    <a:lnTo>
                      <a:pt x="97" y="78"/>
                    </a:lnTo>
                    <a:lnTo>
                      <a:pt x="78" y="58"/>
                    </a:lnTo>
                    <a:lnTo>
                      <a:pt x="39" y="39"/>
                    </a:lnTo>
                    <a:lnTo>
                      <a:pt x="19" y="19"/>
                    </a:lnTo>
                    <a:lnTo>
                      <a:pt x="19" y="39"/>
                    </a:lnTo>
                    <a:lnTo>
                      <a:pt x="19" y="97"/>
                    </a:lnTo>
                    <a:lnTo>
                      <a:pt x="0" y="156"/>
                    </a:lnTo>
                    <a:lnTo>
                      <a:pt x="19" y="175"/>
                    </a:lnTo>
                    <a:lnTo>
                      <a:pt x="19" y="195"/>
                    </a:lnTo>
                    <a:lnTo>
                      <a:pt x="0" y="195"/>
                    </a:lnTo>
                    <a:lnTo>
                      <a:pt x="0" y="214"/>
                    </a:lnTo>
                    <a:lnTo>
                      <a:pt x="19" y="214"/>
                    </a:lnTo>
                    <a:lnTo>
                      <a:pt x="0" y="234"/>
                    </a:lnTo>
                    <a:lnTo>
                      <a:pt x="0" y="253"/>
                    </a:lnTo>
                    <a:lnTo>
                      <a:pt x="19" y="253"/>
                    </a:lnTo>
                    <a:lnTo>
                      <a:pt x="19" y="273"/>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46" name="Freeform 106"/>
              <p:cNvSpPr>
                <a:spLocks/>
              </p:cNvSpPr>
              <p:nvPr/>
            </p:nvSpPr>
            <p:spPr bwMode="auto">
              <a:xfrm>
                <a:off x="1749" y="1177"/>
                <a:ext cx="736" cy="440"/>
              </a:xfrm>
              <a:custGeom>
                <a:avLst/>
                <a:gdLst>
                  <a:gd name="T0" fmla="*/ 4 w 837"/>
                  <a:gd name="T1" fmla="*/ 0 h 546"/>
                  <a:gd name="T2" fmla="*/ 0 w 837"/>
                  <a:gd name="T3" fmla="*/ 2 h 546"/>
                  <a:gd name="T4" fmla="*/ 4 w 837"/>
                  <a:gd name="T5" fmla="*/ 2 h 546"/>
                  <a:gd name="T6" fmla="*/ 4 w 837"/>
                  <a:gd name="T7" fmla="*/ 2 h 546"/>
                  <a:gd name="T8" fmla="*/ 4 w 837"/>
                  <a:gd name="T9" fmla="*/ 2 h 546"/>
                  <a:gd name="T10" fmla="*/ 4 w 837"/>
                  <a:gd name="T11" fmla="*/ 2 h 546"/>
                  <a:gd name="T12" fmla="*/ 4 w 837"/>
                  <a:gd name="T13" fmla="*/ 2 h 546"/>
                  <a:gd name="T14" fmla="*/ 4 w 837"/>
                  <a:gd name="T15" fmla="*/ 2 h 546"/>
                  <a:gd name="T16" fmla="*/ 4 w 837"/>
                  <a:gd name="T17" fmla="*/ 2 h 546"/>
                  <a:gd name="T18" fmla="*/ 4 w 837"/>
                  <a:gd name="T19" fmla="*/ 2 h 546"/>
                  <a:gd name="T20" fmla="*/ 4 w 837"/>
                  <a:gd name="T21" fmla="*/ 2 h 546"/>
                  <a:gd name="T22" fmla="*/ 4 w 837"/>
                  <a:gd name="T23" fmla="*/ 2 h 546"/>
                  <a:gd name="T24" fmla="*/ 4 w 837"/>
                  <a:gd name="T25" fmla="*/ 2 h 546"/>
                  <a:gd name="T26" fmla="*/ 4 w 837"/>
                  <a:gd name="T27" fmla="*/ 2 h 546"/>
                  <a:gd name="T28" fmla="*/ 4 w 837"/>
                  <a:gd name="T29" fmla="*/ 2 h 546"/>
                  <a:gd name="T30" fmla="*/ 4 w 837"/>
                  <a:gd name="T31" fmla="*/ 2 h 546"/>
                  <a:gd name="T32" fmla="*/ 4 w 837"/>
                  <a:gd name="T33" fmla="*/ 2 h 546"/>
                  <a:gd name="T34" fmla="*/ 4 w 837"/>
                  <a:gd name="T35" fmla="*/ 2 h 546"/>
                  <a:gd name="T36" fmla="*/ 4 w 837"/>
                  <a:gd name="T37" fmla="*/ 2 h 546"/>
                  <a:gd name="T38" fmla="*/ 4 w 837"/>
                  <a:gd name="T39" fmla="*/ 2 h 546"/>
                  <a:gd name="T40" fmla="*/ 5 w 837"/>
                  <a:gd name="T41" fmla="*/ 2 h 546"/>
                  <a:gd name="T42" fmla="*/ 5 w 837"/>
                  <a:gd name="T43" fmla="*/ 2 h 546"/>
                  <a:gd name="T44" fmla="*/ 5 w 837"/>
                  <a:gd name="T45" fmla="*/ 2 h 546"/>
                  <a:gd name="T46" fmla="*/ 6 w 837"/>
                  <a:gd name="T47" fmla="*/ 2 h 546"/>
                  <a:gd name="T48" fmla="*/ 7 w 837"/>
                  <a:gd name="T49" fmla="*/ 2 h 546"/>
                  <a:gd name="T50" fmla="*/ 7 w 837"/>
                  <a:gd name="T51" fmla="*/ 2 h 546"/>
                  <a:gd name="T52" fmla="*/ 9 w 837"/>
                  <a:gd name="T53" fmla="*/ 2 h 546"/>
                  <a:gd name="T54" fmla="*/ 9 w 837"/>
                  <a:gd name="T55" fmla="*/ 2 h 546"/>
                  <a:gd name="T56" fmla="*/ 10 w 837"/>
                  <a:gd name="T57" fmla="*/ 2 h 546"/>
                  <a:gd name="T58" fmla="*/ 10 w 837"/>
                  <a:gd name="T59" fmla="*/ 2 h 546"/>
                  <a:gd name="T60" fmla="*/ 11 w 837"/>
                  <a:gd name="T61" fmla="*/ 2 h 546"/>
                  <a:gd name="T62" fmla="*/ 11 w 837"/>
                  <a:gd name="T63" fmla="*/ 2 h 546"/>
                  <a:gd name="T64" fmla="*/ 18 w 837"/>
                  <a:gd name="T65" fmla="*/ 2 h 546"/>
                  <a:gd name="T66" fmla="*/ 23 w 837"/>
                  <a:gd name="T67" fmla="*/ 2 h 546"/>
                  <a:gd name="T68" fmla="*/ 28 w 837"/>
                  <a:gd name="T69" fmla="*/ 2 h 546"/>
                  <a:gd name="T70" fmla="*/ 29 w 837"/>
                  <a:gd name="T71" fmla="*/ 2 h 546"/>
                  <a:gd name="T72" fmla="*/ 29 w 837"/>
                  <a:gd name="T73" fmla="*/ 2 h 546"/>
                  <a:gd name="T74" fmla="*/ 21 w 837"/>
                  <a:gd name="T75" fmla="*/ 2 h 546"/>
                  <a:gd name="T76" fmla="*/ 12 w 837"/>
                  <a:gd name="T77" fmla="*/ 2 h 546"/>
                  <a:gd name="T78" fmla="*/ 4 w 837"/>
                  <a:gd name="T79" fmla="*/ 0 h 5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37" h="546">
                    <a:moveTo>
                      <a:pt x="19" y="0"/>
                    </a:moveTo>
                    <a:lnTo>
                      <a:pt x="0" y="98"/>
                    </a:lnTo>
                    <a:lnTo>
                      <a:pt x="19" y="117"/>
                    </a:lnTo>
                    <a:lnTo>
                      <a:pt x="19" y="156"/>
                    </a:lnTo>
                    <a:lnTo>
                      <a:pt x="39" y="176"/>
                    </a:lnTo>
                    <a:lnTo>
                      <a:pt x="58" y="195"/>
                    </a:lnTo>
                    <a:lnTo>
                      <a:pt x="58" y="234"/>
                    </a:lnTo>
                    <a:lnTo>
                      <a:pt x="78" y="254"/>
                    </a:lnTo>
                    <a:lnTo>
                      <a:pt x="97" y="254"/>
                    </a:lnTo>
                    <a:lnTo>
                      <a:pt x="97" y="273"/>
                    </a:lnTo>
                    <a:lnTo>
                      <a:pt x="78" y="293"/>
                    </a:lnTo>
                    <a:lnTo>
                      <a:pt x="58" y="312"/>
                    </a:lnTo>
                    <a:lnTo>
                      <a:pt x="58" y="351"/>
                    </a:lnTo>
                    <a:lnTo>
                      <a:pt x="58" y="371"/>
                    </a:lnTo>
                    <a:lnTo>
                      <a:pt x="78" y="371"/>
                    </a:lnTo>
                    <a:lnTo>
                      <a:pt x="97" y="371"/>
                    </a:lnTo>
                    <a:lnTo>
                      <a:pt x="97" y="390"/>
                    </a:lnTo>
                    <a:lnTo>
                      <a:pt x="117" y="429"/>
                    </a:lnTo>
                    <a:lnTo>
                      <a:pt x="117" y="449"/>
                    </a:lnTo>
                    <a:lnTo>
                      <a:pt x="117" y="468"/>
                    </a:lnTo>
                    <a:lnTo>
                      <a:pt x="136" y="468"/>
                    </a:lnTo>
                    <a:lnTo>
                      <a:pt x="136" y="488"/>
                    </a:lnTo>
                    <a:lnTo>
                      <a:pt x="136" y="507"/>
                    </a:lnTo>
                    <a:lnTo>
                      <a:pt x="155" y="527"/>
                    </a:lnTo>
                    <a:lnTo>
                      <a:pt x="175" y="527"/>
                    </a:lnTo>
                    <a:lnTo>
                      <a:pt x="194" y="527"/>
                    </a:lnTo>
                    <a:lnTo>
                      <a:pt x="233" y="507"/>
                    </a:lnTo>
                    <a:lnTo>
                      <a:pt x="253" y="527"/>
                    </a:lnTo>
                    <a:lnTo>
                      <a:pt x="272" y="507"/>
                    </a:lnTo>
                    <a:lnTo>
                      <a:pt x="272" y="527"/>
                    </a:lnTo>
                    <a:lnTo>
                      <a:pt x="292" y="527"/>
                    </a:lnTo>
                    <a:lnTo>
                      <a:pt x="292" y="488"/>
                    </a:lnTo>
                    <a:lnTo>
                      <a:pt x="486" y="507"/>
                    </a:lnTo>
                    <a:lnTo>
                      <a:pt x="642" y="527"/>
                    </a:lnTo>
                    <a:lnTo>
                      <a:pt x="798" y="546"/>
                    </a:lnTo>
                    <a:lnTo>
                      <a:pt x="817" y="449"/>
                    </a:lnTo>
                    <a:lnTo>
                      <a:pt x="837" y="117"/>
                    </a:lnTo>
                    <a:lnTo>
                      <a:pt x="584" y="98"/>
                    </a:lnTo>
                    <a:lnTo>
                      <a:pt x="350" y="59"/>
                    </a:lnTo>
                    <a:lnTo>
                      <a:pt x="19"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47" name="Freeform 107"/>
              <p:cNvSpPr>
                <a:spLocks/>
              </p:cNvSpPr>
              <p:nvPr/>
            </p:nvSpPr>
            <p:spPr bwMode="auto">
              <a:xfrm>
                <a:off x="1749" y="1177"/>
                <a:ext cx="736" cy="440"/>
              </a:xfrm>
              <a:custGeom>
                <a:avLst/>
                <a:gdLst>
                  <a:gd name="T0" fmla="*/ 4 w 837"/>
                  <a:gd name="T1" fmla="*/ 0 h 546"/>
                  <a:gd name="T2" fmla="*/ 0 w 837"/>
                  <a:gd name="T3" fmla="*/ 2 h 546"/>
                  <a:gd name="T4" fmla="*/ 4 w 837"/>
                  <a:gd name="T5" fmla="*/ 2 h 546"/>
                  <a:gd name="T6" fmla="*/ 4 w 837"/>
                  <a:gd name="T7" fmla="*/ 2 h 546"/>
                  <a:gd name="T8" fmla="*/ 4 w 837"/>
                  <a:gd name="T9" fmla="*/ 2 h 546"/>
                  <a:gd name="T10" fmla="*/ 4 w 837"/>
                  <a:gd name="T11" fmla="*/ 2 h 546"/>
                  <a:gd name="T12" fmla="*/ 4 w 837"/>
                  <a:gd name="T13" fmla="*/ 2 h 546"/>
                  <a:gd name="T14" fmla="*/ 4 w 837"/>
                  <a:gd name="T15" fmla="*/ 2 h 546"/>
                  <a:gd name="T16" fmla="*/ 4 w 837"/>
                  <a:gd name="T17" fmla="*/ 2 h 546"/>
                  <a:gd name="T18" fmla="*/ 4 w 837"/>
                  <a:gd name="T19" fmla="*/ 2 h 546"/>
                  <a:gd name="T20" fmla="*/ 4 w 837"/>
                  <a:gd name="T21" fmla="*/ 2 h 546"/>
                  <a:gd name="T22" fmla="*/ 4 w 837"/>
                  <a:gd name="T23" fmla="*/ 2 h 546"/>
                  <a:gd name="T24" fmla="*/ 4 w 837"/>
                  <a:gd name="T25" fmla="*/ 2 h 546"/>
                  <a:gd name="T26" fmla="*/ 4 w 837"/>
                  <a:gd name="T27" fmla="*/ 2 h 546"/>
                  <a:gd name="T28" fmla="*/ 4 w 837"/>
                  <a:gd name="T29" fmla="*/ 2 h 546"/>
                  <a:gd name="T30" fmla="*/ 4 w 837"/>
                  <a:gd name="T31" fmla="*/ 2 h 546"/>
                  <a:gd name="T32" fmla="*/ 4 w 837"/>
                  <a:gd name="T33" fmla="*/ 2 h 546"/>
                  <a:gd name="T34" fmla="*/ 4 w 837"/>
                  <a:gd name="T35" fmla="*/ 2 h 546"/>
                  <a:gd name="T36" fmla="*/ 4 w 837"/>
                  <a:gd name="T37" fmla="*/ 2 h 546"/>
                  <a:gd name="T38" fmla="*/ 4 w 837"/>
                  <a:gd name="T39" fmla="*/ 2 h 546"/>
                  <a:gd name="T40" fmla="*/ 5 w 837"/>
                  <a:gd name="T41" fmla="*/ 2 h 546"/>
                  <a:gd name="T42" fmla="*/ 5 w 837"/>
                  <a:gd name="T43" fmla="*/ 2 h 546"/>
                  <a:gd name="T44" fmla="*/ 5 w 837"/>
                  <a:gd name="T45" fmla="*/ 2 h 546"/>
                  <a:gd name="T46" fmla="*/ 6 w 837"/>
                  <a:gd name="T47" fmla="*/ 2 h 546"/>
                  <a:gd name="T48" fmla="*/ 7 w 837"/>
                  <a:gd name="T49" fmla="*/ 2 h 546"/>
                  <a:gd name="T50" fmla="*/ 7 w 837"/>
                  <a:gd name="T51" fmla="*/ 2 h 546"/>
                  <a:gd name="T52" fmla="*/ 9 w 837"/>
                  <a:gd name="T53" fmla="*/ 2 h 546"/>
                  <a:gd name="T54" fmla="*/ 9 w 837"/>
                  <a:gd name="T55" fmla="*/ 2 h 546"/>
                  <a:gd name="T56" fmla="*/ 10 w 837"/>
                  <a:gd name="T57" fmla="*/ 2 h 546"/>
                  <a:gd name="T58" fmla="*/ 10 w 837"/>
                  <a:gd name="T59" fmla="*/ 2 h 546"/>
                  <a:gd name="T60" fmla="*/ 11 w 837"/>
                  <a:gd name="T61" fmla="*/ 2 h 546"/>
                  <a:gd name="T62" fmla="*/ 11 w 837"/>
                  <a:gd name="T63" fmla="*/ 2 h 546"/>
                  <a:gd name="T64" fmla="*/ 18 w 837"/>
                  <a:gd name="T65" fmla="*/ 2 h 546"/>
                  <a:gd name="T66" fmla="*/ 23 w 837"/>
                  <a:gd name="T67" fmla="*/ 2 h 546"/>
                  <a:gd name="T68" fmla="*/ 28 w 837"/>
                  <a:gd name="T69" fmla="*/ 2 h 546"/>
                  <a:gd name="T70" fmla="*/ 29 w 837"/>
                  <a:gd name="T71" fmla="*/ 2 h 546"/>
                  <a:gd name="T72" fmla="*/ 29 w 837"/>
                  <a:gd name="T73" fmla="*/ 2 h 546"/>
                  <a:gd name="T74" fmla="*/ 21 w 837"/>
                  <a:gd name="T75" fmla="*/ 2 h 546"/>
                  <a:gd name="T76" fmla="*/ 12 w 837"/>
                  <a:gd name="T77" fmla="*/ 2 h 546"/>
                  <a:gd name="T78" fmla="*/ 4 w 837"/>
                  <a:gd name="T79" fmla="*/ 0 h 5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37" h="546">
                    <a:moveTo>
                      <a:pt x="19" y="0"/>
                    </a:moveTo>
                    <a:lnTo>
                      <a:pt x="0" y="98"/>
                    </a:lnTo>
                    <a:lnTo>
                      <a:pt x="19" y="117"/>
                    </a:lnTo>
                    <a:lnTo>
                      <a:pt x="19" y="156"/>
                    </a:lnTo>
                    <a:lnTo>
                      <a:pt x="39" y="176"/>
                    </a:lnTo>
                    <a:lnTo>
                      <a:pt x="58" y="195"/>
                    </a:lnTo>
                    <a:lnTo>
                      <a:pt x="58" y="234"/>
                    </a:lnTo>
                    <a:lnTo>
                      <a:pt x="78" y="254"/>
                    </a:lnTo>
                    <a:lnTo>
                      <a:pt x="97" y="254"/>
                    </a:lnTo>
                    <a:lnTo>
                      <a:pt x="97" y="273"/>
                    </a:lnTo>
                    <a:lnTo>
                      <a:pt x="78" y="293"/>
                    </a:lnTo>
                    <a:lnTo>
                      <a:pt x="58" y="312"/>
                    </a:lnTo>
                    <a:lnTo>
                      <a:pt x="58" y="351"/>
                    </a:lnTo>
                    <a:lnTo>
                      <a:pt x="58" y="371"/>
                    </a:lnTo>
                    <a:lnTo>
                      <a:pt x="78" y="371"/>
                    </a:lnTo>
                    <a:lnTo>
                      <a:pt x="97" y="371"/>
                    </a:lnTo>
                    <a:lnTo>
                      <a:pt x="97" y="390"/>
                    </a:lnTo>
                    <a:lnTo>
                      <a:pt x="117" y="429"/>
                    </a:lnTo>
                    <a:lnTo>
                      <a:pt x="117" y="449"/>
                    </a:lnTo>
                    <a:lnTo>
                      <a:pt x="117" y="468"/>
                    </a:lnTo>
                    <a:lnTo>
                      <a:pt x="136" y="468"/>
                    </a:lnTo>
                    <a:lnTo>
                      <a:pt x="136" y="488"/>
                    </a:lnTo>
                    <a:lnTo>
                      <a:pt x="136" y="507"/>
                    </a:lnTo>
                    <a:lnTo>
                      <a:pt x="155" y="527"/>
                    </a:lnTo>
                    <a:lnTo>
                      <a:pt x="175" y="527"/>
                    </a:lnTo>
                    <a:lnTo>
                      <a:pt x="194" y="527"/>
                    </a:lnTo>
                    <a:lnTo>
                      <a:pt x="233" y="507"/>
                    </a:lnTo>
                    <a:lnTo>
                      <a:pt x="253" y="527"/>
                    </a:lnTo>
                    <a:lnTo>
                      <a:pt x="272" y="507"/>
                    </a:lnTo>
                    <a:lnTo>
                      <a:pt x="272" y="527"/>
                    </a:lnTo>
                    <a:lnTo>
                      <a:pt x="292" y="527"/>
                    </a:lnTo>
                    <a:lnTo>
                      <a:pt x="292" y="488"/>
                    </a:lnTo>
                    <a:lnTo>
                      <a:pt x="486" y="507"/>
                    </a:lnTo>
                    <a:lnTo>
                      <a:pt x="642" y="527"/>
                    </a:lnTo>
                    <a:lnTo>
                      <a:pt x="798" y="546"/>
                    </a:lnTo>
                    <a:lnTo>
                      <a:pt x="817" y="449"/>
                    </a:lnTo>
                    <a:lnTo>
                      <a:pt x="837" y="117"/>
                    </a:lnTo>
                    <a:lnTo>
                      <a:pt x="584" y="98"/>
                    </a:lnTo>
                    <a:lnTo>
                      <a:pt x="350" y="59"/>
                    </a:lnTo>
                    <a:lnTo>
                      <a:pt x="19"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48" name="Freeform 108"/>
              <p:cNvSpPr>
                <a:spLocks/>
              </p:cNvSpPr>
              <p:nvPr/>
            </p:nvSpPr>
            <p:spPr bwMode="auto">
              <a:xfrm>
                <a:off x="3647" y="2780"/>
                <a:ext cx="650" cy="488"/>
              </a:xfrm>
              <a:custGeom>
                <a:avLst/>
                <a:gdLst>
                  <a:gd name="T0" fmla="*/ 26 w 739"/>
                  <a:gd name="T1" fmla="*/ 2 h 605"/>
                  <a:gd name="T2" fmla="*/ 26 w 739"/>
                  <a:gd name="T3" fmla="*/ 2 h 605"/>
                  <a:gd name="T4" fmla="*/ 26 w 739"/>
                  <a:gd name="T5" fmla="*/ 2 h 605"/>
                  <a:gd name="T6" fmla="*/ 24 w 739"/>
                  <a:gd name="T7" fmla="*/ 2 h 605"/>
                  <a:gd name="T8" fmla="*/ 23 w 739"/>
                  <a:gd name="T9" fmla="*/ 2 h 605"/>
                  <a:gd name="T10" fmla="*/ 23 w 739"/>
                  <a:gd name="T11" fmla="*/ 2 h 605"/>
                  <a:gd name="T12" fmla="*/ 21 w 739"/>
                  <a:gd name="T13" fmla="*/ 2 h 605"/>
                  <a:gd name="T14" fmla="*/ 20 w 739"/>
                  <a:gd name="T15" fmla="*/ 2 h 605"/>
                  <a:gd name="T16" fmla="*/ 20 w 739"/>
                  <a:gd name="T17" fmla="*/ 2 h 605"/>
                  <a:gd name="T18" fmla="*/ 18 w 739"/>
                  <a:gd name="T19" fmla="*/ 2 h 605"/>
                  <a:gd name="T20" fmla="*/ 18 w 739"/>
                  <a:gd name="T21" fmla="*/ 2 h 605"/>
                  <a:gd name="T22" fmla="*/ 18 w 739"/>
                  <a:gd name="T23" fmla="*/ 2 h 605"/>
                  <a:gd name="T24" fmla="*/ 17 w 739"/>
                  <a:gd name="T25" fmla="*/ 2 h 605"/>
                  <a:gd name="T26" fmla="*/ 17 w 739"/>
                  <a:gd name="T27" fmla="*/ 2 h 605"/>
                  <a:gd name="T28" fmla="*/ 16 w 739"/>
                  <a:gd name="T29" fmla="*/ 2 h 605"/>
                  <a:gd name="T30" fmla="*/ 16 w 739"/>
                  <a:gd name="T31" fmla="*/ 2 h 605"/>
                  <a:gd name="T32" fmla="*/ 16 w 739"/>
                  <a:gd name="T33" fmla="*/ 2 h 605"/>
                  <a:gd name="T34" fmla="*/ 15 w 739"/>
                  <a:gd name="T35" fmla="*/ 2 h 605"/>
                  <a:gd name="T36" fmla="*/ 14 w 739"/>
                  <a:gd name="T37" fmla="*/ 2 h 605"/>
                  <a:gd name="T38" fmla="*/ 12 w 739"/>
                  <a:gd name="T39" fmla="*/ 2 h 605"/>
                  <a:gd name="T40" fmla="*/ 11 w 739"/>
                  <a:gd name="T41" fmla="*/ 2 h 605"/>
                  <a:gd name="T42" fmla="*/ 10 w 739"/>
                  <a:gd name="T43" fmla="*/ 2 h 605"/>
                  <a:gd name="T44" fmla="*/ 10 w 739"/>
                  <a:gd name="T45" fmla="*/ 2 h 605"/>
                  <a:gd name="T46" fmla="*/ 8 w 739"/>
                  <a:gd name="T47" fmla="*/ 2 h 605"/>
                  <a:gd name="T48" fmla="*/ 7 w 739"/>
                  <a:gd name="T49" fmla="*/ 2 h 605"/>
                  <a:gd name="T50" fmla="*/ 7 w 739"/>
                  <a:gd name="T51" fmla="*/ 2 h 605"/>
                  <a:gd name="T52" fmla="*/ 5 w 739"/>
                  <a:gd name="T53" fmla="*/ 2 h 605"/>
                  <a:gd name="T54" fmla="*/ 4 w 739"/>
                  <a:gd name="T55" fmla="*/ 2 h 605"/>
                  <a:gd name="T56" fmla="*/ 4 w 739"/>
                  <a:gd name="T57" fmla="*/ 2 h 605"/>
                  <a:gd name="T58" fmla="*/ 4 w 739"/>
                  <a:gd name="T59" fmla="*/ 2 h 605"/>
                  <a:gd name="T60" fmla="*/ 0 w 739"/>
                  <a:gd name="T61" fmla="*/ 2 h 605"/>
                  <a:gd name="T62" fmla="*/ 0 w 739"/>
                  <a:gd name="T63" fmla="*/ 2 h 605"/>
                  <a:gd name="T64" fmla="*/ 8 w 739"/>
                  <a:gd name="T65" fmla="*/ 2 h 605"/>
                  <a:gd name="T66" fmla="*/ 16 w 739"/>
                  <a:gd name="T67" fmla="*/ 2 h 605"/>
                  <a:gd name="T68" fmla="*/ 17 w 739"/>
                  <a:gd name="T69" fmla="*/ 2 h 605"/>
                  <a:gd name="T70" fmla="*/ 18 w 739"/>
                  <a:gd name="T71" fmla="*/ 2 h 605"/>
                  <a:gd name="T72" fmla="*/ 18 w 739"/>
                  <a:gd name="T73" fmla="*/ 0 h 605"/>
                  <a:gd name="T74" fmla="*/ 19 w 739"/>
                  <a:gd name="T75" fmla="*/ 0 h 605"/>
                  <a:gd name="T76" fmla="*/ 20 w 739"/>
                  <a:gd name="T77" fmla="*/ 2 h 605"/>
                  <a:gd name="T78" fmla="*/ 20 w 739"/>
                  <a:gd name="T79" fmla="*/ 2 h 605"/>
                  <a:gd name="T80" fmla="*/ 20 w 739"/>
                  <a:gd name="T81" fmla="*/ 2 h 605"/>
                  <a:gd name="T82" fmla="*/ 23 w 739"/>
                  <a:gd name="T83" fmla="*/ 2 h 605"/>
                  <a:gd name="T84" fmla="*/ 23 w 739"/>
                  <a:gd name="T85" fmla="*/ 2 h 605"/>
                  <a:gd name="T86" fmla="*/ 26 w 739"/>
                  <a:gd name="T87" fmla="*/ 2 h 605"/>
                  <a:gd name="T88" fmla="*/ 26 w 739"/>
                  <a:gd name="T89" fmla="*/ 2 h 605"/>
                  <a:gd name="T90" fmla="*/ 26 w 739"/>
                  <a:gd name="T91" fmla="*/ 2 h 6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39" h="605">
                    <a:moveTo>
                      <a:pt x="739" y="507"/>
                    </a:moveTo>
                    <a:lnTo>
                      <a:pt x="720" y="527"/>
                    </a:lnTo>
                    <a:lnTo>
                      <a:pt x="720" y="546"/>
                    </a:lnTo>
                    <a:lnTo>
                      <a:pt x="720" y="566"/>
                    </a:lnTo>
                    <a:lnTo>
                      <a:pt x="700" y="585"/>
                    </a:lnTo>
                    <a:lnTo>
                      <a:pt x="700" y="605"/>
                    </a:lnTo>
                    <a:lnTo>
                      <a:pt x="681" y="605"/>
                    </a:lnTo>
                    <a:lnTo>
                      <a:pt x="661" y="605"/>
                    </a:lnTo>
                    <a:lnTo>
                      <a:pt x="642" y="605"/>
                    </a:lnTo>
                    <a:lnTo>
                      <a:pt x="642" y="585"/>
                    </a:lnTo>
                    <a:lnTo>
                      <a:pt x="642" y="566"/>
                    </a:lnTo>
                    <a:lnTo>
                      <a:pt x="622" y="546"/>
                    </a:lnTo>
                    <a:lnTo>
                      <a:pt x="603" y="527"/>
                    </a:lnTo>
                    <a:lnTo>
                      <a:pt x="584" y="527"/>
                    </a:lnTo>
                    <a:lnTo>
                      <a:pt x="584" y="507"/>
                    </a:lnTo>
                    <a:lnTo>
                      <a:pt x="564" y="468"/>
                    </a:lnTo>
                    <a:lnTo>
                      <a:pt x="545" y="468"/>
                    </a:lnTo>
                    <a:lnTo>
                      <a:pt x="545" y="449"/>
                    </a:lnTo>
                    <a:lnTo>
                      <a:pt x="525" y="429"/>
                    </a:lnTo>
                    <a:lnTo>
                      <a:pt x="486" y="390"/>
                    </a:lnTo>
                    <a:lnTo>
                      <a:pt x="486" y="371"/>
                    </a:lnTo>
                    <a:lnTo>
                      <a:pt x="486" y="351"/>
                    </a:lnTo>
                    <a:lnTo>
                      <a:pt x="486" y="332"/>
                    </a:lnTo>
                    <a:lnTo>
                      <a:pt x="486" y="312"/>
                    </a:lnTo>
                    <a:lnTo>
                      <a:pt x="486" y="332"/>
                    </a:lnTo>
                    <a:lnTo>
                      <a:pt x="467" y="332"/>
                    </a:lnTo>
                    <a:lnTo>
                      <a:pt x="467" y="312"/>
                    </a:lnTo>
                    <a:lnTo>
                      <a:pt x="467" y="351"/>
                    </a:lnTo>
                    <a:lnTo>
                      <a:pt x="447" y="332"/>
                    </a:lnTo>
                    <a:lnTo>
                      <a:pt x="447" y="293"/>
                    </a:lnTo>
                    <a:lnTo>
                      <a:pt x="447" y="254"/>
                    </a:lnTo>
                    <a:lnTo>
                      <a:pt x="447" y="234"/>
                    </a:lnTo>
                    <a:lnTo>
                      <a:pt x="428" y="215"/>
                    </a:lnTo>
                    <a:lnTo>
                      <a:pt x="428" y="195"/>
                    </a:lnTo>
                    <a:lnTo>
                      <a:pt x="408" y="195"/>
                    </a:lnTo>
                    <a:lnTo>
                      <a:pt x="408" y="176"/>
                    </a:lnTo>
                    <a:lnTo>
                      <a:pt x="389" y="176"/>
                    </a:lnTo>
                    <a:lnTo>
                      <a:pt x="369" y="156"/>
                    </a:lnTo>
                    <a:lnTo>
                      <a:pt x="369" y="137"/>
                    </a:lnTo>
                    <a:lnTo>
                      <a:pt x="350" y="117"/>
                    </a:lnTo>
                    <a:lnTo>
                      <a:pt x="331" y="117"/>
                    </a:lnTo>
                    <a:lnTo>
                      <a:pt x="311" y="117"/>
                    </a:lnTo>
                    <a:lnTo>
                      <a:pt x="292" y="117"/>
                    </a:lnTo>
                    <a:lnTo>
                      <a:pt x="272" y="137"/>
                    </a:lnTo>
                    <a:lnTo>
                      <a:pt x="253" y="137"/>
                    </a:lnTo>
                    <a:lnTo>
                      <a:pt x="253" y="156"/>
                    </a:lnTo>
                    <a:lnTo>
                      <a:pt x="233" y="156"/>
                    </a:lnTo>
                    <a:lnTo>
                      <a:pt x="214" y="156"/>
                    </a:lnTo>
                    <a:lnTo>
                      <a:pt x="194" y="156"/>
                    </a:lnTo>
                    <a:lnTo>
                      <a:pt x="194" y="137"/>
                    </a:lnTo>
                    <a:lnTo>
                      <a:pt x="175" y="137"/>
                    </a:lnTo>
                    <a:lnTo>
                      <a:pt x="175" y="117"/>
                    </a:lnTo>
                    <a:lnTo>
                      <a:pt x="155" y="117"/>
                    </a:lnTo>
                    <a:lnTo>
                      <a:pt x="136" y="117"/>
                    </a:lnTo>
                    <a:lnTo>
                      <a:pt x="97" y="98"/>
                    </a:lnTo>
                    <a:lnTo>
                      <a:pt x="117" y="98"/>
                    </a:lnTo>
                    <a:lnTo>
                      <a:pt x="97" y="98"/>
                    </a:lnTo>
                    <a:lnTo>
                      <a:pt x="78" y="98"/>
                    </a:lnTo>
                    <a:lnTo>
                      <a:pt x="39" y="98"/>
                    </a:lnTo>
                    <a:lnTo>
                      <a:pt x="19" y="98"/>
                    </a:lnTo>
                    <a:lnTo>
                      <a:pt x="19" y="117"/>
                    </a:lnTo>
                    <a:lnTo>
                      <a:pt x="0" y="98"/>
                    </a:lnTo>
                    <a:lnTo>
                      <a:pt x="19" y="98"/>
                    </a:lnTo>
                    <a:lnTo>
                      <a:pt x="0" y="78"/>
                    </a:lnTo>
                    <a:lnTo>
                      <a:pt x="0" y="39"/>
                    </a:lnTo>
                    <a:lnTo>
                      <a:pt x="214" y="39"/>
                    </a:lnTo>
                    <a:lnTo>
                      <a:pt x="233" y="59"/>
                    </a:lnTo>
                    <a:lnTo>
                      <a:pt x="447" y="39"/>
                    </a:lnTo>
                    <a:lnTo>
                      <a:pt x="467" y="39"/>
                    </a:lnTo>
                    <a:lnTo>
                      <a:pt x="467" y="59"/>
                    </a:lnTo>
                    <a:lnTo>
                      <a:pt x="486" y="59"/>
                    </a:lnTo>
                    <a:lnTo>
                      <a:pt x="486" y="39"/>
                    </a:lnTo>
                    <a:lnTo>
                      <a:pt x="486" y="20"/>
                    </a:lnTo>
                    <a:lnTo>
                      <a:pt x="486" y="0"/>
                    </a:lnTo>
                    <a:lnTo>
                      <a:pt x="506" y="20"/>
                    </a:lnTo>
                    <a:lnTo>
                      <a:pt x="525" y="0"/>
                    </a:lnTo>
                    <a:lnTo>
                      <a:pt x="525" y="20"/>
                    </a:lnTo>
                    <a:lnTo>
                      <a:pt x="545" y="39"/>
                    </a:lnTo>
                    <a:lnTo>
                      <a:pt x="525" y="39"/>
                    </a:lnTo>
                    <a:lnTo>
                      <a:pt x="545" y="39"/>
                    </a:lnTo>
                    <a:lnTo>
                      <a:pt x="545" y="59"/>
                    </a:lnTo>
                    <a:lnTo>
                      <a:pt x="564" y="78"/>
                    </a:lnTo>
                    <a:lnTo>
                      <a:pt x="603" y="156"/>
                    </a:lnTo>
                    <a:lnTo>
                      <a:pt x="642" y="215"/>
                    </a:lnTo>
                    <a:lnTo>
                      <a:pt x="622" y="215"/>
                    </a:lnTo>
                    <a:lnTo>
                      <a:pt x="642" y="234"/>
                    </a:lnTo>
                    <a:lnTo>
                      <a:pt x="642" y="254"/>
                    </a:lnTo>
                    <a:lnTo>
                      <a:pt x="700" y="371"/>
                    </a:lnTo>
                    <a:lnTo>
                      <a:pt x="720" y="410"/>
                    </a:lnTo>
                    <a:lnTo>
                      <a:pt x="739" y="429"/>
                    </a:lnTo>
                    <a:lnTo>
                      <a:pt x="739" y="468"/>
                    </a:lnTo>
                    <a:lnTo>
                      <a:pt x="739" y="507"/>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49" name="Freeform 109"/>
              <p:cNvSpPr>
                <a:spLocks/>
              </p:cNvSpPr>
              <p:nvPr/>
            </p:nvSpPr>
            <p:spPr bwMode="auto">
              <a:xfrm>
                <a:off x="3647" y="2780"/>
                <a:ext cx="650" cy="488"/>
              </a:xfrm>
              <a:custGeom>
                <a:avLst/>
                <a:gdLst>
                  <a:gd name="T0" fmla="*/ 26 w 739"/>
                  <a:gd name="T1" fmla="*/ 2 h 605"/>
                  <a:gd name="T2" fmla="*/ 26 w 739"/>
                  <a:gd name="T3" fmla="*/ 2 h 605"/>
                  <a:gd name="T4" fmla="*/ 26 w 739"/>
                  <a:gd name="T5" fmla="*/ 2 h 605"/>
                  <a:gd name="T6" fmla="*/ 24 w 739"/>
                  <a:gd name="T7" fmla="*/ 2 h 605"/>
                  <a:gd name="T8" fmla="*/ 23 w 739"/>
                  <a:gd name="T9" fmla="*/ 2 h 605"/>
                  <a:gd name="T10" fmla="*/ 23 w 739"/>
                  <a:gd name="T11" fmla="*/ 2 h 605"/>
                  <a:gd name="T12" fmla="*/ 21 w 739"/>
                  <a:gd name="T13" fmla="*/ 2 h 605"/>
                  <a:gd name="T14" fmla="*/ 20 w 739"/>
                  <a:gd name="T15" fmla="*/ 2 h 605"/>
                  <a:gd name="T16" fmla="*/ 20 w 739"/>
                  <a:gd name="T17" fmla="*/ 2 h 605"/>
                  <a:gd name="T18" fmla="*/ 18 w 739"/>
                  <a:gd name="T19" fmla="*/ 2 h 605"/>
                  <a:gd name="T20" fmla="*/ 18 w 739"/>
                  <a:gd name="T21" fmla="*/ 2 h 605"/>
                  <a:gd name="T22" fmla="*/ 18 w 739"/>
                  <a:gd name="T23" fmla="*/ 2 h 605"/>
                  <a:gd name="T24" fmla="*/ 17 w 739"/>
                  <a:gd name="T25" fmla="*/ 2 h 605"/>
                  <a:gd name="T26" fmla="*/ 17 w 739"/>
                  <a:gd name="T27" fmla="*/ 2 h 605"/>
                  <a:gd name="T28" fmla="*/ 16 w 739"/>
                  <a:gd name="T29" fmla="*/ 2 h 605"/>
                  <a:gd name="T30" fmla="*/ 16 w 739"/>
                  <a:gd name="T31" fmla="*/ 2 h 605"/>
                  <a:gd name="T32" fmla="*/ 16 w 739"/>
                  <a:gd name="T33" fmla="*/ 2 h 605"/>
                  <a:gd name="T34" fmla="*/ 15 w 739"/>
                  <a:gd name="T35" fmla="*/ 2 h 605"/>
                  <a:gd name="T36" fmla="*/ 14 w 739"/>
                  <a:gd name="T37" fmla="*/ 2 h 605"/>
                  <a:gd name="T38" fmla="*/ 12 w 739"/>
                  <a:gd name="T39" fmla="*/ 2 h 605"/>
                  <a:gd name="T40" fmla="*/ 11 w 739"/>
                  <a:gd name="T41" fmla="*/ 2 h 605"/>
                  <a:gd name="T42" fmla="*/ 10 w 739"/>
                  <a:gd name="T43" fmla="*/ 2 h 605"/>
                  <a:gd name="T44" fmla="*/ 10 w 739"/>
                  <a:gd name="T45" fmla="*/ 2 h 605"/>
                  <a:gd name="T46" fmla="*/ 8 w 739"/>
                  <a:gd name="T47" fmla="*/ 2 h 605"/>
                  <a:gd name="T48" fmla="*/ 7 w 739"/>
                  <a:gd name="T49" fmla="*/ 2 h 605"/>
                  <a:gd name="T50" fmla="*/ 7 w 739"/>
                  <a:gd name="T51" fmla="*/ 2 h 605"/>
                  <a:gd name="T52" fmla="*/ 5 w 739"/>
                  <a:gd name="T53" fmla="*/ 2 h 605"/>
                  <a:gd name="T54" fmla="*/ 4 w 739"/>
                  <a:gd name="T55" fmla="*/ 2 h 605"/>
                  <a:gd name="T56" fmla="*/ 4 w 739"/>
                  <a:gd name="T57" fmla="*/ 2 h 605"/>
                  <a:gd name="T58" fmla="*/ 4 w 739"/>
                  <a:gd name="T59" fmla="*/ 2 h 605"/>
                  <a:gd name="T60" fmla="*/ 0 w 739"/>
                  <a:gd name="T61" fmla="*/ 2 h 605"/>
                  <a:gd name="T62" fmla="*/ 0 w 739"/>
                  <a:gd name="T63" fmla="*/ 2 h 605"/>
                  <a:gd name="T64" fmla="*/ 8 w 739"/>
                  <a:gd name="T65" fmla="*/ 2 h 605"/>
                  <a:gd name="T66" fmla="*/ 16 w 739"/>
                  <a:gd name="T67" fmla="*/ 2 h 605"/>
                  <a:gd name="T68" fmla="*/ 17 w 739"/>
                  <a:gd name="T69" fmla="*/ 2 h 605"/>
                  <a:gd name="T70" fmla="*/ 18 w 739"/>
                  <a:gd name="T71" fmla="*/ 2 h 605"/>
                  <a:gd name="T72" fmla="*/ 18 w 739"/>
                  <a:gd name="T73" fmla="*/ 0 h 605"/>
                  <a:gd name="T74" fmla="*/ 19 w 739"/>
                  <a:gd name="T75" fmla="*/ 0 h 605"/>
                  <a:gd name="T76" fmla="*/ 20 w 739"/>
                  <a:gd name="T77" fmla="*/ 2 h 605"/>
                  <a:gd name="T78" fmla="*/ 20 w 739"/>
                  <a:gd name="T79" fmla="*/ 2 h 605"/>
                  <a:gd name="T80" fmla="*/ 20 w 739"/>
                  <a:gd name="T81" fmla="*/ 2 h 605"/>
                  <a:gd name="T82" fmla="*/ 23 w 739"/>
                  <a:gd name="T83" fmla="*/ 2 h 605"/>
                  <a:gd name="T84" fmla="*/ 23 w 739"/>
                  <a:gd name="T85" fmla="*/ 2 h 605"/>
                  <a:gd name="T86" fmla="*/ 26 w 739"/>
                  <a:gd name="T87" fmla="*/ 2 h 605"/>
                  <a:gd name="T88" fmla="*/ 26 w 739"/>
                  <a:gd name="T89" fmla="*/ 2 h 605"/>
                  <a:gd name="T90" fmla="*/ 26 w 739"/>
                  <a:gd name="T91" fmla="*/ 2 h 6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39" h="605">
                    <a:moveTo>
                      <a:pt x="739" y="507"/>
                    </a:moveTo>
                    <a:lnTo>
                      <a:pt x="720" y="527"/>
                    </a:lnTo>
                    <a:lnTo>
                      <a:pt x="720" y="546"/>
                    </a:lnTo>
                    <a:lnTo>
                      <a:pt x="720" y="566"/>
                    </a:lnTo>
                    <a:lnTo>
                      <a:pt x="700" y="585"/>
                    </a:lnTo>
                    <a:lnTo>
                      <a:pt x="700" y="605"/>
                    </a:lnTo>
                    <a:lnTo>
                      <a:pt x="681" y="605"/>
                    </a:lnTo>
                    <a:lnTo>
                      <a:pt x="661" y="605"/>
                    </a:lnTo>
                    <a:lnTo>
                      <a:pt x="642" y="605"/>
                    </a:lnTo>
                    <a:lnTo>
                      <a:pt x="642" y="585"/>
                    </a:lnTo>
                    <a:lnTo>
                      <a:pt x="642" y="566"/>
                    </a:lnTo>
                    <a:lnTo>
                      <a:pt x="622" y="546"/>
                    </a:lnTo>
                    <a:lnTo>
                      <a:pt x="603" y="527"/>
                    </a:lnTo>
                    <a:lnTo>
                      <a:pt x="584" y="527"/>
                    </a:lnTo>
                    <a:lnTo>
                      <a:pt x="584" y="507"/>
                    </a:lnTo>
                    <a:lnTo>
                      <a:pt x="564" y="468"/>
                    </a:lnTo>
                    <a:lnTo>
                      <a:pt x="545" y="468"/>
                    </a:lnTo>
                    <a:lnTo>
                      <a:pt x="545" y="449"/>
                    </a:lnTo>
                    <a:lnTo>
                      <a:pt x="525" y="429"/>
                    </a:lnTo>
                    <a:lnTo>
                      <a:pt x="486" y="390"/>
                    </a:lnTo>
                    <a:lnTo>
                      <a:pt x="486" y="371"/>
                    </a:lnTo>
                    <a:lnTo>
                      <a:pt x="486" y="351"/>
                    </a:lnTo>
                    <a:lnTo>
                      <a:pt x="486" y="332"/>
                    </a:lnTo>
                    <a:lnTo>
                      <a:pt x="486" y="312"/>
                    </a:lnTo>
                    <a:lnTo>
                      <a:pt x="486" y="332"/>
                    </a:lnTo>
                    <a:lnTo>
                      <a:pt x="467" y="332"/>
                    </a:lnTo>
                    <a:lnTo>
                      <a:pt x="467" y="312"/>
                    </a:lnTo>
                    <a:lnTo>
                      <a:pt x="467" y="351"/>
                    </a:lnTo>
                    <a:lnTo>
                      <a:pt x="447" y="332"/>
                    </a:lnTo>
                    <a:lnTo>
                      <a:pt x="447" y="293"/>
                    </a:lnTo>
                    <a:lnTo>
                      <a:pt x="447" y="254"/>
                    </a:lnTo>
                    <a:lnTo>
                      <a:pt x="447" y="234"/>
                    </a:lnTo>
                    <a:lnTo>
                      <a:pt x="428" y="215"/>
                    </a:lnTo>
                    <a:lnTo>
                      <a:pt x="428" y="195"/>
                    </a:lnTo>
                    <a:lnTo>
                      <a:pt x="408" y="195"/>
                    </a:lnTo>
                    <a:lnTo>
                      <a:pt x="408" y="176"/>
                    </a:lnTo>
                    <a:lnTo>
                      <a:pt x="389" y="176"/>
                    </a:lnTo>
                    <a:lnTo>
                      <a:pt x="369" y="156"/>
                    </a:lnTo>
                    <a:lnTo>
                      <a:pt x="369" y="137"/>
                    </a:lnTo>
                    <a:lnTo>
                      <a:pt x="350" y="117"/>
                    </a:lnTo>
                    <a:lnTo>
                      <a:pt x="331" y="117"/>
                    </a:lnTo>
                    <a:lnTo>
                      <a:pt x="311" y="117"/>
                    </a:lnTo>
                    <a:lnTo>
                      <a:pt x="292" y="117"/>
                    </a:lnTo>
                    <a:lnTo>
                      <a:pt x="272" y="137"/>
                    </a:lnTo>
                    <a:lnTo>
                      <a:pt x="253" y="137"/>
                    </a:lnTo>
                    <a:lnTo>
                      <a:pt x="253" y="156"/>
                    </a:lnTo>
                    <a:lnTo>
                      <a:pt x="233" y="156"/>
                    </a:lnTo>
                    <a:lnTo>
                      <a:pt x="214" y="156"/>
                    </a:lnTo>
                    <a:lnTo>
                      <a:pt x="194" y="156"/>
                    </a:lnTo>
                    <a:lnTo>
                      <a:pt x="194" y="137"/>
                    </a:lnTo>
                    <a:lnTo>
                      <a:pt x="175" y="137"/>
                    </a:lnTo>
                    <a:lnTo>
                      <a:pt x="175" y="117"/>
                    </a:lnTo>
                    <a:lnTo>
                      <a:pt x="155" y="117"/>
                    </a:lnTo>
                    <a:lnTo>
                      <a:pt x="136" y="117"/>
                    </a:lnTo>
                    <a:lnTo>
                      <a:pt x="97" y="98"/>
                    </a:lnTo>
                    <a:lnTo>
                      <a:pt x="117" y="98"/>
                    </a:lnTo>
                    <a:lnTo>
                      <a:pt x="97" y="98"/>
                    </a:lnTo>
                    <a:lnTo>
                      <a:pt x="78" y="98"/>
                    </a:lnTo>
                    <a:lnTo>
                      <a:pt x="39" y="98"/>
                    </a:lnTo>
                    <a:lnTo>
                      <a:pt x="19" y="98"/>
                    </a:lnTo>
                    <a:lnTo>
                      <a:pt x="19" y="117"/>
                    </a:lnTo>
                    <a:lnTo>
                      <a:pt x="0" y="98"/>
                    </a:lnTo>
                    <a:lnTo>
                      <a:pt x="19" y="98"/>
                    </a:lnTo>
                    <a:lnTo>
                      <a:pt x="0" y="78"/>
                    </a:lnTo>
                    <a:lnTo>
                      <a:pt x="0" y="39"/>
                    </a:lnTo>
                    <a:lnTo>
                      <a:pt x="214" y="39"/>
                    </a:lnTo>
                    <a:lnTo>
                      <a:pt x="233" y="59"/>
                    </a:lnTo>
                    <a:lnTo>
                      <a:pt x="447" y="39"/>
                    </a:lnTo>
                    <a:lnTo>
                      <a:pt x="467" y="39"/>
                    </a:lnTo>
                    <a:lnTo>
                      <a:pt x="467" y="59"/>
                    </a:lnTo>
                    <a:lnTo>
                      <a:pt x="486" y="59"/>
                    </a:lnTo>
                    <a:lnTo>
                      <a:pt x="486" y="39"/>
                    </a:lnTo>
                    <a:lnTo>
                      <a:pt x="486" y="20"/>
                    </a:lnTo>
                    <a:lnTo>
                      <a:pt x="486" y="0"/>
                    </a:lnTo>
                    <a:lnTo>
                      <a:pt x="506" y="20"/>
                    </a:lnTo>
                    <a:lnTo>
                      <a:pt x="525" y="0"/>
                    </a:lnTo>
                    <a:lnTo>
                      <a:pt x="525" y="20"/>
                    </a:lnTo>
                    <a:lnTo>
                      <a:pt x="545" y="39"/>
                    </a:lnTo>
                    <a:lnTo>
                      <a:pt x="525" y="39"/>
                    </a:lnTo>
                    <a:lnTo>
                      <a:pt x="545" y="39"/>
                    </a:lnTo>
                    <a:lnTo>
                      <a:pt x="545" y="59"/>
                    </a:lnTo>
                    <a:lnTo>
                      <a:pt x="564" y="78"/>
                    </a:lnTo>
                    <a:lnTo>
                      <a:pt x="603" y="156"/>
                    </a:lnTo>
                    <a:lnTo>
                      <a:pt x="642" y="215"/>
                    </a:lnTo>
                    <a:lnTo>
                      <a:pt x="622" y="215"/>
                    </a:lnTo>
                    <a:lnTo>
                      <a:pt x="642" y="234"/>
                    </a:lnTo>
                    <a:lnTo>
                      <a:pt x="642" y="254"/>
                    </a:lnTo>
                    <a:lnTo>
                      <a:pt x="700" y="371"/>
                    </a:lnTo>
                    <a:lnTo>
                      <a:pt x="720" y="410"/>
                    </a:lnTo>
                    <a:lnTo>
                      <a:pt x="739" y="429"/>
                    </a:lnTo>
                    <a:lnTo>
                      <a:pt x="739" y="468"/>
                    </a:lnTo>
                    <a:lnTo>
                      <a:pt x="739" y="507"/>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50" name="Freeform 110"/>
              <p:cNvSpPr>
                <a:spLocks/>
              </p:cNvSpPr>
              <p:nvPr/>
            </p:nvSpPr>
            <p:spPr bwMode="auto">
              <a:xfrm>
                <a:off x="3134" y="2671"/>
                <a:ext cx="394" cy="345"/>
              </a:xfrm>
              <a:custGeom>
                <a:avLst/>
                <a:gdLst>
                  <a:gd name="T0" fmla="*/ 7 w 448"/>
                  <a:gd name="T1" fmla="*/ 2 h 429"/>
                  <a:gd name="T2" fmla="*/ 5 w 448"/>
                  <a:gd name="T3" fmla="*/ 2 h 429"/>
                  <a:gd name="T4" fmla="*/ 4 w 448"/>
                  <a:gd name="T5" fmla="*/ 2 h 429"/>
                  <a:gd name="T6" fmla="*/ 4 w 448"/>
                  <a:gd name="T7" fmla="*/ 2 h 429"/>
                  <a:gd name="T8" fmla="*/ 4 w 448"/>
                  <a:gd name="T9" fmla="*/ 2 h 429"/>
                  <a:gd name="T10" fmla="*/ 4 w 448"/>
                  <a:gd name="T11" fmla="*/ 2 h 429"/>
                  <a:gd name="T12" fmla="*/ 4 w 448"/>
                  <a:gd name="T13" fmla="*/ 2 h 429"/>
                  <a:gd name="T14" fmla="*/ 4 w 448"/>
                  <a:gd name="T15" fmla="*/ 2 h 429"/>
                  <a:gd name="T16" fmla="*/ 4 w 448"/>
                  <a:gd name="T17" fmla="*/ 2 h 429"/>
                  <a:gd name="T18" fmla="*/ 0 w 448"/>
                  <a:gd name="T19" fmla="*/ 0 h 429"/>
                  <a:gd name="T20" fmla="*/ 10 w 448"/>
                  <a:gd name="T21" fmla="*/ 2 h 429"/>
                  <a:gd name="T22" fmla="*/ 10 w 448"/>
                  <a:gd name="T23" fmla="*/ 2 h 429"/>
                  <a:gd name="T24" fmla="*/ 10 w 448"/>
                  <a:gd name="T25" fmla="*/ 2 h 429"/>
                  <a:gd name="T26" fmla="*/ 10 w 448"/>
                  <a:gd name="T27" fmla="*/ 2 h 429"/>
                  <a:gd name="T28" fmla="*/ 9 w 448"/>
                  <a:gd name="T29" fmla="*/ 2 h 429"/>
                  <a:gd name="T30" fmla="*/ 8 w 448"/>
                  <a:gd name="T31" fmla="*/ 2 h 429"/>
                  <a:gd name="T32" fmla="*/ 14 w 448"/>
                  <a:gd name="T33" fmla="*/ 2 h 429"/>
                  <a:gd name="T34" fmla="*/ 14 w 448"/>
                  <a:gd name="T35" fmla="*/ 2 h 429"/>
                  <a:gd name="T36" fmla="*/ 13 w 448"/>
                  <a:gd name="T37" fmla="*/ 2 h 429"/>
                  <a:gd name="T38" fmla="*/ 12 w 448"/>
                  <a:gd name="T39" fmla="*/ 2 h 429"/>
                  <a:gd name="T40" fmla="*/ 12 w 448"/>
                  <a:gd name="T41" fmla="*/ 2 h 429"/>
                  <a:gd name="T42" fmla="*/ 14 w 448"/>
                  <a:gd name="T43" fmla="*/ 2 h 429"/>
                  <a:gd name="T44" fmla="*/ 14 w 448"/>
                  <a:gd name="T45" fmla="*/ 2 h 429"/>
                  <a:gd name="T46" fmla="*/ 16 w 448"/>
                  <a:gd name="T47" fmla="*/ 2 h 429"/>
                  <a:gd name="T48" fmla="*/ 16 w 448"/>
                  <a:gd name="T49" fmla="*/ 2 h 429"/>
                  <a:gd name="T50" fmla="*/ 15 w 448"/>
                  <a:gd name="T51" fmla="*/ 2 h 429"/>
                  <a:gd name="T52" fmla="*/ 16 w 448"/>
                  <a:gd name="T53" fmla="*/ 2 h 429"/>
                  <a:gd name="T54" fmla="*/ 16 w 448"/>
                  <a:gd name="T55" fmla="*/ 2 h 429"/>
                  <a:gd name="T56" fmla="*/ 15 w 448"/>
                  <a:gd name="T57" fmla="*/ 2 h 429"/>
                  <a:gd name="T58" fmla="*/ 13 w 448"/>
                  <a:gd name="T59" fmla="*/ 2 h 429"/>
                  <a:gd name="T60" fmla="*/ 13 w 448"/>
                  <a:gd name="T61" fmla="*/ 2 h 429"/>
                  <a:gd name="T62" fmla="*/ 12 w 448"/>
                  <a:gd name="T63" fmla="*/ 2 h 429"/>
                  <a:gd name="T64" fmla="*/ 11 w 448"/>
                  <a:gd name="T65" fmla="*/ 2 h 429"/>
                  <a:gd name="T66" fmla="*/ 10 w 448"/>
                  <a:gd name="T67" fmla="*/ 2 h 429"/>
                  <a:gd name="T68" fmla="*/ 10 w 448"/>
                  <a:gd name="T69" fmla="*/ 2 h 429"/>
                  <a:gd name="T70" fmla="*/ 8 w 448"/>
                  <a:gd name="T71" fmla="*/ 2 h 4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8" h="429">
                    <a:moveTo>
                      <a:pt x="195" y="351"/>
                    </a:moveTo>
                    <a:lnTo>
                      <a:pt x="195" y="370"/>
                    </a:lnTo>
                    <a:lnTo>
                      <a:pt x="175" y="370"/>
                    </a:lnTo>
                    <a:lnTo>
                      <a:pt x="136" y="370"/>
                    </a:lnTo>
                    <a:lnTo>
                      <a:pt x="117" y="370"/>
                    </a:lnTo>
                    <a:lnTo>
                      <a:pt x="97" y="351"/>
                    </a:lnTo>
                    <a:lnTo>
                      <a:pt x="58" y="351"/>
                    </a:lnTo>
                    <a:lnTo>
                      <a:pt x="19" y="351"/>
                    </a:lnTo>
                    <a:lnTo>
                      <a:pt x="19" y="370"/>
                    </a:lnTo>
                    <a:lnTo>
                      <a:pt x="19" y="351"/>
                    </a:lnTo>
                    <a:lnTo>
                      <a:pt x="19" y="331"/>
                    </a:lnTo>
                    <a:lnTo>
                      <a:pt x="19" y="253"/>
                    </a:lnTo>
                    <a:lnTo>
                      <a:pt x="39" y="253"/>
                    </a:lnTo>
                    <a:lnTo>
                      <a:pt x="39" y="214"/>
                    </a:lnTo>
                    <a:lnTo>
                      <a:pt x="39" y="195"/>
                    </a:lnTo>
                    <a:lnTo>
                      <a:pt x="39" y="175"/>
                    </a:lnTo>
                    <a:lnTo>
                      <a:pt x="19" y="156"/>
                    </a:lnTo>
                    <a:lnTo>
                      <a:pt x="19" y="136"/>
                    </a:lnTo>
                    <a:lnTo>
                      <a:pt x="0" y="117"/>
                    </a:lnTo>
                    <a:lnTo>
                      <a:pt x="0" y="0"/>
                    </a:lnTo>
                    <a:lnTo>
                      <a:pt x="253" y="0"/>
                    </a:lnTo>
                    <a:lnTo>
                      <a:pt x="253" y="19"/>
                    </a:lnTo>
                    <a:lnTo>
                      <a:pt x="253" y="39"/>
                    </a:lnTo>
                    <a:lnTo>
                      <a:pt x="253" y="58"/>
                    </a:lnTo>
                    <a:lnTo>
                      <a:pt x="272" y="58"/>
                    </a:lnTo>
                    <a:lnTo>
                      <a:pt x="272" y="78"/>
                    </a:lnTo>
                    <a:lnTo>
                      <a:pt x="253" y="78"/>
                    </a:lnTo>
                    <a:lnTo>
                      <a:pt x="253" y="97"/>
                    </a:lnTo>
                    <a:lnTo>
                      <a:pt x="253" y="117"/>
                    </a:lnTo>
                    <a:lnTo>
                      <a:pt x="233" y="156"/>
                    </a:lnTo>
                    <a:lnTo>
                      <a:pt x="233" y="175"/>
                    </a:lnTo>
                    <a:lnTo>
                      <a:pt x="214" y="195"/>
                    </a:lnTo>
                    <a:lnTo>
                      <a:pt x="233" y="214"/>
                    </a:lnTo>
                    <a:lnTo>
                      <a:pt x="389" y="214"/>
                    </a:lnTo>
                    <a:lnTo>
                      <a:pt x="370" y="234"/>
                    </a:lnTo>
                    <a:lnTo>
                      <a:pt x="389" y="253"/>
                    </a:lnTo>
                    <a:lnTo>
                      <a:pt x="409" y="292"/>
                    </a:lnTo>
                    <a:lnTo>
                      <a:pt x="370" y="292"/>
                    </a:lnTo>
                    <a:lnTo>
                      <a:pt x="350" y="273"/>
                    </a:lnTo>
                    <a:lnTo>
                      <a:pt x="331" y="292"/>
                    </a:lnTo>
                    <a:lnTo>
                      <a:pt x="331" y="312"/>
                    </a:lnTo>
                    <a:lnTo>
                      <a:pt x="350" y="312"/>
                    </a:lnTo>
                    <a:lnTo>
                      <a:pt x="370" y="312"/>
                    </a:lnTo>
                    <a:lnTo>
                      <a:pt x="389" y="292"/>
                    </a:lnTo>
                    <a:lnTo>
                      <a:pt x="409" y="312"/>
                    </a:lnTo>
                    <a:lnTo>
                      <a:pt x="389" y="312"/>
                    </a:lnTo>
                    <a:lnTo>
                      <a:pt x="428" y="312"/>
                    </a:lnTo>
                    <a:lnTo>
                      <a:pt x="448" y="292"/>
                    </a:lnTo>
                    <a:lnTo>
                      <a:pt x="448" y="312"/>
                    </a:lnTo>
                    <a:lnTo>
                      <a:pt x="428" y="331"/>
                    </a:lnTo>
                    <a:lnTo>
                      <a:pt x="409" y="331"/>
                    </a:lnTo>
                    <a:lnTo>
                      <a:pt x="409" y="351"/>
                    </a:lnTo>
                    <a:lnTo>
                      <a:pt x="428" y="370"/>
                    </a:lnTo>
                    <a:lnTo>
                      <a:pt x="448" y="390"/>
                    </a:lnTo>
                    <a:lnTo>
                      <a:pt x="448" y="409"/>
                    </a:lnTo>
                    <a:lnTo>
                      <a:pt x="448" y="429"/>
                    </a:lnTo>
                    <a:lnTo>
                      <a:pt x="428" y="409"/>
                    </a:lnTo>
                    <a:lnTo>
                      <a:pt x="409" y="390"/>
                    </a:lnTo>
                    <a:lnTo>
                      <a:pt x="389" y="370"/>
                    </a:lnTo>
                    <a:lnTo>
                      <a:pt x="370" y="370"/>
                    </a:lnTo>
                    <a:lnTo>
                      <a:pt x="370" y="390"/>
                    </a:lnTo>
                    <a:lnTo>
                      <a:pt x="370" y="409"/>
                    </a:lnTo>
                    <a:lnTo>
                      <a:pt x="350" y="409"/>
                    </a:lnTo>
                    <a:lnTo>
                      <a:pt x="331" y="390"/>
                    </a:lnTo>
                    <a:lnTo>
                      <a:pt x="311" y="409"/>
                    </a:lnTo>
                    <a:lnTo>
                      <a:pt x="311" y="429"/>
                    </a:lnTo>
                    <a:lnTo>
                      <a:pt x="292" y="409"/>
                    </a:lnTo>
                    <a:lnTo>
                      <a:pt x="272" y="409"/>
                    </a:lnTo>
                    <a:lnTo>
                      <a:pt x="253" y="409"/>
                    </a:lnTo>
                    <a:lnTo>
                      <a:pt x="253" y="390"/>
                    </a:lnTo>
                    <a:lnTo>
                      <a:pt x="253" y="370"/>
                    </a:lnTo>
                    <a:lnTo>
                      <a:pt x="214" y="351"/>
                    </a:lnTo>
                    <a:lnTo>
                      <a:pt x="195" y="351"/>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51" name="Freeform 111"/>
              <p:cNvSpPr>
                <a:spLocks/>
              </p:cNvSpPr>
              <p:nvPr/>
            </p:nvSpPr>
            <p:spPr bwMode="auto">
              <a:xfrm>
                <a:off x="3134" y="2671"/>
                <a:ext cx="394" cy="345"/>
              </a:xfrm>
              <a:custGeom>
                <a:avLst/>
                <a:gdLst>
                  <a:gd name="T0" fmla="*/ 7 w 448"/>
                  <a:gd name="T1" fmla="*/ 2 h 429"/>
                  <a:gd name="T2" fmla="*/ 5 w 448"/>
                  <a:gd name="T3" fmla="*/ 2 h 429"/>
                  <a:gd name="T4" fmla="*/ 4 w 448"/>
                  <a:gd name="T5" fmla="*/ 2 h 429"/>
                  <a:gd name="T6" fmla="*/ 4 w 448"/>
                  <a:gd name="T7" fmla="*/ 2 h 429"/>
                  <a:gd name="T8" fmla="*/ 4 w 448"/>
                  <a:gd name="T9" fmla="*/ 2 h 429"/>
                  <a:gd name="T10" fmla="*/ 4 w 448"/>
                  <a:gd name="T11" fmla="*/ 2 h 429"/>
                  <a:gd name="T12" fmla="*/ 4 w 448"/>
                  <a:gd name="T13" fmla="*/ 2 h 429"/>
                  <a:gd name="T14" fmla="*/ 4 w 448"/>
                  <a:gd name="T15" fmla="*/ 2 h 429"/>
                  <a:gd name="T16" fmla="*/ 4 w 448"/>
                  <a:gd name="T17" fmla="*/ 2 h 429"/>
                  <a:gd name="T18" fmla="*/ 0 w 448"/>
                  <a:gd name="T19" fmla="*/ 0 h 429"/>
                  <a:gd name="T20" fmla="*/ 10 w 448"/>
                  <a:gd name="T21" fmla="*/ 2 h 429"/>
                  <a:gd name="T22" fmla="*/ 10 w 448"/>
                  <a:gd name="T23" fmla="*/ 2 h 429"/>
                  <a:gd name="T24" fmla="*/ 10 w 448"/>
                  <a:gd name="T25" fmla="*/ 2 h 429"/>
                  <a:gd name="T26" fmla="*/ 10 w 448"/>
                  <a:gd name="T27" fmla="*/ 2 h 429"/>
                  <a:gd name="T28" fmla="*/ 9 w 448"/>
                  <a:gd name="T29" fmla="*/ 2 h 429"/>
                  <a:gd name="T30" fmla="*/ 8 w 448"/>
                  <a:gd name="T31" fmla="*/ 2 h 429"/>
                  <a:gd name="T32" fmla="*/ 14 w 448"/>
                  <a:gd name="T33" fmla="*/ 2 h 429"/>
                  <a:gd name="T34" fmla="*/ 14 w 448"/>
                  <a:gd name="T35" fmla="*/ 2 h 429"/>
                  <a:gd name="T36" fmla="*/ 13 w 448"/>
                  <a:gd name="T37" fmla="*/ 2 h 429"/>
                  <a:gd name="T38" fmla="*/ 12 w 448"/>
                  <a:gd name="T39" fmla="*/ 2 h 429"/>
                  <a:gd name="T40" fmla="*/ 12 w 448"/>
                  <a:gd name="T41" fmla="*/ 2 h 429"/>
                  <a:gd name="T42" fmla="*/ 14 w 448"/>
                  <a:gd name="T43" fmla="*/ 2 h 429"/>
                  <a:gd name="T44" fmla="*/ 14 w 448"/>
                  <a:gd name="T45" fmla="*/ 2 h 429"/>
                  <a:gd name="T46" fmla="*/ 16 w 448"/>
                  <a:gd name="T47" fmla="*/ 2 h 429"/>
                  <a:gd name="T48" fmla="*/ 16 w 448"/>
                  <a:gd name="T49" fmla="*/ 2 h 429"/>
                  <a:gd name="T50" fmla="*/ 15 w 448"/>
                  <a:gd name="T51" fmla="*/ 2 h 429"/>
                  <a:gd name="T52" fmla="*/ 16 w 448"/>
                  <a:gd name="T53" fmla="*/ 2 h 429"/>
                  <a:gd name="T54" fmla="*/ 16 w 448"/>
                  <a:gd name="T55" fmla="*/ 2 h 429"/>
                  <a:gd name="T56" fmla="*/ 15 w 448"/>
                  <a:gd name="T57" fmla="*/ 2 h 429"/>
                  <a:gd name="T58" fmla="*/ 13 w 448"/>
                  <a:gd name="T59" fmla="*/ 2 h 429"/>
                  <a:gd name="T60" fmla="*/ 13 w 448"/>
                  <a:gd name="T61" fmla="*/ 2 h 429"/>
                  <a:gd name="T62" fmla="*/ 12 w 448"/>
                  <a:gd name="T63" fmla="*/ 2 h 429"/>
                  <a:gd name="T64" fmla="*/ 11 w 448"/>
                  <a:gd name="T65" fmla="*/ 2 h 429"/>
                  <a:gd name="T66" fmla="*/ 10 w 448"/>
                  <a:gd name="T67" fmla="*/ 2 h 429"/>
                  <a:gd name="T68" fmla="*/ 10 w 448"/>
                  <a:gd name="T69" fmla="*/ 2 h 429"/>
                  <a:gd name="T70" fmla="*/ 8 w 448"/>
                  <a:gd name="T71" fmla="*/ 2 h 4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8" h="429">
                    <a:moveTo>
                      <a:pt x="195" y="351"/>
                    </a:moveTo>
                    <a:lnTo>
                      <a:pt x="195" y="370"/>
                    </a:lnTo>
                    <a:lnTo>
                      <a:pt x="175" y="370"/>
                    </a:lnTo>
                    <a:lnTo>
                      <a:pt x="136" y="370"/>
                    </a:lnTo>
                    <a:lnTo>
                      <a:pt x="117" y="370"/>
                    </a:lnTo>
                    <a:lnTo>
                      <a:pt x="97" y="351"/>
                    </a:lnTo>
                    <a:lnTo>
                      <a:pt x="58" y="351"/>
                    </a:lnTo>
                    <a:lnTo>
                      <a:pt x="19" y="351"/>
                    </a:lnTo>
                    <a:lnTo>
                      <a:pt x="19" y="370"/>
                    </a:lnTo>
                    <a:lnTo>
                      <a:pt x="19" y="351"/>
                    </a:lnTo>
                    <a:lnTo>
                      <a:pt x="19" y="331"/>
                    </a:lnTo>
                    <a:lnTo>
                      <a:pt x="19" y="253"/>
                    </a:lnTo>
                    <a:lnTo>
                      <a:pt x="39" y="253"/>
                    </a:lnTo>
                    <a:lnTo>
                      <a:pt x="39" y="214"/>
                    </a:lnTo>
                    <a:lnTo>
                      <a:pt x="39" y="195"/>
                    </a:lnTo>
                    <a:lnTo>
                      <a:pt x="39" y="175"/>
                    </a:lnTo>
                    <a:lnTo>
                      <a:pt x="19" y="156"/>
                    </a:lnTo>
                    <a:lnTo>
                      <a:pt x="19" y="136"/>
                    </a:lnTo>
                    <a:lnTo>
                      <a:pt x="0" y="117"/>
                    </a:lnTo>
                    <a:lnTo>
                      <a:pt x="0" y="0"/>
                    </a:lnTo>
                    <a:lnTo>
                      <a:pt x="253" y="0"/>
                    </a:lnTo>
                    <a:lnTo>
                      <a:pt x="253" y="19"/>
                    </a:lnTo>
                    <a:lnTo>
                      <a:pt x="253" y="39"/>
                    </a:lnTo>
                    <a:lnTo>
                      <a:pt x="253" y="58"/>
                    </a:lnTo>
                    <a:lnTo>
                      <a:pt x="272" y="58"/>
                    </a:lnTo>
                    <a:lnTo>
                      <a:pt x="272" y="78"/>
                    </a:lnTo>
                    <a:lnTo>
                      <a:pt x="253" y="78"/>
                    </a:lnTo>
                    <a:lnTo>
                      <a:pt x="253" y="97"/>
                    </a:lnTo>
                    <a:lnTo>
                      <a:pt x="253" y="117"/>
                    </a:lnTo>
                    <a:lnTo>
                      <a:pt x="233" y="156"/>
                    </a:lnTo>
                    <a:lnTo>
                      <a:pt x="233" y="175"/>
                    </a:lnTo>
                    <a:lnTo>
                      <a:pt x="214" y="195"/>
                    </a:lnTo>
                    <a:lnTo>
                      <a:pt x="233" y="214"/>
                    </a:lnTo>
                    <a:lnTo>
                      <a:pt x="389" y="214"/>
                    </a:lnTo>
                    <a:lnTo>
                      <a:pt x="370" y="234"/>
                    </a:lnTo>
                    <a:lnTo>
                      <a:pt x="389" y="253"/>
                    </a:lnTo>
                    <a:lnTo>
                      <a:pt x="409" y="292"/>
                    </a:lnTo>
                    <a:lnTo>
                      <a:pt x="370" y="292"/>
                    </a:lnTo>
                    <a:lnTo>
                      <a:pt x="350" y="273"/>
                    </a:lnTo>
                    <a:lnTo>
                      <a:pt x="331" y="292"/>
                    </a:lnTo>
                    <a:lnTo>
                      <a:pt x="331" y="312"/>
                    </a:lnTo>
                    <a:lnTo>
                      <a:pt x="350" y="312"/>
                    </a:lnTo>
                    <a:lnTo>
                      <a:pt x="370" y="312"/>
                    </a:lnTo>
                    <a:lnTo>
                      <a:pt x="389" y="292"/>
                    </a:lnTo>
                    <a:lnTo>
                      <a:pt x="409" y="312"/>
                    </a:lnTo>
                    <a:lnTo>
                      <a:pt x="389" y="312"/>
                    </a:lnTo>
                    <a:lnTo>
                      <a:pt x="428" y="312"/>
                    </a:lnTo>
                    <a:lnTo>
                      <a:pt x="448" y="292"/>
                    </a:lnTo>
                    <a:lnTo>
                      <a:pt x="448" y="312"/>
                    </a:lnTo>
                    <a:lnTo>
                      <a:pt x="428" y="331"/>
                    </a:lnTo>
                    <a:lnTo>
                      <a:pt x="409" y="331"/>
                    </a:lnTo>
                    <a:lnTo>
                      <a:pt x="409" y="351"/>
                    </a:lnTo>
                    <a:lnTo>
                      <a:pt x="428" y="370"/>
                    </a:lnTo>
                    <a:lnTo>
                      <a:pt x="448" y="390"/>
                    </a:lnTo>
                    <a:lnTo>
                      <a:pt x="448" y="409"/>
                    </a:lnTo>
                    <a:lnTo>
                      <a:pt x="448" y="429"/>
                    </a:lnTo>
                    <a:lnTo>
                      <a:pt x="428" y="409"/>
                    </a:lnTo>
                    <a:lnTo>
                      <a:pt x="409" y="390"/>
                    </a:lnTo>
                    <a:lnTo>
                      <a:pt x="389" y="370"/>
                    </a:lnTo>
                    <a:lnTo>
                      <a:pt x="370" y="370"/>
                    </a:lnTo>
                    <a:lnTo>
                      <a:pt x="370" y="390"/>
                    </a:lnTo>
                    <a:lnTo>
                      <a:pt x="370" y="409"/>
                    </a:lnTo>
                    <a:lnTo>
                      <a:pt x="350" y="409"/>
                    </a:lnTo>
                    <a:lnTo>
                      <a:pt x="331" y="390"/>
                    </a:lnTo>
                    <a:lnTo>
                      <a:pt x="311" y="409"/>
                    </a:lnTo>
                    <a:lnTo>
                      <a:pt x="311" y="429"/>
                    </a:lnTo>
                    <a:lnTo>
                      <a:pt x="292" y="409"/>
                    </a:lnTo>
                    <a:lnTo>
                      <a:pt x="272" y="409"/>
                    </a:lnTo>
                    <a:lnTo>
                      <a:pt x="253" y="409"/>
                    </a:lnTo>
                    <a:lnTo>
                      <a:pt x="253" y="390"/>
                    </a:lnTo>
                    <a:lnTo>
                      <a:pt x="253" y="370"/>
                    </a:lnTo>
                    <a:lnTo>
                      <a:pt x="214" y="351"/>
                    </a:lnTo>
                    <a:lnTo>
                      <a:pt x="195" y="351"/>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52" name="Freeform 112"/>
              <p:cNvSpPr>
                <a:spLocks/>
              </p:cNvSpPr>
              <p:nvPr/>
            </p:nvSpPr>
            <p:spPr bwMode="auto">
              <a:xfrm>
                <a:off x="2160" y="2356"/>
                <a:ext cx="1009" cy="928"/>
              </a:xfrm>
              <a:custGeom>
                <a:avLst/>
                <a:gdLst>
                  <a:gd name="T0" fmla="*/ 40 w 1148"/>
                  <a:gd name="T1" fmla="*/ 2 h 1152"/>
                  <a:gd name="T2" fmla="*/ 40 w 1148"/>
                  <a:gd name="T3" fmla="*/ 2 h 1152"/>
                  <a:gd name="T4" fmla="*/ 40 w 1148"/>
                  <a:gd name="T5" fmla="*/ 2 h 1152"/>
                  <a:gd name="T6" fmla="*/ 39 w 1148"/>
                  <a:gd name="T7" fmla="*/ 2 h 1152"/>
                  <a:gd name="T8" fmla="*/ 35 w 1148"/>
                  <a:gd name="T9" fmla="*/ 2 h 1152"/>
                  <a:gd name="T10" fmla="*/ 34 w 1148"/>
                  <a:gd name="T11" fmla="*/ 2 h 1152"/>
                  <a:gd name="T12" fmla="*/ 32 w 1148"/>
                  <a:gd name="T13" fmla="*/ 2 h 1152"/>
                  <a:gd name="T14" fmla="*/ 31 w 1148"/>
                  <a:gd name="T15" fmla="*/ 2 h 1152"/>
                  <a:gd name="T16" fmla="*/ 28 w 1148"/>
                  <a:gd name="T17" fmla="*/ 2 h 1152"/>
                  <a:gd name="T18" fmla="*/ 28 w 1148"/>
                  <a:gd name="T19" fmla="*/ 2 h 1152"/>
                  <a:gd name="T20" fmla="*/ 27 w 1148"/>
                  <a:gd name="T21" fmla="*/ 2 h 1152"/>
                  <a:gd name="T22" fmla="*/ 27 w 1148"/>
                  <a:gd name="T23" fmla="*/ 2 h 1152"/>
                  <a:gd name="T24" fmla="*/ 24 w 1148"/>
                  <a:gd name="T25" fmla="*/ 2 h 1152"/>
                  <a:gd name="T26" fmla="*/ 22 w 1148"/>
                  <a:gd name="T27" fmla="*/ 2 h 1152"/>
                  <a:gd name="T28" fmla="*/ 20 w 1148"/>
                  <a:gd name="T29" fmla="*/ 2 h 1152"/>
                  <a:gd name="T30" fmla="*/ 11 w 1148"/>
                  <a:gd name="T31" fmla="*/ 2 h 1152"/>
                  <a:gd name="T32" fmla="*/ 4 w 1148"/>
                  <a:gd name="T33" fmla="*/ 2 h 1152"/>
                  <a:gd name="T34" fmla="*/ 4 w 1148"/>
                  <a:gd name="T35" fmla="*/ 2 h 1152"/>
                  <a:gd name="T36" fmla="*/ 4 w 1148"/>
                  <a:gd name="T37" fmla="*/ 2 h 1152"/>
                  <a:gd name="T38" fmla="*/ 4 w 1148"/>
                  <a:gd name="T39" fmla="*/ 2 h 1152"/>
                  <a:gd name="T40" fmla="*/ 5 w 1148"/>
                  <a:gd name="T41" fmla="*/ 2 h 1152"/>
                  <a:gd name="T42" fmla="*/ 8 w 1148"/>
                  <a:gd name="T43" fmla="*/ 2 h 1152"/>
                  <a:gd name="T44" fmla="*/ 9 w 1148"/>
                  <a:gd name="T45" fmla="*/ 3 h 1152"/>
                  <a:gd name="T46" fmla="*/ 10 w 1148"/>
                  <a:gd name="T47" fmla="*/ 2 h 1152"/>
                  <a:gd name="T48" fmla="*/ 11 w 1148"/>
                  <a:gd name="T49" fmla="*/ 2 h 1152"/>
                  <a:gd name="T50" fmla="*/ 13 w 1148"/>
                  <a:gd name="T51" fmla="*/ 2 h 1152"/>
                  <a:gd name="T52" fmla="*/ 15 w 1148"/>
                  <a:gd name="T53" fmla="*/ 2 h 1152"/>
                  <a:gd name="T54" fmla="*/ 17 w 1148"/>
                  <a:gd name="T55" fmla="*/ 2 h 1152"/>
                  <a:gd name="T56" fmla="*/ 18 w 1148"/>
                  <a:gd name="T57" fmla="*/ 3 h 1152"/>
                  <a:gd name="T58" fmla="*/ 19 w 1148"/>
                  <a:gd name="T59" fmla="*/ 3 h 1152"/>
                  <a:gd name="T60" fmla="*/ 21 w 1148"/>
                  <a:gd name="T61" fmla="*/ 3 h 1152"/>
                  <a:gd name="T62" fmla="*/ 22 w 1148"/>
                  <a:gd name="T63" fmla="*/ 4 h 1152"/>
                  <a:gd name="T64" fmla="*/ 24 w 1148"/>
                  <a:gd name="T65" fmla="*/ 4 h 1152"/>
                  <a:gd name="T66" fmla="*/ 25 w 1148"/>
                  <a:gd name="T67" fmla="*/ 4 h 1152"/>
                  <a:gd name="T68" fmla="*/ 28 w 1148"/>
                  <a:gd name="T69" fmla="*/ 4 h 1152"/>
                  <a:gd name="T70" fmla="*/ 28 w 1148"/>
                  <a:gd name="T71" fmla="*/ 4 h 1152"/>
                  <a:gd name="T72" fmla="*/ 28 w 1148"/>
                  <a:gd name="T73" fmla="*/ 4 h 1152"/>
                  <a:gd name="T74" fmla="*/ 27 w 1148"/>
                  <a:gd name="T75" fmla="*/ 3 h 1152"/>
                  <a:gd name="T76" fmla="*/ 28 w 1148"/>
                  <a:gd name="T77" fmla="*/ 3 h 1152"/>
                  <a:gd name="T78" fmla="*/ 28 w 1148"/>
                  <a:gd name="T79" fmla="*/ 3 h 1152"/>
                  <a:gd name="T80" fmla="*/ 28 w 1148"/>
                  <a:gd name="T81" fmla="*/ 3 h 1152"/>
                  <a:gd name="T82" fmla="*/ 31 w 1148"/>
                  <a:gd name="T83" fmla="*/ 3 h 1152"/>
                  <a:gd name="T84" fmla="*/ 31 w 1148"/>
                  <a:gd name="T85" fmla="*/ 3 h 1152"/>
                  <a:gd name="T86" fmla="*/ 32 w 1148"/>
                  <a:gd name="T87" fmla="*/ 3 h 1152"/>
                  <a:gd name="T88" fmla="*/ 32 w 1148"/>
                  <a:gd name="T89" fmla="*/ 3 h 1152"/>
                  <a:gd name="T90" fmla="*/ 35 w 1148"/>
                  <a:gd name="T91" fmla="*/ 3 h 1152"/>
                  <a:gd name="T92" fmla="*/ 36 w 1148"/>
                  <a:gd name="T93" fmla="*/ 2 h 1152"/>
                  <a:gd name="T94" fmla="*/ 35 w 1148"/>
                  <a:gd name="T95" fmla="*/ 2 h 1152"/>
                  <a:gd name="T96" fmla="*/ 36 w 1148"/>
                  <a:gd name="T97" fmla="*/ 2 h 1152"/>
                  <a:gd name="T98" fmla="*/ 36 w 1148"/>
                  <a:gd name="T99" fmla="*/ 2 h 1152"/>
                  <a:gd name="T100" fmla="*/ 39 w 1148"/>
                  <a:gd name="T101" fmla="*/ 2 h 1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48" h="1152">
                    <a:moveTo>
                      <a:pt x="1128" y="761"/>
                    </a:moveTo>
                    <a:lnTo>
                      <a:pt x="1128" y="742"/>
                    </a:lnTo>
                    <a:lnTo>
                      <a:pt x="1128" y="722"/>
                    </a:lnTo>
                    <a:lnTo>
                      <a:pt x="1128" y="644"/>
                    </a:lnTo>
                    <a:lnTo>
                      <a:pt x="1148" y="644"/>
                    </a:lnTo>
                    <a:lnTo>
                      <a:pt x="1148" y="605"/>
                    </a:lnTo>
                    <a:lnTo>
                      <a:pt x="1148" y="586"/>
                    </a:lnTo>
                    <a:lnTo>
                      <a:pt x="1148" y="566"/>
                    </a:lnTo>
                    <a:lnTo>
                      <a:pt x="1128" y="547"/>
                    </a:lnTo>
                    <a:lnTo>
                      <a:pt x="1128" y="527"/>
                    </a:lnTo>
                    <a:lnTo>
                      <a:pt x="1109" y="508"/>
                    </a:lnTo>
                    <a:lnTo>
                      <a:pt x="1109" y="391"/>
                    </a:lnTo>
                    <a:lnTo>
                      <a:pt x="1109" y="332"/>
                    </a:lnTo>
                    <a:lnTo>
                      <a:pt x="1070" y="332"/>
                    </a:lnTo>
                    <a:lnTo>
                      <a:pt x="1012" y="313"/>
                    </a:lnTo>
                    <a:lnTo>
                      <a:pt x="1012" y="293"/>
                    </a:lnTo>
                    <a:lnTo>
                      <a:pt x="992" y="313"/>
                    </a:lnTo>
                    <a:lnTo>
                      <a:pt x="973" y="313"/>
                    </a:lnTo>
                    <a:lnTo>
                      <a:pt x="953" y="313"/>
                    </a:lnTo>
                    <a:lnTo>
                      <a:pt x="934" y="313"/>
                    </a:lnTo>
                    <a:lnTo>
                      <a:pt x="914" y="313"/>
                    </a:lnTo>
                    <a:lnTo>
                      <a:pt x="895" y="332"/>
                    </a:lnTo>
                    <a:lnTo>
                      <a:pt x="895" y="313"/>
                    </a:lnTo>
                    <a:lnTo>
                      <a:pt x="875" y="313"/>
                    </a:lnTo>
                    <a:lnTo>
                      <a:pt x="856" y="313"/>
                    </a:lnTo>
                    <a:lnTo>
                      <a:pt x="856" y="293"/>
                    </a:lnTo>
                    <a:lnTo>
                      <a:pt x="837" y="293"/>
                    </a:lnTo>
                    <a:lnTo>
                      <a:pt x="837" y="313"/>
                    </a:lnTo>
                    <a:lnTo>
                      <a:pt x="817" y="313"/>
                    </a:lnTo>
                    <a:lnTo>
                      <a:pt x="817" y="293"/>
                    </a:lnTo>
                    <a:lnTo>
                      <a:pt x="798" y="313"/>
                    </a:lnTo>
                    <a:lnTo>
                      <a:pt x="798" y="293"/>
                    </a:lnTo>
                    <a:lnTo>
                      <a:pt x="778" y="293"/>
                    </a:lnTo>
                    <a:lnTo>
                      <a:pt x="759" y="313"/>
                    </a:lnTo>
                    <a:lnTo>
                      <a:pt x="759" y="293"/>
                    </a:lnTo>
                    <a:lnTo>
                      <a:pt x="759" y="274"/>
                    </a:lnTo>
                    <a:lnTo>
                      <a:pt x="739" y="274"/>
                    </a:lnTo>
                    <a:lnTo>
                      <a:pt x="700" y="274"/>
                    </a:lnTo>
                    <a:lnTo>
                      <a:pt x="681" y="274"/>
                    </a:lnTo>
                    <a:lnTo>
                      <a:pt x="661" y="274"/>
                    </a:lnTo>
                    <a:lnTo>
                      <a:pt x="661" y="254"/>
                    </a:lnTo>
                    <a:lnTo>
                      <a:pt x="642" y="254"/>
                    </a:lnTo>
                    <a:lnTo>
                      <a:pt x="622" y="254"/>
                    </a:lnTo>
                    <a:lnTo>
                      <a:pt x="603" y="235"/>
                    </a:lnTo>
                    <a:lnTo>
                      <a:pt x="584" y="235"/>
                    </a:lnTo>
                    <a:lnTo>
                      <a:pt x="584" y="20"/>
                    </a:lnTo>
                    <a:lnTo>
                      <a:pt x="350" y="0"/>
                    </a:lnTo>
                    <a:lnTo>
                      <a:pt x="311" y="488"/>
                    </a:lnTo>
                    <a:lnTo>
                      <a:pt x="0" y="449"/>
                    </a:lnTo>
                    <a:lnTo>
                      <a:pt x="0" y="469"/>
                    </a:lnTo>
                    <a:lnTo>
                      <a:pt x="19" y="488"/>
                    </a:lnTo>
                    <a:lnTo>
                      <a:pt x="19" y="508"/>
                    </a:lnTo>
                    <a:lnTo>
                      <a:pt x="39" y="527"/>
                    </a:lnTo>
                    <a:lnTo>
                      <a:pt x="58" y="547"/>
                    </a:lnTo>
                    <a:lnTo>
                      <a:pt x="78" y="566"/>
                    </a:lnTo>
                    <a:lnTo>
                      <a:pt x="78" y="586"/>
                    </a:lnTo>
                    <a:lnTo>
                      <a:pt x="117" y="605"/>
                    </a:lnTo>
                    <a:lnTo>
                      <a:pt x="136" y="625"/>
                    </a:lnTo>
                    <a:lnTo>
                      <a:pt x="136" y="644"/>
                    </a:lnTo>
                    <a:lnTo>
                      <a:pt x="136" y="664"/>
                    </a:lnTo>
                    <a:lnTo>
                      <a:pt x="136" y="683"/>
                    </a:lnTo>
                    <a:lnTo>
                      <a:pt x="136" y="703"/>
                    </a:lnTo>
                    <a:lnTo>
                      <a:pt x="155" y="703"/>
                    </a:lnTo>
                    <a:lnTo>
                      <a:pt x="155" y="742"/>
                    </a:lnTo>
                    <a:lnTo>
                      <a:pt x="194" y="761"/>
                    </a:lnTo>
                    <a:lnTo>
                      <a:pt x="214" y="781"/>
                    </a:lnTo>
                    <a:lnTo>
                      <a:pt x="233" y="781"/>
                    </a:lnTo>
                    <a:lnTo>
                      <a:pt x="233" y="800"/>
                    </a:lnTo>
                    <a:lnTo>
                      <a:pt x="253" y="820"/>
                    </a:lnTo>
                    <a:lnTo>
                      <a:pt x="272" y="820"/>
                    </a:lnTo>
                    <a:lnTo>
                      <a:pt x="272" y="800"/>
                    </a:lnTo>
                    <a:lnTo>
                      <a:pt x="292" y="800"/>
                    </a:lnTo>
                    <a:lnTo>
                      <a:pt x="292" y="781"/>
                    </a:lnTo>
                    <a:lnTo>
                      <a:pt x="311" y="761"/>
                    </a:lnTo>
                    <a:lnTo>
                      <a:pt x="331" y="742"/>
                    </a:lnTo>
                    <a:lnTo>
                      <a:pt x="331" y="722"/>
                    </a:lnTo>
                    <a:lnTo>
                      <a:pt x="350" y="722"/>
                    </a:lnTo>
                    <a:lnTo>
                      <a:pt x="389" y="722"/>
                    </a:lnTo>
                    <a:lnTo>
                      <a:pt x="408" y="742"/>
                    </a:lnTo>
                    <a:lnTo>
                      <a:pt x="428" y="722"/>
                    </a:lnTo>
                    <a:lnTo>
                      <a:pt x="428" y="742"/>
                    </a:lnTo>
                    <a:lnTo>
                      <a:pt x="467" y="761"/>
                    </a:lnTo>
                    <a:lnTo>
                      <a:pt x="486" y="781"/>
                    </a:lnTo>
                    <a:lnTo>
                      <a:pt x="506" y="800"/>
                    </a:lnTo>
                    <a:lnTo>
                      <a:pt x="506" y="839"/>
                    </a:lnTo>
                    <a:lnTo>
                      <a:pt x="506" y="859"/>
                    </a:lnTo>
                    <a:lnTo>
                      <a:pt x="525" y="859"/>
                    </a:lnTo>
                    <a:lnTo>
                      <a:pt x="525" y="878"/>
                    </a:lnTo>
                    <a:lnTo>
                      <a:pt x="545" y="917"/>
                    </a:lnTo>
                    <a:lnTo>
                      <a:pt x="564" y="937"/>
                    </a:lnTo>
                    <a:lnTo>
                      <a:pt x="564" y="956"/>
                    </a:lnTo>
                    <a:lnTo>
                      <a:pt x="584" y="956"/>
                    </a:lnTo>
                    <a:lnTo>
                      <a:pt x="603" y="976"/>
                    </a:lnTo>
                    <a:lnTo>
                      <a:pt x="603" y="1015"/>
                    </a:lnTo>
                    <a:lnTo>
                      <a:pt x="622" y="1034"/>
                    </a:lnTo>
                    <a:lnTo>
                      <a:pt x="642" y="1073"/>
                    </a:lnTo>
                    <a:lnTo>
                      <a:pt x="642" y="1093"/>
                    </a:lnTo>
                    <a:lnTo>
                      <a:pt x="661" y="1093"/>
                    </a:lnTo>
                    <a:lnTo>
                      <a:pt x="681" y="1093"/>
                    </a:lnTo>
                    <a:lnTo>
                      <a:pt x="700" y="1112"/>
                    </a:lnTo>
                    <a:lnTo>
                      <a:pt x="720" y="1112"/>
                    </a:lnTo>
                    <a:lnTo>
                      <a:pt x="720" y="1132"/>
                    </a:lnTo>
                    <a:lnTo>
                      <a:pt x="759" y="1132"/>
                    </a:lnTo>
                    <a:lnTo>
                      <a:pt x="778" y="1132"/>
                    </a:lnTo>
                    <a:lnTo>
                      <a:pt x="798" y="1152"/>
                    </a:lnTo>
                    <a:lnTo>
                      <a:pt x="817" y="1152"/>
                    </a:lnTo>
                    <a:lnTo>
                      <a:pt x="817" y="1132"/>
                    </a:lnTo>
                    <a:lnTo>
                      <a:pt x="798" y="1112"/>
                    </a:lnTo>
                    <a:lnTo>
                      <a:pt x="798" y="1093"/>
                    </a:lnTo>
                    <a:lnTo>
                      <a:pt x="798" y="1073"/>
                    </a:lnTo>
                    <a:lnTo>
                      <a:pt x="798" y="1054"/>
                    </a:lnTo>
                    <a:lnTo>
                      <a:pt x="798" y="1034"/>
                    </a:lnTo>
                    <a:lnTo>
                      <a:pt x="798" y="1015"/>
                    </a:lnTo>
                    <a:lnTo>
                      <a:pt x="778" y="1015"/>
                    </a:lnTo>
                    <a:lnTo>
                      <a:pt x="778" y="995"/>
                    </a:lnTo>
                    <a:lnTo>
                      <a:pt x="798" y="995"/>
                    </a:lnTo>
                    <a:lnTo>
                      <a:pt x="817" y="995"/>
                    </a:lnTo>
                    <a:lnTo>
                      <a:pt x="817" y="976"/>
                    </a:lnTo>
                    <a:lnTo>
                      <a:pt x="817" y="956"/>
                    </a:lnTo>
                    <a:lnTo>
                      <a:pt x="798" y="956"/>
                    </a:lnTo>
                    <a:lnTo>
                      <a:pt x="837" y="956"/>
                    </a:lnTo>
                    <a:lnTo>
                      <a:pt x="837" y="937"/>
                    </a:lnTo>
                    <a:lnTo>
                      <a:pt x="837" y="917"/>
                    </a:lnTo>
                    <a:lnTo>
                      <a:pt x="856" y="917"/>
                    </a:lnTo>
                    <a:lnTo>
                      <a:pt x="856" y="898"/>
                    </a:lnTo>
                    <a:lnTo>
                      <a:pt x="875" y="898"/>
                    </a:lnTo>
                    <a:lnTo>
                      <a:pt x="895" y="878"/>
                    </a:lnTo>
                    <a:lnTo>
                      <a:pt x="875" y="878"/>
                    </a:lnTo>
                    <a:lnTo>
                      <a:pt x="875" y="859"/>
                    </a:lnTo>
                    <a:lnTo>
                      <a:pt x="895" y="878"/>
                    </a:lnTo>
                    <a:lnTo>
                      <a:pt x="895" y="859"/>
                    </a:lnTo>
                    <a:lnTo>
                      <a:pt x="914" y="859"/>
                    </a:lnTo>
                    <a:lnTo>
                      <a:pt x="934" y="878"/>
                    </a:lnTo>
                    <a:lnTo>
                      <a:pt x="953" y="859"/>
                    </a:lnTo>
                    <a:lnTo>
                      <a:pt x="914" y="898"/>
                    </a:lnTo>
                    <a:lnTo>
                      <a:pt x="953" y="878"/>
                    </a:lnTo>
                    <a:lnTo>
                      <a:pt x="992" y="839"/>
                    </a:lnTo>
                    <a:lnTo>
                      <a:pt x="1012" y="820"/>
                    </a:lnTo>
                    <a:lnTo>
                      <a:pt x="992" y="820"/>
                    </a:lnTo>
                    <a:lnTo>
                      <a:pt x="1012" y="800"/>
                    </a:lnTo>
                    <a:lnTo>
                      <a:pt x="1031" y="800"/>
                    </a:lnTo>
                    <a:lnTo>
                      <a:pt x="1012" y="800"/>
                    </a:lnTo>
                    <a:lnTo>
                      <a:pt x="1012" y="781"/>
                    </a:lnTo>
                    <a:lnTo>
                      <a:pt x="1012" y="761"/>
                    </a:lnTo>
                    <a:lnTo>
                      <a:pt x="1051" y="742"/>
                    </a:lnTo>
                    <a:lnTo>
                      <a:pt x="1051" y="761"/>
                    </a:lnTo>
                    <a:lnTo>
                      <a:pt x="1031" y="781"/>
                    </a:lnTo>
                    <a:lnTo>
                      <a:pt x="1051" y="781"/>
                    </a:lnTo>
                    <a:lnTo>
                      <a:pt x="1070" y="781"/>
                    </a:lnTo>
                    <a:lnTo>
                      <a:pt x="1051" y="781"/>
                    </a:lnTo>
                    <a:lnTo>
                      <a:pt x="1051" y="800"/>
                    </a:lnTo>
                    <a:lnTo>
                      <a:pt x="1070" y="761"/>
                    </a:lnTo>
                    <a:lnTo>
                      <a:pt x="1109" y="761"/>
                    </a:lnTo>
                    <a:lnTo>
                      <a:pt x="1128" y="761"/>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53" name="Freeform 113"/>
              <p:cNvSpPr>
                <a:spLocks/>
              </p:cNvSpPr>
              <p:nvPr/>
            </p:nvSpPr>
            <p:spPr bwMode="auto">
              <a:xfrm>
                <a:off x="2160" y="2356"/>
                <a:ext cx="1009" cy="928"/>
              </a:xfrm>
              <a:custGeom>
                <a:avLst/>
                <a:gdLst>
                  <a:gd name="T0" fmla="*/ 40 w 1148"/>
                  <a:gd name="T1" fmla="*/ 2 h 1152"/>
                  <a:gd name="T2" fmla="*/ 40 w 1148"/>
                  <a:gd name="T3" fmla="*/ 2 h 1152"/>
                  <a:gd name="T4" fmla="*/ 40 w 1148"/>
                  <a:gd name="T5" fmla="*/ 2 h 1152"/>
                  <a:gd name="T6" fmla="*/ 39 w 1148"/>
                  <a:gd name="T7" fmla="*/ 2 h 1152"/>
                  <a:gd name="T8" fmla="*/ 35 w 1148"/>
                  <a:gd name="T9" fmla="*/ 2 h 1152"/>
                  <a:gd name="T10" fmla="*/ 34 w 1148"/>
                  <a:gd name="T11" fmla="*/ 2 h 1152"/>
                  <a:gd name="T12" fmla="*/ 32 w 1148"/>
                  <a:gd name="T13" fmla="*/ 2 h 1152"/>
                  <a:gd name="T14" fmla="*/ 31 w 1148"/>
                  <a:gd name="T15" fmla="*/ 2 h 1152"/>
                  <a:gd name="T16" fmla="*/ 28 w 1148"/>
                  <a:gd name="T17" fmla="*/ 2 h 1152"/>
                  <a:gd name="T18" fmla="*/ 28 w 1148"/>
                  <a:gd name="T19" fmla="*/ 2 h 1152"/>
                  <a:gd name="T20" fmla="*/ 27 w 1148"/>
                  <a:gd name="T21" fmla="*/ 2 h 1152"/>
                  <a:gd name="T22" fmla="*/ 27 w 1148"/>
                  <a:gd name="T23" fmla="*/ 2 h 1152"/>
                  <a:gd name="T24" fmla="*/ 24 w 1148"/>
                  <a:gd name="T25" fmla="*/ 2 h 1152"/>
                  <a:gd name="T26" fmla="*/ 22 w 1148"/>
                  <a:gd name="T27" fmla="*/ 2 h 1152"/>
                  <a:gd name="T28" fmla="*/ 20 w 1148"/>
                  <a:gd name="T29" fmla="*/ 2 h 1152"/>
                  <a:gd name="T30" fmla="*/ 11 w 1148"/>
                  <a:gd name="T31" fmla="*/ 2 h 1152"/>
                  <a:gd name="T32" fmla="*/ 4 w 1148"/>
                  <a:gd name="T33" fmla="*/ 2 h 1152"/>
                  <a:gd name="T34" fmla="*/ 4 w 1148"/>
                  <a:gd name="T35" fmla="*/ 2 h 1152"/>
                  <a:gd name="T36" fmla="*/ 4 w 1148"/>
                  <a:gd name="T37" fmla="*/ 2 h 1152"/>
                  <a:gd name="T38" fmla="*/ 4 w 1148"/>
                  <a:gd name="T39" fmla="*/ 2 h 1152"/>
                  <a:gd name="T40" fmla="*/ 5 w 1148"/>
                  <a:gd name="T41" fmla="*/ 2 h 1152"/>
                  <a:gd name="T42" fmla="*/ 8 w 1148"/>
                  <a:gd name="T43" fmla="*/ 2 h 1152"/>
                  <a:gd name="T44" fmla="*/ 9 w 1148"/>
                  <a:gd name="T45" fmla="*/ 3 h 1152"/>
                  <a:gd name="T46" fmla="*/ 10 w 1148"/>
                  <a:gd name="T47" fmla="*/ 2 h 1152"/>
                  <a:gd name="T48" fmla="*/ 11 w 1148"/>
                  <a:gd name="T49" fmla="*/ 2 h 1152"/>
                  <a:gd name="T50" fmla="*/ 13 w 1148"/>
                  <a:gd name="T51" fmla="*/ 2 h 1152"/>
                  <a:gd name="T52" fmla="*/ 15 w 1148"/>
                  <a:gd name="T53" fmla="*/ 2 h 1152"/>
                  <a:gd name="T54" fmla="*/ 17 w 1148"/>
                  <a:gd name="T55" fmla="*/ 2 h 1152"/>
                  <a:gd name="T56" fmla="*/ 18 w 1148"/>
                  <a:gd name="T57" fmla="*/ 3 h 1152"/>
                  <a:gd name="T58" fmla="*/ 19 w 1148"/>
                  <a:gd name="T59" fmla="*/ 3 h 1152"/>
                  <a:gd name="T60" fmla="*/ 21 w 1148"/>
                  <a:gd name="T61" fmla="*/ 3 h 1152"/>
                  <a:gd name="T62" fmla="*/ 22 w 1148"/>
                  <a:gd name="T63" fmla="*/ 4 h 1152"/>
                  <a:gd name="T64" fmla="*/ 24 w 1148"/>
                  <a:gd name="T65" fmla="*/ 4 h 1152"/>
                  <a:gd name="T66" fmla="*/ 25 w 1148"/>
                  <a:gd name="T67" fmla="*/ 4 h 1152"/>
                  <a:gd name="T68" fmla="*/ 28 w 1148"/>
                  <a:gd name="T69" fmla="*/ 4 h 1152"/>
                  <a:gd name="T70" fmla="*/ 28 w 1148"/>
                  <a:gd name="T71" fmla="*/ 4 h 1152"/>
                  <a:gd name="T72" fmla="*/ 28 w 1148"/>
                  <a:gd name="T73" fmla="*/ 4 h 1152"/>
                  <a:gd name="T74" fmla="*/ 27 w 1148"/>
                  <a:gd name="T75" fmla="*/ 3 h 1152"/>
                  <a:gd name="T76" fmla="*/ 28 w 1148"/>
                  <a:gd name="T77" fmla="*/ 3 h 1152"/>
                  <a:gd name="T78" fmla="*/ 28 w 1148"/>
                  <a:gd name="T79" fmla="*/ 3 h 1152"/>
                  <a:gd name="T80" fmla="*/ 28 w 1148"/>
                  <a:gd name="T81" fmla="*/ 3 h 1152"/>
                  <a:gd name="T82" fmla="*/ 31 w 1148"/>
                  <a:gd name="T83" fmla="*/ 3 h 1152"/>
                  <a:gd name="T84" fmla="*/ 31 w 1148"/>
                  <a:gd name="T85" fmla="*/ 3 h 1152"/>
                  <a:gd name="T86" fmla="*/ 32 w 1148"/>
                  <a:gd name="T87" fmla="*/ 3 h 1152"/>
                  <a:gd name="T88" fmla="*/ 32 w 1148"/>
                  <a:gd name="T89" fmla="*/ 3 h 1152"/>
                  <a:gd name="T90" fmla="*/ 35 w 1148"/>
                  <a:gd name="T91" fmla="*/ 3 h 1152"/>
                  <a:gd name="T92" fmla="*/ 36 w 1148"/>
                  <a:gd name="T93" fmla="*/ 2 h 1152"/>
                  <a:gd name="T94" fmla="*/ 35 w 1148"/>
                  <a:gd name="T95" fmla="*/ 2 h 1152"/>
                  <a:gd name="T96" fmla="*/ 36 w 1148"/>
                  <a:gd name="T97" fmla="*/ 2 h 1152"/>
                  <a:gd name="T98" fmla="*/ 36 w 1148"/>
                  <a:gd name="T99" fmla="*/ 2 h 1152"/>
                  <a:gd name="T100" fmla="*/ 39 w 1148"/>
                  <a:gd name="T101" fmla="*/ 2 h 1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48" h="1152">
                    <a:moveTo>
                      <a:pt x="1128" y="761"/>
                    </a:moveTo>
                    <a:lnTo>
                      <a:pt x="1128" y="742"/>
                    </a:lnTo>
                    <a:lnTo>
                      <a:pt x="1128" y="722"/>
                    </a:lnTo>
                    <a:lnTo>
                      <a:pt x="1128" y="644"/>
                    </a:lnTo>
                    <a:lnTo>
                      <a:pt x="1148" y="644"/>
                    </a:lnTo>
                    <a:lnTo>
                      <a:pt x="1148" y="605"/>
                    </a:lnTo>
                    <a:lnTo>
                      <a:pt x="1148" y="586"/>
                    </a:lnTo>
                    <a:lnTo>
                      <a:pt x="1148" y="566"/>
                    </a:lnTo>
                    <a:lnTo>
                      <a:pt x="1128" y="547"/>
                    </a:lnTo>
                    <a:lnTo>
                      <a:pt x="1128" y="527"/>
                    </a:lnTo>
                    <a:lnTo>
                      <a:pt x="1109" y="508"/>
                    </a:lnTo>
                    <a:lnTo>
                      <a:pt x="1109" y="391"/>
                    </a:lnTo>
                    <a:lnTo>
                      <a:pt x="1109" y="332"/>
                    </a:lnTo>
                    <a:lnTo>
                      <a:pt x="1070" y="332"/>
                    </a:lnTo>
                    <a:lnTo>
                      <a:pt x="1012" y="313"/>
                    </a:lnTo>
                    <a:lnTo>
                      <a:pt x="1012" y="293"/>
                    </a:lnTo>
                    <a:lnTo>
                      <a:pt x="992" y="313"/>
                    </a:lnTo>
                    <a:lnTo>
                      <a:pt x="973" y="313"/>
                    </a:lnTo>
                    <a:lnTo>
                      <a:pt x="953" y="313"/>
                    </a:lnTo>
                    <a:lnTo>
                      <a:pt x="934" y="313"/>
                    </a:lnTo>
                    <a:lnTo>
                      <a:pt x="914" y="313"/>
                    </a:lnTo>
                    <a:lnTo>
                      <a:pt x="895" y="332"/>
                    </a:lnTo>
                    <a:lnTo>
                      <a:pt x="895" y="313"/>
                    </a:lnTo>
                    <a:lnTo>
                      <a:pt x="875" y="313"/>
                    </a:lnTo>
                    <a:lnTo>
                      <a:pt x="856" y="313"/>
                    </a:lnTo>
                    <a:lnTo>
                      <a:pt x="856" y="293"/>
                    </a:lnTo>
                    <a:lnTo>
                      <a:pt x="837" y="293"/>
                    </a:lnTo>
                    <a:lnTo>
                      <a:pt x="837" y="313"/>
                    </a:lnTo>
                    <a:lnTo>
                      <a:pt x="817" y="313"/>
                    </a:lnTo>
                    <a:lnTo>
                      <a:pt x="817" y="293"/>
                    </a:lnTo>
                    <a:lnTo>
                      <a:pt x="798" y="313"/>
                    </a:lnTo>
                    <a:lnTo>
                      <a:pt x="798" y="293"/>
                    </a:lnTo>
                    <a:lnTo>
                      <a:pt x="778" y="293"/>
                    </a:lnTo>
                    <a:lnTo>
                      <a:pt x="759" y="313"/>
                    </a:lnTo>
                    <a:lnTo>
                      <a:pt x="759" y="293"/>
                    </a:lnTo>
                    <a:lnTo>
                      <a:pt x="759" y="274"/>
                    </a:lnTo>
                    <a:lnTo>
                      <a:pt x="739" y="274"/>
                    </a:lnTo>
                    <a:lnTo>
                      <a:pt x="700" y="274"/>
                    </a:lnTo>
                    <a:lnTo>
                      <a:pt x="681" y="274"/>
                    </a:lnTo>
                    <a:lnTo>
                      <a:pt x="661" y="274"/>
                    </a:lnTo>
                    <a:lnTo>
                      <a:pt x="661" y="254"/>
                    </a:lnTo>
                    <a:lnTo>
                      <a:pt x="642" y="254"/>
                    </a:lnTo>
                    <a:lnTo>
                      <a:pt x="622" y="254"/>
                    </a:lnTo>
                    <a:lnTo>
                      <a:pt x="603" y="235"/>
                    </a:lnTo>
                    <a:lnTo>
                      <a:pt x="584" y="235"/>
                    </a:lnTo>
                    <a:lnTo>
                      <a:pt x="584" y="20"/>
                    </a:lnTo>
                    <a:lnTo>
                      <a:pt x="350" y="0"/>
                    </a:lnTo>
                    <a:lnTo>
                      <a:pt x="311" y="488"/>
                    </a:lnTo>
                    <a:lnTo>
                      <a:pt x="0" y="449"/>
                    </a:lnTo>
                    <a:lnTo>
                      <a:pt x="0" y="469"/>
                    </a:lnTo>
                    <a:lnTo>
                      <a:pt x="19" y="488"/>
                    </a:lnTo>
                    <a:lnTo>
                      <a:pt x="19" y="508"/>
                    </a:lnTo>
                    <a:lnTo>
                      <a:pt x="39" y="527"/>
                    </a:lnTo>
                    <a:lnTo>
                      <a:pt x="58" y="547"/>
                    </a:lnTo>
                    <a:lnTo>
                      <a:pt x="78" y="566"/>
                    </a:lnTo>
                    <a:lnTo>
                      <a:pt x="78" y="586"/>
                    </a:lnTo>
                    <a:lnTo>
                      <a:pt x="117" y="605"/>
                    </a:lnTo>
                    <a:lnTo>
                      <a:pt x="136" y="625"/>
                    </a:lnTo>
                    <a:lnTo>
                      <a:pt x="136" y="644"/>
                    </a:lnTo>
                    <a:lnTo>
                      <a:pt x="136" y="664"/>
                    </a:lnTo>
                    <a:lnTo>
                      <a:pt x="136" y="683"/>
                    </a:lnTo>
                    <a:lnTo>
                      <a:pt x="136" y="703"/>
                    </a:lnTo>
                    <a:lnTo>
                      <a:pt x="155" y="703"/>
                    </a:lnTo>
                    <a:lnTo>
                      <a:pt x="155" y="742"/>
                    </a:lnTo>
                    <a:lnTo>
                      <a:pt x="194" y="761"/>
                    </a:lnTo>
                    <a:lnTo>
                      <a:pt x="214" y="781"/>
                    </a:lnTo>
                    <a:lnTo>
                      <a:pt x="233" y="781"/>
                    </a:lnTo>
                    <a:lnTo>
                      <a:pt x="233" y="800"/>
                    </a:lnTo>
                    <a:lnTo>
                      <a:pt x="253" y="820"/>
                    </a:lnTo>
                    <a:lnTo>
                      <a:pt x="272" y="820"/>
                    </a:lnTo>
                    <a:lnTo>
                      <a:pt x="272" y="800"/>
                    </a:lnTo>
                    <a:lnTo>
                      <a:pt x="292" y="800"/>
                    </a:lnTo>
                    <a:lnTo>
                      <a:pt x="292" y="781"/>
                    </a:lnTo>
                    <a:lnTo>
                      <a:pt x="311" y="761"/>
                    </a:lnTo>
                    <a:lnTo>
                      <a:pt x="331" y="742"/>
                    </a:lnTo>
                    <a:lnTo>
                      <a:pt x="331" y="722"/>
                    </a:lnTo>
                    <a:lnTo>
                      <a:pt x="350" y="722"/>
                    </a:lnTo>
                    <a:lnTo>
                      <a:pt x="389" y="722"/>
                    </a:lnTo>
                    <a:lnTo>
                      <a:pt x="408" y="742"/>
                    </a:lnTo>
                    <a:lnTo>
                      <a:pt x="428" y="722"/>
                    </a:lnTo>
                    <a:lnTo>
                      <a:pt x="428" y="742"/>
                    </a:lnTo>
                    <a:lnTo>
                      <a:pt x="467" y="761"/>
                    </a:lnTo>
                    <a:lnTo>
                      <a:pt x="486" y="781"/>
                    </a:lnTo>
                    <a:lnTo>
                      <a:pt x="506" y="800"/>
                    </a:lnTo>
                    <a:lnTo>
                      <a:pt x="506" y="839"/>
                    </a:lnTo>
                    <a:lnTo>
                      <a:pt x="506" y="859"/>
                    </a:lnTo>
                    <a:lnTo>
                      <a:pt x="525" y="859"/>
                    </a:lnTo>
                    <a:lnTo>
                      <a:pt x="525" y="878"/>
                    </a:lnTo>
                    <a:lnTo>
                      <a:pt x="545" y="917"/>
                    </a:lnTo>
                    <a:lnTo>
                      <a:pt x="564" y="937"/>
                    </a:lnTo>
                    <a:lnTo>
                      <a:pt x="564" y="956"/>
                    </a:lnTo>
                    <a:lnTo>
                      <a:pt x="584" y="956"/>
                    </a:lnTo>
                    <a:lnTo>
                      <a:pt x="603" y="976"/>
                    </a:lnTo>
                    <a:lnTo>
                      <a:pt x="603" y="1015"/>
                    </a:lnTo>
                    <a:lnTo>
                      <a:pt x="622" y="1034"/>
                    </a:lnTo>
                    <a:lnTo>
                      <a:pt x="642" y="1073"/>
                    </a:lnTo>
                    <a:lnTo>
                      <a:pt x="642" y="1093"/>
                    </a:lnTo>
                    <a:lnTo>
                      <a:pt x="661" y="1093"/>
                    </a:lnTo>
                    <a:lnTo>
                      <a:pt x="681" y="1093"/>
                    </a:lnTo>
                    <a:lnTo>
                      <a:pt x="700" y="1112"/>
                    </a:lnTo>
                    <a:lnTo>
                      <a:pt x="720" y="1112"/>
                    </a:lnTo>
                    <a:lnTo>
                      <a:pt x="720" y="1132"/>
                    </a:lnTo>
                    <a:lnTo>
                      <a:pt x="759" y="1132"/>
                    </a:lnTo>
                    <a:lnTo>
                      <a:pt x="778" y="1132"/>
                    </a:lnTo>
                    <a:lnTo>
                      <a:pt x="798" y="1152"/>
                    </a:lnTo>
                    <a:lnTo>
                      <a:pt x="817" y="1152"/>
                    </a:lnTo>
                    <a:lnTo>
                      <a:pt x="817" y="1132"/>
                    </a:lnTo>
                    <a:lnTo>
                      <a:pt x="798" y="1112"/>
                    </a:lnTo>
                    <a:lnTo>
                      <a:pt x="798" y="1093"/>
                    </a:lnTo>
                    <a:lnTo>
                      <a:pt x="798" y="1073"/>
                    </a:lnTo>
                    <a:lnTo>
                      <a:pt x="798" y="1054"/>
                    </a:lnTo>
                    <a:lnTo>
                      <a:pt x="798" y="1034"/>
                    </a:lnTo>
                    <a:lnTo>
                      <a:pt x="798" y="1015"/>
                    </a:lnTo>
                    <a:lnTo>
                      <a:pt x="778" y="1015"/>
                    </a:lnTo>
                    <a:lnTo>
                      <a:pt x="778" y="995"/>
                    </a:lnTo>
                    <a:lnTo>
                      <a:pt x="798" y="995"/>
                    </a:lnTo>
                    <a:lnTo>
                      <a:pt x="817" y="995"/>
                    </a:lnTo>
                    <a:lnTo>
                      <a:pt x="817" y="976"/>
                    </a:lnTo>
                    <a:lnTo>
                      <a:pt x="817" y="956"/>
                    </a:lnTo>
                    <a:lnTo>
                      <a:pt x="798" y="956"/>
                    </a:lnTo>
                    <a:lnTo>
                      <a:pt x="837" y="956"/>
                    </a:lnTo>
                    <a:lnTo>
                      <a:pt x="837" y="937"/>
                    </a:lnTo>
                    <a:lnTo>
                      <a:pt x="837" y="917"/>
                    </a:lnTo>
                    <a:lnTo>
                      <a:pt x="856" y="917"/>
                    </a:lnTo>
                    <a:lnTo>
                      <a:pt x="856" y="898"/>
                    </a:lnTo>
                    <a:lnTo>
                      <a:pt x="875" y="898"/>
                    </a:lnTo>
                    <a:lnTo>
                      <a:pt x="895" y="878"/>
                    </a:lnTo>
                    <a:lnTo>
                      <a:pt x="875" y="878"/>
                    </a:lnTo>
                    <a:lnTo>
                      <a:pt x="875" y="859"/>
                    </a:lnTo>
                    <a:lnTo>
                      <a:pt x="895" y="878"/>
                    </a:lnTo>
                    <a:lnTo>
                      <a:pt x="895" y="859"/>
                    </a:lnTo>
                    <a:lnTo>
                      <a:pt x="914" y="859"/>
                    </a:lnTo>
                    <a:lnTo>
                      <a:pt x="934" y="878"/>
                    </a:lnTo>
                    <a:lnTo>
                      <a:pt x="953" y="859"/>
                    </a:lnTo>
                    <a:lnTo>
                      <a:pt x="914" y="898"/>
                    </a:lnTo>
                    <a:lnTo>
                      <a:pt x="953" y="878"/>
                    </a:lnTo>
                    <a:lnTo>
                      <a:pt x="992" y="839"/>
                    </a:lnTo>
                    <a:lnTo>
                      <a:pt x="1012" y="820"/>
                    </a:lnTo>
                    <a:lnTo>
                      <a:pt x="992" y="820"/>
                    </a:lnTo>
                    <a:lnTo>
                      <a:pt x="1012" y="800"/>
                    </a:lnTo>
                    <a:lnTo>
                      <a:pt x="1031" y="800"/>
                    </a:lnTo>
                    <a:lnTo>
                      <a:pt x="1012" y="800"/>
                    </a:lnTo>
                    <a:lnTo>
                      <a:pt x="1012" y="781"/>
                    </a:lnTo>
                    <a:lnTo>
                      <a:pt x="1012" y="761"/>
                    </a:lnTo>
                    <a:lnTo>
                      <a:pt x="1051" y="742"/>
                    </a:lnTo>
                    <a:lnTo>
                      <a:pt x="1051" y="761"/>
                    </a:lnTo>
                    <a:lnTo>
                      <a:pt x="1031" y="781"/>
                    </a:lnTo>
                    <a:lnTo>
                      <a:pt x="1051" y="781"/>
                    </a:lnTo>
                    <a:lnTo>
                      <a:pt x="1070" y="781"/>
                    </a:lnTo>
                    <a:lnTo>
                      <a:pt x="1051" y="781"/>
                    </a:lnTo>
                    <a:lnTo>
                      <a:pt x="1051" y="800"/>
                    </a:lnTo>
                    <a:lnTo>
                      <a:pt x="1070" y="761"/>
                    </a:lnTo>
                    <a:lnTo>
                      <a:pt x="1109" y="761"/>
                    </a:lnTo>
                    <a:lnTo>
                      <a:pt x="1128" y="761"/>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54" name="Freeform 114"/>
              <p:cNvSpPr>
                <a:spLocks/>
              </p:cNvSpPr>
              <p:nvPr/>
            </p:nvSpPr>
            <p:spPr bwMode="auto">
              <a:xfrm>
                <a:off x="3134" y="2671"/>
                <a:ext cx="223" cy="1"/>
              </a:xfrm>
              <a:custGeom>
                <a:avLst/>
                <a:gdLst>
                  <a:gd name="T0" fmla="*/ 10 w 253"/>
                  <a:gd name="T1" fmla="*/ 0 h 1"/>
                  <a:gd name="T2" fmla="*/ 0 w 253"/>
                  <a:gd name="T3" fmla="*/ 0 h 1"/>
                  <a:gd name="T4" fmla="*/ 10 w 253"/>
                  <a:gd name="T5" fmla="*/ 0 h 1"/>
                  <a:gd name="T6" fmla="*/ 0 60000 65536"/>
                  <a:gd name="T7" fmla="*/ 0 60000 65536"/>
                  <a:gd name="T8" fmla="*/ 0 60000 65536"/>
                </a:gdLst>
                <a:ahLst/>
                <a:cxnLst>
                  <a:cxn ang="T6">
                    <a:pos x="T0" y="T1"/>
                  </a:cxn>
                  <a:cxn ang="T7">
                    <a:pos x="T2" y="T3"/>
                  </a:cxn>
                  <a:cxn ang="T8">
                    <a:pos x="T4" y="T5"/>
                  </a:cxn>
                </a:cxnLst>
                <a:rect l="0" t="0" r="r" b="b"/>
                <a:pathLst>
                  <a:path w="253" h="1">
                    <a:moveTo>
                      <a:pt x="253" y="0"/>
                    </a:moveTo>
                    <a:lnTo>
                      <a:pt x="0" y="0"/>
                    </a:lnTo>
                    <a:lnTo>
                      <a:pt x="253"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55" name="Line 115"/>
              <p:cNvSpPr>
                <a:spLocks noChangeShapeType="1"/>
              </p:cNvSpPr>
              <p:nvPr/>
            </p:nvSpPr>
            <p:spPr bwMode="auto">
              <a:xfrm flipH="1">
                <a:off x="3134" y="2671"/>
                <a:ext cx="223" cy="1"/>
              </a:xfrm>
              <a:prstGeom prst="line">
                <a:avLst/>
              </a:prstGeom>
              <a:noFill/>
              <a:ln w="12700">
                <a:solidFill>
                  <a:srgbClr val="000000"/>
                </a:solidFill>
                <a:round/>
                <a:headEnd/>
                <a:tailEnd/>
              </a:ln>
              <a:effectLst>
                <a:outerShdw dist="63500" dir="2212194" algn="ctr" rotWithShape="0">
                  <a:srgbClr val="969696"/>
                </a:outerShdw>
              </a:effectLst>
              <a:extLst>
                <a:ext uri="{909E8E84-426E-40DD-AFC4-6F175D3DCCD1}">
                  <a14:hiddenFill xmlns:a14="http://schemas.microsoft.com/office/drawing/2010/main">
                    <a:noFill/>
                  </a14:hiddenFill>
                </a:ext>
              </a:extLst>
            </p:spPr>
            <p:txBody>
              <a:bodyPr/>
              <a:lstStyle/>
              <a:p>
                <a:endParaRPr lang="en-US"/>
              </a:p>
            </p:txBody>
          </p:sp>
          <p:sp>
            <p:nvSpPr>
              <p:cNvPr id="12456" name="Freeform 116"/>
              <p:cNvSpPr>
                <a:spLocks/>
              </p:cNvSpPr>
              <p:nvPr/>
            </p:nvSpPr>
            <p:spPr bwMode="auto">
              <a:xfrm>
                <a:off x="3322" y="2671"/>
                <a:ext cx="172" cy="235"/>
              </a:xfrm>
              <a:custGeom>
                <a:avLst/>
                <a:gdLst>
                  <a:gd name="T0" fmla="*/ 8 w 195"/>
                  <a:gd name="T1" fmla="*/ 2 h 292"/>
                  <a:gd name="T2" fmla="*/ 7 w 195"/>
                  <a:gd name="T3" fmla="*/ 2 h 292"/>
                  <a:gd name="T4" fmla="*/ 6 w 195"/>
                  <a:gd name="T5" fmla="*/ 2 h 292"/>
                  <a:gd name="T6" fmla="*/ 7 w 195"/>
                  <a:gd name="T7" fmla="*/ 2 h 292"/>
                  <a:gd name="T8" fmla="*/ 4 w 195"/>
                  <a:gd name="T9" fmla="*/ 2 h 292"/>
                  <a:gd name="T10" fmla="*/ 0 w 195"/>
                  <a:gd name="T11" fmla="*/ 2 h 292"/>
                  <a:gd name="T12" fmla="*/ 4 w 195"/>
                  <a:gd name="T13" fmla="*/ 2 h 292"/>
                  <a:gd name="T14" fmla="*/ 4 w 195"/>
                  <a:gd name="T15" fmla="*/ 2 h 292"/>
                  <a:gd name="T16" fmla="*/ 4 w 195"/>
                  <a:gd name="T17" fmla="*/ 2 h 292"/>
                  <a:gd name="T18" fmla="*/ 4 w 195"/>
                  <a:gd name="T19" fmla="*/ 2 h 292"/>
                  <a:gd name="T20" fmla="*/ 4 w 195"/>
                  <a:gd name="T21" fmla="*/ 2 h 292"/>
                  <a:gd name="T22" fmla="*/ 4 w 195"/>
                  <a:gd name="T23" fmla="*/ 2 h 292"/>
                  <a:gd name="T24" fmla="*/ 4 w 195"/>
                  <a:gd name="T25" fmla="*/ 2 h 292"/>
                  <a:gd name="T26" fmla="*/ 4 w 195"/>
                  <a:gd name="T27" fmla="*/ 2 h 292"/>
                  <a:gd name="T28" fmla="*/ 4 w 195"/>
                  <a:gd name="T29" fmla="*/ 2 h 292"/>
                  <a:gd name="T30" fmla="*/ 4 w 195"/>
                  <a:gd name="T31" fmla="*/ 2 h 292"/>
                  <a:gd name="T32" fmla="*/ 4 w 195"/>
                  <a:gd name="T33" fmla="*/ 0 h 292"/>
                  <a:gd name="T34" fmla="*/ 8 w 195"/>
                  <a:gd name="T35" fmla="*/ 2 h 2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5" h="292">
                    <a:moveTo>
                      <a:pt x="195" y="292"/>
                    </a:moveTo>
                    <a:lnTo>
                      <a:pt x="175" y="253"/>
                    </a:lnTo>
                    <a:lnTo>
                      <a:pt x="156" y="234"/>
                    </a:lnTo>
                    <a:lnTo>
                      <a:pt x="175" y="214"/>
                    </a:lnTo>
                    <a:lnTo>
                      <a:pt x="19" y="214"/>
                    </a:lnTo>
                    <a:lnTo>
                      <a:pt x="0" y="195"/>
                    </a:lnTo>
                    <a:lnTo>
                      <a:pt x="19" y="175"/>
                    </a:lnTo>
                    <a:lnTo>
                      <a:pt x="19" y="156"/>
                    </a:lnTo>
                    <a:lnTo>
                      <a:pt x="39" y="117"/>
                    </a:lnTo>
                    <a:lnTo>
                      <a:pt x="39" y="97"/>
                    </a:lnTo>
                    <a:lnTo>
                      <a:pt x="39" y="78"/>
                    </a:lnTo>
                    <a:lnTo>
                      <a:pt x="58" y="78"/>
                    </a:lnTo>
                    <a:lnTo>
                      <a:pt x="58" y="58"/>
                    </a:lnTo>
                    <a:lnTo>
                      <a:pt x="39" y="58"/>
                    </a:lnTo>
                    <a:lnTo>
                      <a:pt x="39" y="39"/>
                    </a:lnTo>
                    <a:lnTo>
                      <a:pt x="39" y="19"/>
                    </a:lnTo>
                    <a:lnTo>
                      <a:pt x="39" y="0"/>
                    </a:lnTo>
                    <a:lnTo>
                      <a:pt x="195" y="292"/>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57" name="Freeform 117"/>
              <p:cNvSpPr>
                <a:spLocks/>
              </p:cNvSpPr>
              <p:nvPr/>
            </p:nvSpPr>
            <p:spPr bwMode="auto">
              <a:xfrm>
                <a:off x="3322" y="2671"/>
                <a:ext cx="172" cy="235"/>
              </a:xfrm>
              <a:custGeom>
                <a:avLst/>
                <a:gdLst>
                  <a:gd name="T0" fmla="*/ 8 w 195"/>
                  <a:gd name="T1" fmla="*/ 2 h 292"/>
                  <a:gd name="T2" fmla="*/ 7 w 195"/>
                  <a:gd name="T3" fmla="*/ 2 h 292"/>
                  <a:gd name="T4" fmla="*/ 6 w 195"/>
                  <a:gd name="T5" fmla="*/ 2 h 292"/>
                  <a:gd name="T6" fmla="*/ 7 w 195"/>
                  <a:gd name="T7" fmla="*/ 2 h 292"/>
                  <a:gd name="T8" fmla="*/ 4 w 195"/>
                  <a:gd name="T9" fmla="*/ 2 h 292"/>
                  <a:gd name="T10" fmla="*/ 0 w 195"/>
                  <a:gd name="T11" fmla="*/ 2 h 292"/>
                  <a:gd name="T12" fmla="*/ 4 w 195"/>
                  <a:gd name="T13" fmla="*/ 2 h 292"/>
                  <a:gd name="T14" fmla="*/ 4 w 195"/>
                  <a:gd name="T15" fmla="*/ 2 h 292"/>
                  <a:gd name="T16" fmla="*/ 4 w 195"/>
                  <a:gd name="T17" fmla="*/ 2 h 292"/>
                  <a:gd name="T18" fmla="*/ 4 w 195"/>
                  <a:gd name="T19" fmla="*/ 2 h 292"/>
                  <a:gd name="T20" fmla="*/ 4 w 195"/>
                  <a:gd name="T21" fmla="*/ 2 h 292"/>
                  <a:gd name="T22" fmla="*/ 4 w 195"/>
                  <a:gd name="T23" fmla="*/ 2 h 292"/>
                  <a:gd name="T24" fmla="*/ 4 w 195"/>
                  <a:gd name="T25" fmla="*/ 2 h 292"/>
                  <a:gd name="T26" fmla="*/ 4 w 195"/>
                  <a:gd name="T27" fmla="*/ 2 h 292"/>
                  <a:gd name="T28" fmla="*/ 4 w 195"/>
                  <a:gd name="T29" fmla="*/ 2 h 292"/>
                  <a:gd name="T30" fmla="*/ 4 w 195"/>
                  <a:gd name="T31" fmla="*/ 2 h 292"/>
                  <a:gd name="T32" fmla="*/ 4 w 195"/>
                  <a:gd name="T33" fmla="*/ 0 h 2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 h="292">
                    <a:moveTo>
                      <a:pt x="195" y="292"/>
                    </a:moveTo>
                    <a:lnTo>
                      <a:pt x="175" y="253"/>
                    </a:lnTo>
                    <a:lnTo>
                      <a:pt x="156" y="234"/>
                    </a:lnTo>
                    <a:lnTo>
                      <a:pt x="175" y="214"/>
                    </a:lnTo>
                    <a:lnTo>
                      <a:pt x="19" y="214"/>
                    </a:lnTo>
                    <a:lnTo>
                      <a:pt x="0" y="195"/>
                    </a:lnTo>
                    <a:lnTo>
                      <a:pt x="19" y="175"/>
                    </a:lnTo>
                    <a:lnTo>
                      <a:pt x="19" y="156"/>
                    </a:lnTo>
                    <a:lnTo>
                      <a:pt x="39" y="117"/>
                    </a:lnTo>
                    <a:lnTo>
                      <a:pt x="39" y="97"/>
                    </a:lnTo>
                    <a:lnTo>
                      <a:pt x="39" y="78"/>
                    </a:lnTo>
                    <a:lnTo>
                      <a:pt x="58" y="78"/>
                    </a:lnTo>
                    <a:lnTo>
                      <a:pt x="58" y="58"/>
                    </a:lnTo>
                    <a:lnTo>
                      <a:pt x="39" y="58"/>
                    </a:lnTo>
                    <a:lnTo>
                      <a:pt x="39" y="39"/>
                    </a:lnTo>
                    <a:lnTo>
                      <a:pt x="39" y="19"/>
                    </a:lnTo>
                    <a:lnTo>
                      <a:pt x="39"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58" name="Freeform 118"/>
              <p:cNvSpPr>
                <a:spLocks/>
              </p:cNvSpPr>
              <p:nvPr/>
            </p:nvSpPr>
            <p:spPr bwMode="auto">
              <a:xfrm>
                <a:off x="3134" y="2671"/>
                <a:ext cx="223" cy="1"/>
              </a:xfrm>
              <a:custGeom>
                <a:avLst/>
                <a:gdLst>
                  <a:gd name="T0" fmla="*/ 10 w 253"/>
                  <a:gd name="T1" fmla="*/ 0 h 1"/>
                  <a:gd name="T2" fmla="*/ 0 w 253"/>
                  <a:gd name="T3" fmla="*/ 0 h 1"/>
                  <a:gd name="T4" fmla="*/ 10 w 253"/>
                  <a:gd name="T5" fmla="*/ 0 h 1"/>
                  <a:gd name="T6" fmla="*/ 0 60000 65536"/>
                  <a:gd name="T7" fmla="*/ 0 60000 65536"/>
                  <a:gd name="T8" fmla="*/ 0 60000 65536"/>
                </a:gdLst>
                <a:ahLst/>
                <a:cxnLst>
                  <a:cxn ang="T6">
                    <a:pos x="T0" y="T1"/>
                  </a:cxn>
                  <a:cxn ang="T7">
                    <a:pos x="T2" y="T3"/>
                  </a:cxn>
                  <a:cxn ang="T8">
                    <a:pos x="T4" y="T5"/>
                  </a:cxn>
                </a:cxnLst>
                <a:rect l="0" t="0" r="r" b="b"/>
                <a:pathLst>
                  <a:path w="253" h="1">
                    <a:moveTo>
                      <a:pt x="253" y="0"/>
                    </a:moveTo>
                    <a:lnTo>
                      <a:pt x="0" y="0"/>
                    </a:lnTo>
                    <a:lnTo>
                      <a:pt x="253"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59" name="Line 119"/>
              <p:cNvSpPr>
                <a:spLocks noChangeShapeType="1"/>
              </p:cNvSpPr>
              <p:nvPr/>
            </p:nvSpPr>
            <p:spPr bwMode="auto">
              <a:xfrm flipH="1">
                <a:off x="3134" y="2671"/>
                <a:ext cx="223" cy="1"/>
              </a:xfrm>
              <a:prstGeom prst="line">
                <a:avLst/>
              </a:prstGeom>
              <a:noFill/>
              <a:ln w="12700">
                <a:solidFill>
                  <a:srgbClr val="000000"/>
                </a:solidFill>
                <a:round/>
                <a:headEnd/>
                <a:tailEnd/>
              </a:ln>
              <a:effectLst>
                <a:outerShdw dist="63500" dir="2212194" algn="ctr" rotWithShape="0">
                  <a:srgbClr val="969696"/>
                </a:outerShdw>
              </a:effectLst>
              <a:extLst>
                <a:ext uri="{909E8E84-426E-40DD-AFC4-6F175D3DCCD1}">
                  <a14:hiddenFill xmlns:a14="http://schemas.microsoft.com/office/drawing/2010/main">
                    <a:noFill/>
                  </a14:hiddenFill>
                </a:ext>
              </a:extLst>
            </p:spPr>
            <p:txBody>
              <a:bodyPr/>
              <a:lstStyle/>
              <a:p>
                <a:endParaRPr lang="en-US"/>
              </a:p>
            </p:txBody>
          </p:sp>
          <p:sp>
            <p:nvSpPr>
              <p:cNvPr id="12460" name="Freeform 120"/>
              <p:cNvSpPr>
                <a:spLocks/>
              </p:cNvSpPr>
              <p:nvPr/>
            </p:nvSpPr>
            <p:spPr bwMode="auto">
              <a:xfrm>
                <a:off x="3134" y="2671"/>
                <a:ext cx="35" cy="298"/>
              </a:xfrm>
              <a:custGeom>
                <a:avLst/>
                <a:gdLst>
                  <a:gd name="T0" fmla="*/ 0 w 39"/>
                  <a:gd name="T1" fmla="*/ 0 h 370"/>
                  <a:gd name="T2" fmla="*/ 0 w 39"/>
                  <a:gd name="T3" fmla="*/ 2 h 370"/>
                  <a:gd name="T4" fmla="*/ 4 w 39"/>
                  <a:gd name="T5" fmla="*/ 2 h 370"/>
                  <a:gd name="T6" fmla="*/ 4 w 39"/>
                  <a:gd name="T7" fmla="*/ 2 h 370"/>
                  <a:gd name="T8" fmla="*/ 4 w 39"/>
                  <a:gd name="T9" fmla="*/ 2 h 370"/>
                  <a:gd name="T10" fmla="*/ 4 w 39"/>
                  <a:gd name="T11" fmla="*/ 2 h 370"/>
                  <a:gd name="T12" fmla="*/ 4 w 39"/>
                  <a:gd name="T13" fmla="*/ 2 h 370"/>
                  <a:gd name="T14" fmla="*/ 4 w 39"/>
                  <a:gd name="T15" fmla="*/ 2 h 370"/>
                  <a:gd name="T16" fmla="*/ 4 w 39"/>
                  <a:gd name="T17" fmla="*/ 2 h 370"/>
                  <a:gd name="T18" fmla="*/ 4 w 39"/>
                  <a:gd name="T19" fmla="*/ 2 h 370"/>
                  <a:gd name="T20" fmla="*/ 4 w 39"/>
                  <a:gd name="T21" fmla="*/ 2 h 370"/>
                  <a:gd name="T22" fmla="*/ 4 w 39"/>
                  <a:gd name="T23" fmla="*/ 2 h 370"/>
                  <a:gd name="T24" fmla="*/ 0 w 39"/>
                  <a:gd name="T25" fmla="*/ 0 h 3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70">
                    <a:moveTo>
                      <a:pt x="0" y="0"/>
                    </a:moveTo>
                    <a:lnTo>
                      <a:pt x="0" y="117"/>
                    </a:lnTo>
                    <a:lnTo>
                      <a:pt x="19" y="136"/>
                    </a:lnTo>
                    <a:lnTo>
                      <a:pt x="19" y="156"/>
                    </a:lnTo>
                    <a:lnTo>
                      <a:pt x="39" y="175"/>
                    </a:lnTo>
                    <a:lnTo>
                      <a:pt x="39" y="195"/>
                    </a:lnTo>
                    <a:lnTo>
                      <a:pt x="39" y="214"/>
                    </a:lnTo>
                    <a:lnTo>
                      <a:pt x="39" y="253"/>
                    </a:lnTo>
                    <a:lnTo>
                      <a:pt x="19" y="253"/>
                    </a:lnTo>
                    <a:lnTo>
                      <a:pt x="19" y="331"/>
                    </a:lnTo>
                    <a:lnTo>
                      <a:pt x="19" y="351"/>
                    </a:lnTo>
                    <a:lnTo>
                      <a:pt x="19" y="370"/>
                    </a:lnTo>
                    <a:lnTo>
                      <a:pt x="0"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61" name="Freeform 121"/>
              <p:cNvSpPr>
                <a:spLocks/>
              </p:cNvSpPr>
              <p:nvPr/>
            </p:nvSpPr>
            <p:spPr bwMode="auto">
              <a:xfrm>
                <a:off x="3134" y="2671"/>
                <a:ext cx="35" cy="298"/>
              </a:xfrm>
              <a:custGeom>
                <a:avLst/>
                <a:gdLst>
                  <a:gd name="T0" fmla="*/ 0 w 39"/>
                  <a:gd name="T1" fmla="*/ 0 h 370"/>
                  <a:gd name="T2" fmla="*/ 0 w 39"/>
                  <a:gd name="T3" fmla="*/ 2 h 370"/>
                  <a:gd name="T4" fmla="*/ 4 w 39"/>
                  <a:gd name="T5" fmla="*/ 2 h 370"/>
                  <a:gd name="T6" fmla="*/ 4 w 39"/>
                  <a:gd name="T7" fmla="*/ 2 h 370"/>
                  <a:gd name="T8" fmla="*/ 4 w 39"/>
                  <a:gd name="T9" fmla="*/ 2 h 370"/>
                  <a:gd name="T10" fmla="*/ 4 w 39"/>
                  <a:gd name="T11" fmla="*/ 2 h 370"/>
                  <a:gd name="T12" fmla="*/ 4 w 39"/>
                  <a:gd name="T13" fmla="*/ 2 h 370"/>
                  <a:gd name="T14" fmla="*/ 4 w 39"/>
                  <a:gd name="T15" fmla="*/ 2 h 370"/>
                  <a:gd name="T16" fmla="*/ 4 w 39"/>
                  <a:gd name="T17" fmla="*/ 2 h 370"/>
                  <a:gd name="T18" fmla="*/ 4 w 39"/>
                  <a:gd name="T19" fmla="*/ 2 h 370"/>
                  <a:gd name="T20" fmla="*/ 4 w 39"/>
                  <a:gd name="T21" fmla="*/ 2 h 370"/>
                  <a:gd name="T22" fmla="*/ 4 w 39"/>
                  <a:gd name="T23" fmla="*/ 2 h 3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70">
                    <a:moveTo>
                      <a:pt x="0" y="0"/>
                    </a:moveTo>
                    <a:lnTo>
                      <a:pt x="0" y="117"/>
                    </a:lnTo>
                    <a:lnTo>
                      <a:pt x="19" y="136"/>
                    </a:lnTo>
                    <a:lnTo>
                      <a:pt x="19" y="156"/>
                    </a:lnTo>
                    <a:lnTo>
                      <a:pt x="39" y="175"/>
                    </a:lnTo>
                    <a:lnTo>
                      <a:pt x="39" y="195"/>
                    </a:lnTo>
                    <a:lnTo>
                      <a:pt x="39" y="214"/>
                    </a:lnTo>
                    <a:lnTo>
                      <a:pt x="39" y="253"/>
                    </a:lnTo>
                    <a:lnTo>
                      <a:pt x="19" y="253"/>
                    </a:lnTo>
                    <a:lnTo>
                      <a:pt x="19" y="331"/>
                    </a:lnTo>
                    <a:lnTo>
                      <a:pt x="19" y="351"/>
                    </a:lnTo>
                    <a:lnTo>
                      <a:pt x="19" y="37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62" name="Freeform 122"/>
              <p:cNvSpPr>
                <a:spLocks/>
              </p:cNvSpPr>
              <p:nvPr/>
            </p:nvSpPr>
            <p:spPr bwMode="auto">
              <a:xfrm>
                <a:off x="4468" y="1774"/>
                <a:ext cx="120" cy="63"/>
              </a:xfrm>
              <a:custGeom>
                <a:avLst/>
                <a:gdLst>
                  <a:gd name="T0" fmla="*/ 4 w 136"/>
                  <a:gd name="T1" fmla="*/ 2 h 79"/>
                  <a:gd name="T2" fmla="*/ 4 w 136"/>
                  <a:gd name="T3" fmla="*/ 2 h 79"/>
                  <a:gd name="T4" fmla="*/ 4 w 136"/>
                  <a:gd name="T5" fmla="*/ 2 h 79"/>
                  <a:gd name="T6" fmla="*/ 4 w 136"/>
                  <a:gd name="T7" fmla="*/ 0 h 79"/>
                  <a:gd name="T8" fmla="*/ 5 w 136"/>
                  <a:gd name="T9" fmla="*/ 0 h 79"/>
                  <a:gd name="T10" fmla="*/ 4 w 136"/>
                  <a:gd name="T11" fmla="*/ 2 h 79"/>
                  <a:gd name="T12" fmla="*/ 4 w 136"/>
                  <a:gd name="T13" fmla="*/ 2 h 79"/>
                  <a:gd name="T14" fmla="*/ 4 w 136"/>
                  <a:gd name="T15" fmla="*/ 2 h 79"/>
                  <a:gd name="T16" fmla="*/ 4 w 136"/>
                  <a:gd name="T17" fmla="*/ 2 h 79"/>
                  <a:gd name="T18" fmla="*/ 4 w 136"/>
                  <a:gd name="T19" fmla="*/ 2 h 79"/>
                  <a:gd name="T20" fmla="*/ 0 w 136"/>
                  <a:gd name="T21" fmla="*/ 2 h 79"/>
                  <a:gd name="T22" fmla="*/ 4 w 136"/>
                  <a:gd name="T23" fmla="*/ 2 h 79"/>
                  <a:gd name="T24" fmla="*/ 4 w 136"/>
                  <a:gd name="T25" fmla="*/ 2 h 79"/>
                  <a:gd name="T26" fmla="*/ 4 w 136"/>
                  <a:gd name="T27" fmla="*/ 2 h 79"/>
                  <a:gd name="T28" fmla="*/ 4 w 136"/>
                  <a:gd name="T29" fmla="*/ 0 h 79"/>
                  <a:gd name="T30" fmla="*/ 4 w 136"/>
                  <a:gd name="T31" fmla="*/ 0 h 79"/>
                  <a:gd name="T32" fmla="*/ 4 w 136"/>
                  <a:gd name="T33" fmla="*/ 2 h 79"/>
                  <a:gd name="T34" fmla="*/ 4 w 136"/>
                  <a:gd name="T35" fmla="*/ 2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6" h="79">
                    <a:moveTo>
                      <a:pt x="58" y="40"/>
                    </a:moveTo>
                    <a:lnTo>
                      <a:pt x="78" y="20"/>
                    </a:lnTo>
                    <a:lnTo>
                      <a:pt x="97" y="20"/>
                    </a:lnTo>
                    <a:lnTo>
                      <a:pt x="117" y="0"/>
                    </a:lnTo>
                    <a:lnTo>
                      <a:pt x="136" y="0"/>
                    </a:lnTo>
                    <a:lnTo>
                      <a:pt x="78" y="40"/>
                    </a:lnTo>
                    <a:lnTo>
                      <a:pt x="58" y="59"/>
                    </a:lnTo>
                    <a:lnTo>
                      <a:pt x="39" y="59"/>
                    </a:lnTo>
                    <a:lnTo>
                      <a:pt x="39" y="79"/>
                    </a:lnTo>
                    <a:lnTo>
                      <a:pt x="19" y="79"/>
                    </a:lnTo>
                    <a:lnTo>
                      <a:pt x="0" y="79"/>
                    </a:lnTo>
                    <a:lnTo>
                      <a:pt x="19" y="59"/>
                    </a:lnTo>
                    <a:lnTo>
                      <a:pt x="39" y="40"/>
                    </a:lnTo>
                    <a:lnTo>
                      <a:pt x="58" y="20"/>
                    </a:lnTo>
                    <a:lnTo>
                      <a:pt x="78" y="0"/>
                    </a:lnTo>
                    <a:lnTo>
                      <a:pt x="97" y="0"/>
                    </a:lnTo>
                    <a:lnTo>
                      <a:pt x="78" y="20"/>
                    </a:lnTo>
                    <a:lnTo>
                      <a:pt x="58" y="4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63" name="Freeform 123"/>
              <p:cNvSpPr>
                <a:spLocks/>
              </p:cNvSpPr>
              <p:nvPr/>
            </p:nvSpPr>
            <p:spPr bwMode="auto">
              <a:xfrm>
                <a:off x="4468" y="1774"/>
                <a:ext cx="120" cy="63"/>
              </a:xfrm>
              <a:custGeom>
                <a:avLst/>
                <a:gdLst>
                  <a:gd name="T0" fmla="*/ 4 w 136"/>
                  <a:gd name="T1" fmla="*/ 2 h 79"/>
                  <a:gd name="T2" fmla="*/ 4 w 136"/>
                  <a:gd name="T3" fmla="*/ 2 h 79"/>
                  <a:gd name="T4" fmla="*/ 4 w 136"/>
                  <a:gd name="T5" fmla="*/ 2 h 79"/>
                  <a:gd name="T6" fmla="*/ 4 w 136"/>
                  <a:gd name="T7" fmla="*/ 0 h 79"/>
                  <a:gd name="T8" fmla="*/ 5 w 136"/>
                  <a:gd name="T9" fmla="*/ 0 h 79"/>
                  <a:gd name="T10" fmla="*/ 4 w 136"/>
                  <a:gd name="T11" fmla="*/ 2 h 79"/>
                  <a:gd name="T12" fmla="*/ 4 w 136"/>
                  <a:gd name="T13" fmla="*/ 2 h 79"/>
                  <a:gd name="T14" fmla="*/ 4 w 136"/>
                  <a:gd name="T15" fmla="*/ 2 h 79"/>
                  <a:gd name="T16" fmla="*/ 4 w 136"/>
                  <a:gd name="T17" fmla="*/ 2 h 79"/>
                  <a:gd name="T18" fmla="*/ 4 w 136"/>
                  <a:gd name="T19" fmla="*/ 2 h 79"/>
                  <a:gd name="T20" fmla="*/ 0 w 136"/>
                  <a:gd name="T21" fmla="*/ 2 h 79"/>
                  <a:gd name="T22" fmla="*/ 4 w 136"/>
                  <a:gd name="T23" fmla="*/ 2 h 79"/>
                  <a:gd name="T24" fmla="*/ 4 w 136"/>
                  <a:gd name="T25" fmla="*/ 2 h 79"/>
                  <a:gd name="T26" fmla="*/ 4 w 136"/>
                  <a:gd name="T27" fmla="*/ 2 h 79"/>
                  <a:gd name="T28" fmla="*/ 4 w 136"/>
                  <a:gd name="T29" fmla="*/ 0 h 79"/>
                  <a:gd name="T30" fmla="*/ 4 w 136"/>
                  <a:gd name="T31" fmla="*/ 0 h 79"/>
                  <a:gd name="T32" fmla="*/ 4 w 136"/>
                  <a:gd name="T33" fmla="*/ 2 h 79"/>
                  <a:gd name="T34" fmla="*/ 4 w 136"/>
                  <a:gd name="T35" fmla="*/ 2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6" h="79">
                    <a:moveTo>
                      <a:pt x="58" y="40"/>
                    </a:moveTo>
                    <a:lnTo>
                      <a:pt x="78" y="20"/>
                    </a:lnTo>
                    <a:lnTo>
                      <a:pt x="97" y="20"/>
                    </a:lnTo>
                    <a:lnTo>
                      <a:pt x="117" y="0"/>
                    </a:lnTo>
                    <a:lnTo>
                      <a:pt x="136" y="0"/>
                    </a:lnTo>
                    <a:lnTo>
                      <a:pt x="78" y="40"/>
                    </a:lnTo>
                    <a:lnTo>
                      <a:pt x="58" y="59"/>
                    </a:lnTo>
                    <a:lnTo>
                      <a:pt x="39" y="59"/>
                    </a:lnTo>
                    <a:lnTo>
                      <a:pt x="39" y="79"/>
                    </a:lnTo>
                    <a:lnTo>
                      <a:pt x="19" y="79"/>
                    </a:lnTo>
                    <a:lnTo>
                      <a:pt x="0" y="79"/>
                    </a:lnTo>
                    <a:lnTo>
                      <a:pt x="19" y="59"/>
                    </a:lnTo>
                    <a:lnTo>
                      <a:pt x="39" y="40"/>
                    </a:lnTo>
                    <a:lnTo>
                      <a:pt x="58" y="20"/>
                    </a:lnTo>
                    <a:lnTo>
                      <a:pt x="78" y="0"/>
                    </a:lnTo>
                    <a:lnTo>
                      <a:pt x="97" y="0"/>
                    </a:lnTo>
                    <a:lnTo>
                      <a:pt x="78" y="20"/>
                    </a:lnTo>
                    <a:lnTo>
                      <a:pt x="58" y="4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grpSp>
        <p:sp>
          <p:nvSpPr>
            <p:cNvPr id="12295" name="Oval 124"/>
            <p:cNvSpPr>
              <a:spLocks noChangeArrowheads="1"/>
            </p:cNvSpPr>
            <p:nvPr/>
          </p:nvSpPr>
          <p:spPr bwMode="auto">
            <a:xfrm flipH="1" flipV="1">
              <a:off x="3751" y="2491"/>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296" name="Oval 125"/>
            <p:cNvSpPr>
              <a:spLocks noChangeArrowheads="1"/>
            </p:cNvSpPr>
            <p:nvPr/>
          </p:nvSpPr>
          <p:spPr bwMode="auto">
            <a:xfrm flipH="1" flipV="1">
              <a:off x="3600" y="2832"/>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297" name="Oval 126"/>
            <p:cNvSpPr>
              <a:spLocks noChangeArrowheads="1"/>
            </p:cNvSpPr>
            <p:nvPr/>
          </p:nvSpPr>
          <p:spPr bwMode="auto">
            <a:xfrm flipH="1" flipV="1">
              <a:off x="3495" y="2945"/>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298" name="Oval 127"/>
            <p:cNvSpPr>
              <a:spLocks noChangeArrowheads="1"/>
            </p:cNvSpPr>
            <p:nvPr/>
          </p:nvSpPr>
          <p:spPr bwMode="auto">
            <a:xfrm flipH="1" flipV="1">
              <a:off x="3111" y="2969"/>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299" name="Text Box 128"/>
            <p:cNvSpPr txBox="1">
              <a:spLocks noChangeArrowheads="1"/>
            </p:cNvSpPr>
            <p:nvPr/>
          </p:nvSpPr>
          <p:spPr bwMode="auto">
            <a:xfrm>
              <a:off x="2370" y="3416"/>
              <a:ext cx="112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Johnson Space Center</a:t>
              </a:r>
            </a:p>
            <a:p>
              <a:pPr algn="ctr">
                <a:lnSpc>
                  <a:spcPct val="90000"/>
                </a:lnSpc>
                <a:spcBef>
                  <a:spcPct val="0"/>
                </a:spcBef>
                <a:buFontTx/>
                <a:buNone/>
              </a:pPr>
              <a:r>
                <a:rPr lang="en-US" altLang="en-US" sz="1100" b="1">
                  <a:latin typeface="Arial" panose="020B0604020202020204" pitchFamily="34" charset="0"/>
                </a:rPr>
                <a:t>Houston, Texas</a:t>
              </a:r>
            </a:p>
          </p:txBody>
        </p:sp>
        <p:sp>
          <p:nvSpPr>
            <p:cNvPr id="12300" name="Line 129"/>
            <p:cNvSpPr>
              <a:spLocks noChangeShapeType="1"/>
            </p:cNvSpPr>
            <p:nvPr/>
          </p:nvSpPr>
          <p:spPr bwMode="auto">
            <a:xfrm flipH="1">
              <a:off x="3077" y="3002"/>
              <a:ext cx="56" cy="414"/>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2301" name="Text Box 130"/>
            <p:cNvSpPr txBox="1">
              <a:spLocks noChangeArrowheads="1"/>
            </p:cNvSpPr>
            <p:nvPr/>
          </p:nvSpPr>
          <p:spPr bwMode="auto">
            <a:xfrm>
              <a:off x="3010" y="3741"/>
              <a:ext cx="10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000">
                  <a:latin typeface="Arial" panose="020B0604020202020204" pitchFamily="34" charset="0"/>
                </a:rPr>
                <a:t>Michoud Assembly Facility</a:t>
              </a:r>
            </a:p>
            <a:p>
              <a:pPr algn="ctr">
                <a:lnSpc>
                  <a:spcPct val="90000"/>
                </a:lnSpc>
                <a:spcBef>
                  <a:spcPct val="0"/>
                </a:spcBef>
                <a:buFontTx/>
                <a:buNone/>
              </a:pPr>
              <a:r>
                <a:rPr lang="en-US" altLang="en-US" sz="1000">
                  <a:latin typeface="Arial" panose="020B0604020202020204" pitchFamily="34" charset="0"/>
                </a:rPr>
                <a:t>New Orleans, LA</a:t>
              </a:r>
            </a:p>
          </p:txBody>
        </p:sp>
        <p:sp>
          <p:nvSpPr>
            <p:cNvPr id="12302" name="Oval 131"/>
            <p:cNvSpPr>
              <a:spLocks noChangeArrowheads="1"/>
            </p:cNvSpPr>
            <p:nvPr/>
          </p:nvSpPr>
          <p:spPr bwMode="auto">
            <a:xfrm flipH="1" flipV="1">
              <a:off x="4273" y="2938"/>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03" name="Oval 132"/>
            <p:cNvSpPr>
              <a:spLocks noChangeArrowheads="1"/>
            </p:cNvSpPr>
            <p:nvPr/>
          </p:nvSpPr>
          <p:spPr bwMode="auto">
            <a:xfrm flipH="1" flipV="1">
              <a:off x="4411" y="2067"/>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04" name="Line 133"/>
            <p:cNvSpPr>
              <a:spLocks noChangeShapeType="1"/>
            </p:cNvSpPr>
            <p:nvPr/>
          </p:nvSpPr>
          <p:spPr bwMode="auto">
            <a:xfrm flipH="1" flipV="1">
              <a:off x="3087" y="1163"/>
              <a:ext cx="664" cy="132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2305" name="Line 134"/>
            <p:cNvSpPr>
              <a:spLocks noChangeShapeType="1"/>
            </p:cNvSpPr>
            <p:nvPr/>
          </p:nvSpPr>
          <p:spPr bwMode="auto">
            <a:xfrm flipH="1" flipV="1">
              <a:off x="3516" y="2992"/>
              <a:ext cx="179" cy="749"/>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6" name="Line 135"/>
            <p:cNvSpPr>
              <a:spLocks noChangeShapeType="1"/>
            </p:cNvSpPr>
            <p:nvPr/>
          </p:nvSpPr>
          <p:spPr bwMode="auto">
            <a:xfrm flipH="1" flipV="1">
              <a:off x="3600" y="2880"/>
              <a:ext cx="696" cy="686"/>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7" name="Text Box 136"/>
            <p:cNvSpPr txBox="1">
              <a:spLocks noChangeArrowheads="1"/>
            </p:cNvSpPr>
            <p:nvPr/>
          </p:nvSpPr>
          <p:spPr bwMode="white">
            <a:xfrm>
              <a:off x="4128" y="3600"/>
              <a:ext cx="1201"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Stennis Space Center</a:t>
              </a:r>
            </a:p>
            <a:p>
              <a:pPr algn="ctr">
                <a:lnSpc>
                  <a:spcPct val="90000"/>
                </a:lnSpc>
                <a:spcBef>
                  <a:spcPct val="0"/>
                </a:spcBef>
                <a:buFontTx/>
                <a:buNone/>
              </a:pPr>
              <a:r>
                <a:rPr lang="en-US" altLang="en-US" sz="1100" b="1">
                  <a:latin typeface="Arial" panose="020B0604020202020204" pitchFamily="34" charset="0"/>
                </a:rPr>
                <a:t>Stennis Space Center, MS</a:t>
              </a:r>
            </a:p>
          </p:txBody>
        </p:sp>
        <p:sp>
          <p:nvSpPr>
            <p:cNvPr id="12308" name="Text Box 137"/>
            <p:cNvSpPr txBox="1">
              <a:spLocks noChangeArrowheads="1"/>
            </p:cNvSpPr>
            <p:nvPr/>
          </p:nvSpPr>
          <p:spPr bwMode="auto">
            <a:xfrm>
              <a:off x="4501" y="2335"/>
              <a:ext cx="117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Langley Research Center</a:t>
              </a:r>
            </a:p>
            <a:p>
              <a:pPr algn="ctr">
                <a:lnSpc>
                  <a:spcPct val="90000"/>
                </a:lnSpc>
                <a:spcBef>
                  <a:spcPct val="0"/>
                </a:spcBef>
                <a:buFontTx/>
                <a:buNone/>
              </a:pPr>
              <a:r>
                <a:rPr lang="en-US" altLang="en-US" sz="1100" b="1">
                  <a:latin typeface="Arial" panose="020B0604020202020204" pitchFamily="34" charset="0"/>
                </a:rPr>
                <a:t>Hampton, VA</a:t>
              </a:r>
            </a:p>
          </p:txBody>
        </p:sp>
        <p:sp>
          <p:nvSpPr>
            <p:cNvPr id="12309" name="Line 138"/>
            <p:cNvSpPr>
              <a:spLocks noChangeShapeType="1"/>
            </p:cNvSpPr>
            <p:nvPr/>
          </p:nvSpPr>
          <p:spPr bwMode="auto">
            <a:xfrm flipH="1">
              <a:off x="4321" y="2877"/>
              <a:ext cx="287" cy="7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0" name="Text Box 139"/>
            <p:cNvSpPr txBox="1">
              <a:spLocks noChangeArrowheads="1"/>
            </p:cNvSpPr>
            <p:nvPr/>
          </p:nvSpPr>
          <p:spPr bwMode="auto">
            <a:xfrm>
              <a:off x="4491" y="2780"/>
              <a:ext cx="124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Kennedy Space Center</a:t>
              </a:r>
            </a:p>
            <a:p>
              <a:pPr algn="ctr">
                <a:lnSpc>
                  <a:spcPct val="90000"/>
                </a:lnSpc>
                <a:spcBef>
                  <a:spcPct val="0"/>
                </a:spcBef>
                <a:buFontTx/>
                <a:buNone/>
              </a:pPr>
              <a:r>
                <a:rPr lang="en-US" altLang="en-US" sz="1100" b="1">
                  <a:latin typeface="Arial" panose="020B0604020202020204" pitchFamily="34" charset="0"/>
                </a:rPr>
                <a:t>Cape Canaveral, FL</a:t>
              </a:r>
            </a:p>
          </p:txBody>
        </p:sp>
        <p:sp>
          <p:nvSpPr>
            <p:cNvPr id="12311" name="Line 140"/>
            <p:cNvSpPr>
              <a:spLocks noChangeShapeType="1"/>
            </p:cNvSpPr>
            <p:nvPr/>
          </p:nvSpPr>
          <p:spPr bwMode="auto">
            <a:xfrm flipH="1" flipV="1">
              <a:off x="4530" y="2178"/>
              <a:ext cx="355" cy="18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2" name="Text Box 141"/>
            <p:cNvSpPr txBox="1">
              <a:spLocks noChangeArrowheads="1"/>
            </p:cNvSpPr>
            <p:nvPr/>
          </p:nvSpPr>
          <p:spPr bwMode="auto">
            <a:xfrm>
              <a:off x="4693" y="1715"/>
              <a:ext cx="104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NASA Headquarters</a:t>
              </a:r>
            </a:p>
            <a:p>
              <a:pPr algn="ctr">
                <a:lnSpc>
                  <a:spcPct val="90000"/>
                </a:lnSpc>
                <a:spcBef>
                  <a:spcPct val="0"/>
                </a:spcBef>
                <a:buFontTx/>
                <a:buNone/>
              </a:pPr>
              <a:r>
                <a:rPr lang="en-US" altLang="en-US" sz="1100" b="1">
                  <a:latin typeface="Arial" panose="020B0604020202020204" pitchFamily="34" charset="0"/>
                </a:rPr>
                <a:t>Washington, D.C</a:t>
              </a:r>
              <a:r>
                <a:rPr lang="en-US" altLang="en-US" sz="1000" b="1">
                  <a:latin typeface="Arial" panose="020B0604020202020204" pitchFamily="34" charset="0"/>
                </a:rPr>
                <a:t>.</a:t>
              </a:r>
            </a:p>
          </p:txBody>
        </p:sp>
        <p:sp>
          <p:nvSpPr>
            <p:cNvPr id="12313" name="Line 142"/>
            <p:cNvSpPr>
              <a:spLocks noChangeShapeType="1"/>
            </p:cNvSpPr>
            <p:nvPr/>
          </p:nvSpPr>
          <p:spPr bwMode="auto">
            <a:xfrm flipH="1">
              <a:off x="4472" y="1886"/>
              <a:ext cx="310" cy="195"/>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4" name="Line 143"/>
            <p:cNvSpPr>
              <a:spLocks noChangeShapeType="1"/>
            </p:cNvSpPr>
            <p:nvPr/>
          </p:nvSpPr>
          <p:spPr bwMode="auto">
            <a:xfrm>
              <a:off x="1373" y="2224"/>
              <a:ext cx="37" cy="59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2315" name="Oval 144"/>
            <p:cNvSpPr>
              <a:spLocks noChangeArrowheads="1"/>
            </p:cNvSpPr>
            <p:nvPr/>
          </p:nvSpPr>
          <p:spPr bwMode="auto">
            <a:xfrm flipH="1" flipV="1">
              <a:off x="4464" y="2160"/>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16" name="Line 145"/>
            <p:cNvSpPr>
              <a:spLocks noChangeShapeType="1"/>
            </p:cNvSpPr>
            <p:nvPr/>
          </p:nvSpPr>
          <p:spPr bwMode="auto">
            <a:xfrm>
              <a:off x="3620" y="1016"/>
              <a:ext cx="419" cy="787"/>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7" name="Text Box 146"/>
            <p:cNvSpPr txBox="1">
              <a:spLocks noChangeArrowheads="1"/>
            </p:cNvSpPr>
            <p:nvPr/>
          </p:nvSpPr>
          <p:spPr bwMode="auto">
            <a:xfrm>
              <a:off x="2003" y="967"/>
              <a:ext cx="136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Marshall Space Flight Center</a:t>
              </a:r>
            </a:p>
            <a:p>
              <a:pPr algn="ctr">
                <a:lnSpc>
                  <a:spcPct val="90000"/>
                </a:lnSpc>
                <a:spcBef>
                  <a:spcPct val="0"/>
                </a:spcBef>
                <a:buFontTx/>
                <a:buNone/>
              </a:pPr>
              <a:r>
                <a:rPr lang="en-US" altLang="en-US" sz="1100" b="1">
                  <a:latin typeface="Arial" panose="020B0604020202020204" pitchFamily="34" charset="0"/>
                </a:rPr>
                <a:t>Huntsville, AL</a:t>
              </a:r>
            </a:p>
          </p:txBody>
        </p:sp>
        <p:sp>
          <p:nvSpPr>
            <p:cNvPr id="12318" name="Oval 147"/>
            <p:cNvSpPr>
              <a:spLocks noChangeArrowheads="1"/>
            </p:cNvSpPr>
            <p:nvPr/>
          </p:nvSpPr>
          <p:spPr bwMode="auto">
            <a:xfrm flipH="1" flipV="1">
              <a:off x="4031" y="1815"/>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19" name="Text Box 148"/>
            <p:cNvSpPr txBox="1">
              <a:spLocks noChangeArrowheads="1"/>
            </p:cNvSpPr>
            <p:nvPr/>
          </p:nvSpPr>
          <p:spPr bwMode="auto">
            <a:xfrm>
              <a:off x="3164" y="768"/>
              <a:ext cx="1089"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Glenn Research Center</a:t>
              </a:r>
            </a:p>
            <a:p>
              <a:pPr algn="ctr">
                <a:lnSpc>
                  <a:spcPct val="90000"/>
                </a:lnSpc>
                <a:spcBef>
                  <a:spcPct val="0"/>
                </a:spcBef>
                <a:buFontTx/>
                <a:buNone/>
              </a:pPr>
              <a:r>
                <a:rPr lang="en-US" altLang="en-US" sz="1100" b="1">
                  <a:latin typeface="Arial" panose="020B0604020202020204" pitchFamily="34" charset="0"/>
                </a:rPr>
                <a:t>Cleveland, OH</a:t>
              </a:r>
            </a:p>
          </p:txBody>
        </p:sp>
        <p:sp>
          <p:nvSpPr>
            <p:cNvPr id="12320" name="Text Box 149"/>
            <p:cNvSpPr txBox="1">
              <a:spLocks noChangeArrowheads="1"/>
            </p:cNvSpPr>
            <p:nvPr/>
          </p:nvSpPr>
          <p:spPr bwMode="auto">
            <a:xfrm>
              <a:off x="86" y="1574"/>
              <a:ext cx="108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Ames Research Center</a:t>
              </a:r>
            </a:p>
            <a:p>
              <a:pPr algn="ctr">
                <a:lnSpc>
                  <a:spcPct val="90000"/>
                </a:lnSpc>
                <a:spcBef>
                  <a:spcPct val="0"/>
                </a:spcBef>
                <a:buFontTx/>
                <a:buNone/>
              </a:pPr>
              <a:r>
                <a:rPr lang="en-US" altLang="en-US" sz="1100" b="1">
                  <a:latin typeface="Arial" panose="020B0604020202020204" pitchFamily="34" charset="0"/>
                </a:rPr>
                <a:t>Mountain View, CA</a:t>
              </a:r>
            </a:p>
          </p:txBody>
        </p:sp>
        <p:sp>
          <p:nvSpPr>
            <p:cNvPr id="12321" name="Oval 150"/>
            <p:cNvSpPr>
              <a:spLocks noChangeArrowheads="1"/>
            </p:cNvSpPr>
            <p:nvPr/>
          </p:nvSpPr>
          <p:spPr bwMode="auto">
            <a:xfrm flipH="1" flipV="1">
              <a:off x="1182" y="1978"/>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22" name="Text Box 151"/>
            <p:cNvSpPr txBox="1">
              <a:spLocks noChangeArrowheads="1"/>
            </p:cNvSpPr>
            <p:nvPr/>
          </p:nvSpPr>
          <p:spPr bwMode="auto">
            <a:xfrm>
              <a:off x="420" y="2823"/>
              <a:ext cx="15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Armstrong Flight Research Center</a:t>
              </a:r>
            </a:p>
            <a:p>
              <a:pPr algn="ctr">
                <a:lnSpc>
                  <a:spcPct val="90000"/>
                </a:lnSpc>
                <a:spcBef>
                  <a:spcPct val="0"/>
                </a:spcBef>
                <a:buFontTx/>
                <a:buNone/>
              </a:pPr>
              <a:r>
                <a:rPr lang="en-US" altLang="en-US" sz="1100" b="1">
                  <a:latin typeface="Arial" panose="020B0604020202020204" pitchFamily="34" charset="0"/>
                </a:rPr>
                <a:t>Edwards, CA</a:t>
              </a:r>
            </a:p>
          </p:txBody>
        </p:sp>
        <p:sp>
          <p:nvSpPr>
            <p:cNvPr id="12323" name="Text Box 152"/>
            <p:cNvSpPr txBox="1">
              <a:spLocks noChangeArrowheads="1"/>
            </p:cNvSpPr>
            <p:nvPr/>
          </p:nvSpPr>
          <p:spPr bwMode="auto">
            <a:xfrm>
              <a:off x="71" y="2422"/>
              <a:ext cx="1211"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Jet Propulsion Laboratory</a:t>
              </a:r>
            </a:p>
            <a:p>
              <a:pPr algn="ctr">
                <a:lnSpc>
                  <a:spcPct val="90000"/>
                </a:lnSpc>
                <a:spcBef>
                  <a:spcPct val="0"/>
                </a:spcBef>
                <a:buFontTx/>
                <a:buNone/>
              </a:pPr>
              <a:r>
                <a:rPr lang="en-US" altLang="en-US" sz="1100" b="1">
                  <a:latin typeface="Arial" panose="020B0604020202020204" pitchFamily="34" charset="0"/>
                </a:rPr>
                <a:t>Pasadena, CA</a:t>
              </a:r>
            </a:p>
          </p:txBody>
        </p:sp>
        <p:sp>
          <p:nvSpPr>
            <p:cNvPr id="12324" name="Line 153"/>
            <p:cNvSpPr>
              <a:spLocks noChangeShapeType="1"/>
            </p:cNvSpPr>
            <p:nvPr/>
          </p:nvSpPr>
          <p:spPr bwMode="auto">
            <a:xfrm flipV="1">
              <a:off x="1007" y="2342"/>
              <a:ext cx="276" cy="95"/>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25" name="Line 154"/>
            <p:cNvSpPr>
              <a:spLocks noChangeShapeType="1"/>
            </p:cNvSpPr>
            <p:nvPr/>
          </p:nvSpPr>
          <p:spPr bwMode="auto">
            <a:xfrm>
              <a:off x="824" y="1832"/>
              <a:ext cx="339" cy="158"/>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26" name="Oval 155"/>
            <p:cNvSpPr>
              <a:spLocks noChangeArrowheads="1"/>
            </p:cNvSpPr>
            <p:nvPr/>
          </p:nvSpPr>
          <p:spPr bwMode="auto">
            <a:xfrm flipH="1" flipV="1">
              <a:off x="4411" y="2035"/>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27" name="Line 156"/>
            <p:cNvSpPr>
              <a:spLocks noChangeShapeType="1"/>
            </p:cNvSpPr>
            <p:nvPr/>
          </p:nvSpPr>
          <p:spPr bwMode="auto">
            <a:xfrm flipH="1">
              <a:off x="4468" y="1008"/>
              <a:ext cx="524" cy="1031"/>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28" name="Text Box 157"/>
            <p:cNvSpPr txBox="1">
              <a:spLocks noChangeArrowheads="1"/>
            </p:cNvSpPr>
            <p:nvPr/>
          </p:nvSpPr>
          <p:spPr bwMode="auto">
            <a:xfrm>
              <a:off x="1080" y="3540"/>
              <a:ext cx="101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000">
                  <a:latin typeface="Arial" panose="020B0604020202020204" pitchFamily="34" charset="0"/>
                </a:rPr>
                <a:t>White Sands Test Facility</a:t>
              </a:r>
            </a:p>
            <a:p>
              <a:pPr algn="ctr">
                <a:lnSpc>
                  <a:spcPct val="90000"/>
                </a:lnSpc>
                <a:spcBef>
                  <a:spcPct val="0"/>
                </a:spcBef>
                <a:buFontTx/>
                <a:buNone/>
              </a:pPr>
              <a:r>
                <a:rPr lang="en-US" altLang="en-US" sz="1000">
                  <a:latin typeface="Arial" panose="020B0604020202020204" pitchFamily="34" charset="0"/>
                </a:rPr>
                <a:t>White Sands, NM</a:t>
              </a:r>
            </a:p>
            <a:p>
              <a:pPr algn="ctr">
                <a:lnSpc>
                  <a:spcPct val="90000"/>
                </a:lnSpc>
                <a:spcBef>
                  <a:spcPct val="0"/>
                </a:spcBef>
                <a:buFontTx/>
                <a:buNone/>
              </a:pPr>
              <a:endParaRPr lang="en-US" altLang="en-US" sz="1000">
                <a:latin typeface="Arial" panose="020B0604020202020204" pitchFamily="34" charset="0"/>
              </a:endParaRPr>
            </a:p>
          </p:txBody>
        </p:sp>
        <p:sp>
          <p:nvSpPr>
            <p:cNvPr id="12329" name="Oval 158"/>
            <p:cNvSpPr>
              <a:spLocks noChangeArrowheads="1"/>
            </p:cNvSpPr>
            <p:nvPr/>
          </p:nvSpPr>
          <p:spPr bwMode="auto">
            <a:xfrm flipH="1" flipV="1">
              <a:off x="1354" y="2182"/>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30" name="Oval 159"/>
            <p:cNvSpPr>
              <a:spLocks noChangeArrowheads="1"/>
            </p:cNvSpPr>
            <p:nvPr/>
          </p:nvSpPr>
          <p:spPr bwMode="auto">
            <a:xfrm flipH="1" flipV="1">
              <a:off x="1295" y="2295"/>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31" name="Oval 160"/>
            <p:cNvSpPr>
              <a:spLocks noChangeArrowheads="1"/>
            </p:cNvSpPr>
            <p:nvPr/>
          </p:nvSpPr>
          <p:spPr bwMode="auto">
            <a:xfrm flipH="1" flipV="1">
              <a:off x="2226" y="2568"/>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32" name="Line 161"/>
            <p:cNvSpPr>
              <a:spLocks noChangeShapeType="1"/>
            </p:cNvSpPr>
            <p:nvPr/>
          </p:nvSpPr>
          <p:spPr bwMode="auto">
            <a:xfrm flipV="1">
              <a:off x="1492" y="2621"/>
              <a:ext cx="734" cy="919"/>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33" name="Text Box 162"/>
            <p:cNvSpPr txBox="1">
              <a:spLocks noChangeArrowheads="1"/>
            </p:cNvSpPr>
            <p:nvPr/>
          </p:nvSpPr>
          <p:spPr bwMode="auto">
            <a:xfrm>
              <a:off x="4834" y="2022"/>
              <a:ext cx="88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000">
                  <a:latin typeface="Arial" panose="020B0604020202020204" pitchFamily="34" charset="0"/>
                </a:rPr>
                <a:t>Wallops Flight Facility</a:t>
              </a:r>
            </a:p>
            <a:p>
              <a:pPr algn="ctr">
                <a:lnSpc>
                  <a:spcPct val="90000"/>
                </a:lnSpc>
                <a:spcBef>
                  <a:spcPct val="0"/>
                </a:spcBef>
                <a:buFontTx/>
                <a:buNone/>
              </a:pPr>
              <a:r>
                <a:rPr lang="en-US" altLang="en-US" sz="1000">
                  <a:latin typeface="Arial" panose="020B0604020202020204" pitchFamily="34" charset="0"/>
                </a:rPr>
                <a:t>Wallops Island, VA</a:t>
              </a:r>
            </a:p>
          </p:txBody>
        </p:sp>
        <p:sp>
          <p:nvSpPr>
            <p:cNvPr id="12334" name="Line 163"/>
            <p:cNvSpPr>
              <a:spLocks noChangeShapeType="1"/>
            </p:cNvSpPr>
            <p:nvPr/>
          </p:nvSpPr>
          <p:spPr bwMode="auto">
            <a:xfrm flipH="1" flipV="1">
              <a:off x="4511" y="2130"/>
              <a:ext cx="374"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35" name="Oval 164"/>
            <p:cNvSpPr>
              <a:spLocks noChangeArrowheads="1"/>
            </p:cNvSpPr>
            <p:nvPr/>
          </p:nvSpPr>
          <p:spPr bwMode="auto">
            <a:xfrm flipH="1" flipV="1">
              <a:off x="4472" y="2116"/>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36" name="Oval 165"/>
            <p:cNvSpPr>
              <a:spLocks noChangeArrowheads="1"/>
            </p:cNvSpPr>
            <p:nvPr/>
          </p:nvSpPr>
          <p:spPr bwMode="auto">
            <a:xfrm flipH="1" flipV="1">
              <a:off x="4139" y="2031"/>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37" name="Line 166"/>
            <p:cNvSpPr>
              <a:spLocks noChangeShapeType="1"/>
            </p:cNvSpPr>
            <p:nvPr/>
          </p:nvSpPr>
          <p:spPr bwMode="auto">
            <a:xfrm flipH="1">
              <a:off x="4159" y="1430"/>
              <a:ext cx="23" cy="571"/>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38" name="Rectangle 167"/>
            <p:cNvSpPr>
              <a:spLocks noChangeArrowheads="1"/>
            </p:cNvSpPr>
            <p:nvPr/>
          </p:nvSpPr>
          <p:spPr bwMode="auto">
            <a:xfrm>
              <a:off x="71" y="852"/>
              <a:ext cx="1406"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00">
                  <a:latin typeface="Arial" panose="020B0604020202020204" pitchFamily="34" charset="0"/>
                </a:rPr>
                <a:t>Deep Space Network Facilities:</a:t>
              </a:r>
            </a:p>
            <a:p>
              <a:pPr eaLnBrk="1" hangingPunct="1">
                <a:spcBef>
                  <a:spcPct val="0"/>
                </a:spcBef>
                <a:buFont typeface="Wingdings" panose="05000000000000000000" pitchFamily="2" charset="2"/>
                <a:buChar char="§"/>
              </a:pPr>
              <a:r>
                <a:rPr lang="en-US" altLang="en-US" sz="900">
                  <a:latin typeface="Arial" panose="020B0604020202020204" pitchFamily="34" charset="0"/>
                </a:rPr>
                <a:t>Goldstone, in CA Mojave Desert</a:t>
              </a:r>
            </a:p>
            <a:p>
              <a:pPr eaLnBrk="1" hangingPunct="1">
                <a:spcBef>
                  <a:spcPct val="0"/>
                </a:spcBef>
                <a:buFont typeface="Wingdings" panose="05000000000000000000" pitchFamily="2" charset="2"/>
                <a:buChar char="§"/>
              </a:pPr>
              <a:r>
                <a:rPr lang="en-US" altLang="en-US" sz="900">
                  <a:latin typeface="Arial" panose="020B0604020202020204" pitchFamily="34" charset="0"/>
                </a:rPr>
                <a:t>near Madrid, Spain</a:t>
              </a:r>
            </a:p>
            <a:p>
              <a:pPr eaLnBrk="1" hangingPunct="1">
                <a:spcBef>
                  <a:spcPct val="0"/>
                </a:spcBef>
                <a:buFont typeface="Wingdings" panose="05000000000000000000" pitchFamily="2" charset="2"/>
                <a:buChar char="§"/>
              </a:pPr>
              <a:r>
                <a:rPr lang="en-US" altLang="en-US" sz="900">
                  <a:latin typeface="Arial" panose="020B0604020202020204" pitchFamily="34" charset="0"/>
                </a:rPr>
                <a:t>near Canberra, Australia</a:t>
              </a:r>
            </a:p>
          </p:txBody>
        </p:sp>
        <p:sp>
          <p:nvSpPr>
            <p:cNvPr id="12339" name="Oval 168"/>
            <p:cNvSpPr>
              <a:spLocks noChangeArrowheads="1"/>
            </p:cNvSpPr>
            <p:nvPr/>
          </p:nvSpPr>
          <p:spPr bwMode="auto">
            <a:xfrm flipH="1" flipV="1">
              <a:off x="4368" y="1872"/>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40" name="Line 169"/>
            <p:cNvSpPr>
              <a:spLocks noChangeShapeType="1"/>
            </p:cNvSpPr>
            <p:nvPr/>
          </p:nvSpPr>
          <p:spPr bwMode="auto">
            <a:xfrm flipH="1">
              <a:off x="4416" y="1536"/>
              <a:ext cx="816" cy="336"/>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41" name="Text Box 170"/>
            <p:cNvSpPr txBox="1">
              <a:spLocks noChangeArrowheads="1"/>
            </p:cNvSpPr>
            <p:nvPr/>
          </p:nvSpPr>
          <p:spPr bwMode="auto">
            <a:xfrm>
              <a:off x="4272" y="720"/>
              <a:ext cx="136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Goddard Space Flight Center</a:t>
              </a:r>
            </a:p>
            <a:p>
              <a:pPr algn="ctr">
                <a:lnSpc>
                  <a:spcPct val="90000"/>
                </a:lnSpc>
                <a:spcBef>
                  <a:spcPct val="0"/>
                </a:spcBef>
                <a:buFontTx/>
                <a:buNone/>
              </a:pPr>
              <a:r>
                <a:rPr lang="en-US" altLang="en-US" sz="1100" b="1">
                  <a:latin typeface="Arial" panose="020B0604020202020204" pitchFamily="34" charset="0"/>
                </a:rPr>
                <a:t>Greenbelt, MD</a:t>
              </a:r>
            </a:p>
          </p:txBody>
        </p:sp>
        <p:sp>
          <p:nvSpPr>
            <p:cNvPr id="12342" name="Rectangle 171"/>
            <p:cNvSpPr>
              <a:spLocks noChangeArrowheads="1"/>
            </p:cNvSpPr>
            <p:nvPr/>
          </p:nvSpPr>
          <p:spPr bwMode="auto">
            <a:xfrm>
              <a:off x="4848" y="1248"/>
              <a:ext cx="91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000">
                  <a:latin typeface="Arial" panose="020B0604020202020204" pitchFamily="34" charset="0"/>
                </a:rPr>
                <a:t>Goddard Institute </a:t>
              </a:r>
            </a:p>
            <a:p>
              <a:pPr algn="ctr" eaLnBrk="1" hangingPunct="1">
                <a:spcBef>
                  <a:spcPct val="0"/>
                </a:spcBef>
                <a:buFontTx/>
                <a:buNone/>
              </a:pPr>
              <a:r>
                <a:rPr lang="en-US" altLang="en-US" sz="1000">
                  <a:latin typeface="Arial" panose="020B0604020202020204" pitchFamily="34" charset="0"/>
                </a:rPr>
                <a:t>for Space Sciences, NY</a:t>
              </a:r>
            </a:p>
          </p:txBody>
        </p:sp>
        <p:sp>
          <p:nvSpPr>
            <p:cNvPr id="12343" name="Oval 172"/>
            <p:cNvSpPr>
              <a:spLocks noChangeArrowheads="1"/>
            </p:cNvSpPr>
            <p:nvPr/>
          </p:nvSpPr>
          <p:spPr bwMode="auto">
            <a:xfrm flipH="1" flipV="1">
              <a:off x="3552" y="2832"/>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44" name="Line 173"/>
            <p:cNvSpPr>
              <a:spLocks noChangeShapeType="1"/>
            </p:cNvSpPr>
            <p:nvPr/>
          </p:nvSpPr>
          <p:spPr bwMode="auto">
            <a:xfrm flipH="1" flipV="1">
              <a:off x="3648" y="2880"/>
              <a:ext cx="720" cy="48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45" name="Text Box 174"/>
            <p:cNvSpPr txBox="1">
              <a:spLocks noChangeArrowheads="1"/>
            </p:cNvSpPr>
            <p:nvPr/>
          </p:nvSpPr>
          <p:spPr bwMode="white">
            <a:xfrm>
              <a:off x="4320" y="3312"/>
              <a:ext cx="1379"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latin typeface="Arial" panose="020B0604020202020204" pitchFamily="34" charset="0"/>
                </a:rPr>
                <a:t>NASA Shared Services Center</a:t>
              </a:r>
            </a:p>
            <a:p>
              <a:pPr algn="ctr">
                <a:lnSpc>
                  <a:spcPct val="90000"/>
                </a:lnSpc>
                <a:spcBef>
                  <a:spcPct val="0"/>
                </a:spcBef>
                <a:buFontTx/>
                <a:buNone/>
              </a:pPr>
              <a:r>
                <a:rPr lang="en-US" altLang="en-US" sz="1100" b="1">
                  <a:latin typeface="Arial" panose="020B0604020202020204" pitchFamily="34" charset="0"/>
                </a:rPr>
                <a:t>(NSSC), MS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55E6720-FCDD-440B-926E-2398A0638F41}" type="slidenum">
              <a:rPr lang="en-US" altLang="en-US" sz="1400" smtClean="0"/>
              <a:pPr>
                <a:spcBef>
                  <a:spcPct val="0"/>
                </a:spcBef>
                <a:buFontTx/>
                <a:buNone/>
              </a:pPr>
              <a:t>6</a:t>
            </a:fld>
            <a:endParaRPr lang="en-US" altLang="en-US" sz="1400"/>
          </a:p>
        </p:txBody>
      </p:sp>
      <p:sp>
        <p:nvSpPr>
          <p:cNvPr id="14339" name="Text Box 4"/>
          <p:cNvSpPr txBox="1">
            <a:spLocks noChangeArrowheads="1"/>
          </p:cNvSpPr>
          <p:nvPr/>
        </p:nvSpPr>
        <p:spPr bwMode="auto">
          <a:xfrm>
            <a:off x="2133600" y="457200"/>
            <a:ext cx="510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b="1"/>
              <a:t>About GSFC . . . </a:t>
            </a:r>
          </a:p>
        </p:txBody>
      </p:sp>
      <p:sp>
        <p:nvSpPr>
          <p:cNvPr id="14340" name="Text Box 8"/>
          <p:cNvSpPr txBox="1">
            <a:spLocks noChangeArrowheads="1"/>
          </p:cNvSpPr>
          <p:nvPr/>
        </p:nvSpPr>
        <p:spPr bwMode="auto">
          <a:xfrm>
            <a:off x="1143000" y="2590800"/>
            <a:ext cx="67818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t>NASA's Goddard Space Flight Center is home to the nation's largest organization of combined scientists, engineers and technologists that build spacecraft, instruments and new technology to study the Earth, the sun, our solar system, and the universe.</a:t>
            </a:r>
          </a:p>
          <a:p>
            <a:pPr algn="ctr">
              <a:spcBef>
                <a:spcPct val="0"/>
              </a:spcBef>
              <a:buFontTx/>
              <a:buNone/>
            </a:pPr>
            <a:endParaRPr lang="en-US" altLang="en-US" sz="2400"/>
          </a:p>
          <a:p>
            <a:pPr algn="ctr">
              <a:spcBef>
                <a:spcPct val="0"/>
              </a:spcBef>
              <a:buFontTx/>
              <a:buNone/>
            </a:pPr>
            <a:r>
              <a:rPr lang="en-US" altLang="en-US" sz="2000">
                <a:solidFill>
                  <a:srgbClr val="0000FF"/>
                </a:solidFill>
                <a:hlinkClick r:id="rId3"/>
              </a:rPr>
              <a:t>http://www.nasa.gov/centers/goddard/home/#.U3JoxRC9aSr</a:t>
            </a:r>
            <a:endParaRPr lang="en-US" altLang="en-US" sz="2000">
              <a:solidFill>
                <a:srgbClr val="0000FF"/>
              </a:solidFill>
            </a:endParaRPr>
          </a:p>
        </p:txBody>
      </p:sp>
      <p:pic>
        <p:nvPicPr>
          <p:cNvPr id="11271" name="Picture 7"/>
          <p:cNvPicPr>
            <a:picLocks noChangeAspect="1" noChangeArrowheads="1"/>
          </p:cNvPicPr>
          <p:nvPr/>
        </p:nvPicPr>
        <p:blipFill>
          <a:blip r:embed="rId4"/>
          <a:srcRect/>
          <a:stretch>
            <a:fillRect/>
          </a:stretch>
        </p:blipFill>
        <p:spPr bwMode="auto">
          <a:xfrm>
            <a:off x="2514600" y="1219200"/>
            <a:ext cx="4286250" cy="1190625"/>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E4C6E7E-1D29-4858-A70A-BFB07666B5CC}" type="slidenum">
              <a:rPr lang="en-US" altLang="en-US" sz="1400" smtClean="0"/>
              <a:pPr>
                <a:spcBef>
                  <a:spcPct val="0"/>
                </a:spcBef>
                <a:buFontTx/>
                <a:buNone/>
              </a:pPr>
              <a:t>7</a:t>
            </a:fld>
            <a:endParaRPr lang="en-US" altLang="en-US" sz="1400"/>
          </a:p>
        </p:txBody>
      </p:sp>
      <p:sp>
        <p:nvSpPr>
          <p:cNvPr id="16387" name="Rectangle 2"/>
          <p:cNvSpPr>
            <a:spLocks noGrp="1" noChangeArrowheads="1"/>
          </p:cNvSpPr>
          <p:nvPr>
            <p:ph type="title"/>
          </p:nvPr>
        </p:nvSpPr>
        <p:spPr>
          <a:xfrm>
            <a:off x="1371600" y="228600"/>
            <a:ext cx="6096000" cy="533400"/>
          </a:xfrm>
        </p:spPr>
        <p:txBody>
          <a:bodyPr/>
          <a:lstStyle/>
          <a:p>
            <a:r>
              <a:rPr lang="en-US" altLang="en-US" sz="3600" b="1"/>
              <a:t>Goddard Space Flight Center</a:t>
            </a:r>
          </a:p>
        </p:txBody>
      </p:sp>
      <p:sp>
        <p:nvSpPr>
          <p:cNvPr id="16388" name="Text Box 3"/>
          <p:cNvSpPr txBox="1">
            <a:spLocks noChangeArrowheads="1"/>
          </p:cNvSpPr>
          <p:nvPr/>
        </p:nvSpPr>
        <p:spPr bwMode="auto">
          <a:xfrm>
            <a:off x="7685088" y="76200"/>
            <a:ext cx="12176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a:latin typeface="Arial" panose="020B0604020202020204" pitchFamily="34" charset="0"/>
              </a:rPr>
              <a:t>GSFC</a:t>
            </a:r>
          </a:p>
          <a:p>
            <a:pPr algn="ctr" eaLnBrk="1" hangingPunct="1">
              <a:spcBef>
                <a:spcPct val="0"/>
              </a:spcBef>
              <a:buFontTx/>
              <a:buNone/>
            </a:pPr>
            <a:r>
              <a:rPr lang="en-US" altLang="en-US" sz="1200" b="1">
                <a:latin typeface="Arial" panose="020B0604020202020204" pitchFamily="34" charset="0"/>
              </a:rPr>
              <a:t>Greenbelt, MD</a:t>
            </a:r>
          </a:p>
          <a:p>
            <a:pPr algn="ctr" eaLnBrk="1" hangingPunct="1">
              <a:spcBef>
                <a:spcPct val="0"/>
              </a:spcBef>
              <a:buFontTx/>
              <a:buNone/>
            </a:pPr>
            <a:endParaRPr lang="en-US" altLang="en-US" sz="1200" b="1">
              <a:latin typeface="Arial" panose="020B0604020202020204" pitchFamily="34" charset="0"/>
            </a:endParaRPr>
          </a:p>
        </p:txBody>
      </p:sp>
      <p:sp>
        <p:nvSpPr>
          <p:cNvPr id="16389" name="Text Box 4"/>
          <p:cNvSpPr txBox="1">
            <a:spLocks noChangeArrowheads="1"/>
          </p:cNvSpPr>
          <p:nvPr/>
        </p:nvSpPr>
        <p:spPr bwMode="auto">
          <a:xfrm>
            <a:off x="0" y="838200"/>
            <a:ext cx="5791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700" b="1" u="sng">
                <a:solidFill>
                  <a:srgbClr val="000000"/>
                </a:solidFill>
                <a:latin typeface="Arial" panose="020B0604020202020204" pitchFamily="34" charset="0"/>
              </a:rPr>
              <a:t>Center Facilities</a:t>
            </a:r>
          </a:p>
          <a:p>
            <a:pPr eaLnBrk="1" hangingPunct="1">
              <a:spcBef>
                <a:spcPct val="0"/>
              </a:spcBef>
            </a:pPr>
            <a:r>
              <a:rPr lang="en-US" altLang="en-US" sz="1500">
                <a:solidFill>
                  <a:srgbClr val="000000"/>
                </a:solidFill>
                <a:latin typeface="Arial" panose="020B0604020202020204" pitchFamily="34" charset="0"/>
              </a:rPr>
              <a:t>  Location:	Greenbelt, Maryland</a:t>
            </a:r>
          </a:p>
          <a:p>
            <a:pPr eaLnBrk="1" hangingPunct="1">
              <a:spcBef>
                <a:spcPct val="0"/>
              </a:spcBef>
            </a:pPr>
            <a:r>
              <a:rPr lang="en-US" altLang="en-US" sz="1500">
                <a:solidFill>
                  <a:srgbClr val="000000"/>
                </a:solidFill>
                <a:latin typeface="Arial" panose="020B0604020202020204" pitchFamily="34" charset="0"/>
              </a:rPr>
              <a:t>  Acreage:            	</a:t>
            </a:r>
            <a:r>
              <a:rPr lang="en-US" altLang="en-US" sz="1500">
                <a:latin typeface="Arial" panose="020B0604020202020204" pitchFamily="34" charset="0"/>
              </a:rPr>
              <a:t>1121 acres  </a:t>
            </a:r>
            <a:r>
              <a:rPr lang="en-US" altLang="en-US" sz="1200">
                <a:latin typeface="Arial" panose="020B0604020202020204" pitchFamily="34" charset="0"/>
              </a:rPr>
              <a:t>(+149 acres leased from USDA)</a:t>
            </a:r>
          </a:p>
          <a:p>
            <a:pPr eaLnBrk="1" hangingPunct="1">
              <a:spcBef>
                <a:spcPct val="0"/>
              </a:spcBef>
            </a:pPr>
            <a:r>
              <a:rPr lang="en-US" altLang="en-US" sz="1500">
                <a:latin typeface="Arial" panose="020B0604020202020204" pitchFamily="34" charset="0"/>
              </a:rPr>
              <a:t>  # of Buildings:	51</a:t>
            </a:r>
          </a:p>
          <a:p>
            <a:pPr eaLnBrk="1" hangingPunct="1">
              <a:spcBef>
                <a:spcPct val="0"/>
              </a:spcBef>
            </a:pPr>
            <a:r>
              <a:rPr lang="en-US" altLang="en-US" sz="1500">
                <a:solidFill>
                  <a:srgbClr val="000000"/>
                </a:solidFill>
                <a:latin typeface="Arial" panose="020B0604020202020204" pitchFamily="34" charset="0"/>
              </a:rPr>
              <a:t>  Unique Facilities: 	</a:t>
            </a:r>
          </a:p>
          <a:p>
            <a:pPr lvl="1" eaLnBrk="1" hangingPunct="1">
              <a:spcBef>
                <a:spcPct val="0"/>
              </a:spcBef>
              <a:buFontTx/>
              <a:buNone/>
            </a:pPr>
            <a:r>
              <a:rPr lang="en-US" altLang="en-US" sz="1000">
                <a:latin typeface="Arial" panose="020B0604020202020204" pitchFamily="34" charset="0"/>
              </a:rPr>
              <a:t>Diffraction Grating Evaluation Facility, Earth Observing System Data and Information System Facility, Flight Dynamics Facility, High Capacity Centrifuge, Hubble Space Telescope Control Center, Integrated Mission Design Center, Magnetics Test Facility, The NASA Center for Computational Sciences, NASA Communications Network, NASA Space Science Data Center, Network Control Center, Quality Assurance and Detector Development Laboratory, Scientific Visualization Studio, Space Environment Simulator, Spacecraft Fabrication Facility, Spacecraft Systems Development and Integration Facility, Spacecraft Test and Integration Facility</a:t>
            </a:r>
            <a:r>
              <a:rPr lang="en-US" altLang="en-US" sz="1200">
                <a:latin typeface="Arial" panose="020B0604020202020204" pitchFamily="34" charset="0"/>
              </a:rPr>
              <a:t> </a:t>
            </a:r>
            <a:endParaRPr lang="en-US" altLang="en-US" sz="1800">
              <a:solidFill>
                <a:srgbClr val="000000"/>
              </a:solidFill>
              <a:latin typeface="Arial" panose="020B0604020202020204" pitchFamily="34" charset="0"/>
            </a:endParaRPr>
          </a:p>
        </p:txBody>
      </p:sp>
      <p:sp>
        <p:nvSpPr>
          <p:cNvPr id="16390" name="Text Box 5"/>
          <p:cNvSpPr txBox="1">
            <a:spLocks noChangeArrowheads="1"/>
          </p:cNvSpPr>
          <p:nvPr/>
        </p:nvSpPr>
        <p:spPr bwMode="auto">
          <a:xfrm>
            <a:off x="76200" y="4327525"/>
            <a:ext cx="90678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700" b="1" u="sng">
                <a:solidFill>
                  <a:srgbClr val="000000"/>
                </a:solidFill>
                <a:latin typeface="Arial" panose="020B0604020202020204" pitchFamily="34" charset="0"/>
              </a:rPr>
              <a:t>Center History</a:t>
            </a:r>
          </a:p>
          <a:p>
            <a:pPr eaLnBrk="1" hangingPunct="1">
              <a:spcBef>
                <a:spcPct val="0"/>
              </a:spcBef>
            </a:pPr>
            <a:r>
              <a:rPr lang="en-US" altLang="en-US" sz="1500">
                <a:solidFill>
                  <a:srgbClr val="000000"/>
                </a:solidFill>
                <a:latin typeface="Arial" panose="020B0604020202020204" pitchFamily="34" charset="0"/>
              </a:rPr>
              <a:t> Founded:  </a:t>
            </a:r>
          </a:p>
          <a:p>
            <a:pPr lvl="1" eaLnBrk="1" hangingPunct="1">
              <a:spcBef>
                <a:spcPct val="0"/>
              </a:spcBef>
              <a:buFontTx/>
              <a:buNone/>
            </a:pPr>
            <a:r>
              <a:rPr lang="en-US" altLang="en-US" sz="1400">
                <a:solidFill>
                  <a:srgbClr val="000000"/>
                </a:solidFill>
                <a:latin typeface="Arial" panose="020B0604020202020204" pitchFamily="34" charset="0"/>
              </a:rPr>
              <a:t>May 1, 1959 (NASA’s first Space Flight Center)</a:t>
            </a:r>
          </a:p>
          <a:p>
            <a:pPr eaLnBrk="1" hangingPunct="1">
              <a:spcBef>
                <a:spcPct val="0"/>
              </a:spcBef>
            </a:pPr>
            <a:r>
              <a:rPr lang="en-US" altLang="en-US" sz="1500">
                <a:solidFill>
                  <a:srgbClr val="000000"/>
                </a:solidFill>
                <a:latin typeface="Arial" panose="020B0604020202020204" pitchFamily="34" charset="0"/>
              </a:rPr>
              <a:t> Origin:	</a:t>
            </a:r>
          </a:p>
          <a:p>
            <a:pPr lvl="1" eaLnBrk="1" hangingPunct="1">
              <a:spcBef>
                <a:spcPct val="0"/>
              </a:spcBef>
              <a:buFontTx/>
              <a:buNone/>
            </a:pPr>
            <a:r>
              <a:rPr lang="en-US" altLang="en-US" sz="1200">
                <a:latin typeface="Arial" panose="020B0604020202020204" pitchFamily="34" charset="0"/>
              </a:rPr>
              <a:t>GSFC was formed in 1959 with about 160 researchers from the Naval Research Lab (project Vanguard).  A tract of land was identified near the Beltsville Agricultural Research Center and its ownership was negotiated between the US Government and the State of Maryland.  GSFC is named in recognition of Dr. Robert H. Goddard, the pioneer of modern rocket propulsion in the United States.  Wallops Flight Facility was established in 1945 under the National Advisory Committee for Aeronautics and became Wallops Station in 1958 as part of NASA. </a:t>
            </a:r>
          </a:p>
          <a:p>
            <a:pPr eaLnBrk="1" hangingPunct="1">
              <a:spcBef>
                <a:spcPct val="0"/>
              </a:spcBef>
              <a:buFontTx/>
              <a:buNone/>
            </a:pPr>
            <a:endParaRPr lang="en-US" altLang="en-US" sz="1800">
              <a:latin typeface="Arial" panose="020B0604020202020204" pitchFamily="34" charset="0"/>
            </a:endParaRPr>
          </a:p>
        </p:txBody>
      </p:sp>
      <p:pic>
        <p:nvPicPr>
          <p:cNvPr id="16391" name="Picture 6" descr="Aerial view of Goddard Space Flight Center.">
            <a:hlinkClick r:id="rId3" tooltip="Aerial view of Goddard Space Flight Center."/>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838200"/>
            <a:ext cx="3352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Rectangle 7"/>
          <p:cNvSpPr>
            <a:spLocks noChangeArrowheads="1"/>
          </p:cNvSpPr>
          <p:nvPr/>
        </p:nvSpPr>
        <p:spPr bwMode="auto">
          <a:xfrm>
            <a:off x="0" y="3273425"/>
            <a:ext cx="7848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1500">
                <a:solidFill>
                  <a:srgbClr val="000000"/>
                </a:solidFill>
                <a:latin typeface="Arial" panose="020B0604020202020204" pitchFamily="34" charset="0"/>
              </a:rPr>
              <a:t>Supporting Facilities:  </a:t>
            </a:r>
          </a:p>
          <a:p>
            <a:pPr lvl="1" eaLnBrk="1" hangingPunct="1">
              <a:spcBef>
                <a:spcPct val="0"/>
              </a:spcBef>
              <a:buFontTx/>
              <a:buChar char="•"/>
            </a:pPr>
            <a:r>
              <a:rPr lang="en-US" altLang="en-US" sz="1200">
                <a:latin typeface="Arial" panose="020B0604020202020204" pitchFamily="34" charset="0"/>
              </a:rPr>
              <a:t> Wallops Island located near Chincoteague, Virginia (6188 acres, 84 buildings including aircraft hangars)</a:t>
            </a:r>
          </a:p>
          <a:p>
            <a:pPr lvl="1" eaLnBrk="1" hangingPunct="1">
              <a:spcBef>
                <a:spcPct val="0"/>
              </a:spcBef>
              <a:buFontTx/>
              <a:buChar char="•"/>
            </a:pPr>
            <a:r>
              <a:rPr lang="en-US" altLang="en-US" sz="1200">
                <a:solidFill>
                  <a:srgbClr val="000000"/>
                </a:solidFill>
                <a:latin typeface="Arial" panose="020B0604020202020204" pitchFamily="34" charset="0"/>
              </a:rPr>
              <a:t> Independent Verification and Validation Facility (IV&amp;VF) located in Fairmont, West Virginia</a:t>
            </a:r>
          </a:p>
          <a:p>
            <a:pPr lvl="1" eaLnBrk="1" hangingPunct="1">
              <a:spcBef>
                <a:spcPct val="0"/>
              </a:spcBef>
              <a:buFontTx/>
              <a:buChar char="•"/>
            </a:pPr>
            <a:r>
              <a:rPr lang="en-US" altLang="en-US" sz="1200">
                <a:solidFill>
                  <a:srgbClr val="000000"/>
                </a:solidFill>
                <a:latin typeface="Arial" panose="020B0604020202020204" pitchFamily="34" charset="0"/>
              </a:rPr>
              <a:t> Goddard Institute for Space Studies (GISS) located at Columbia University in New York City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594ABE7-060E-4440-BFFC-4298DA925B70}" type="slidenum">
              <a:rPr lang="en-US" altLang="en-US" sz="1400" smtClean="0"/>
              <a:pPr>
                <a:spcBef>
                  <a:spcPct val="0"/>
                </a:spcBef>
                <a:buFontTx/>
                <a:buNone/>
              </a:pPr>
              <a:t>8</a:t>
            </a:fld>
            <a:endParaRPr lang="en-US" altLang="en-US" sz="1400"/>
          </a:p>
        </p:txBody>
      </p:sp>
      <p:sp>
        <p:nvSpPr>
          <p:cNvPr id="18436" name="Rectangle 3"/>
          <p:cNvSpPr>
            <a:spLocks noChangeArrowheads="1"/>
          </p:cNvSpPr>
          <p:nvPr/>
        </p:nvSpPr>
        <p:spPr bwMode="auto">
          <a:xfrm>
            <a:off x="990600" y="5870575"/>
            <a:ext cx="7391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Tx/>
              <a:buNone/>
            </a:pPr>
            <a:r>
              <a:rPr lang="en-US" altLang="en-US" sz="1800" dirty="0"/>
              <a:t>All Directorates and most Staff Offices have their own organizational breakdowns.  This breakdown is located on the Center’s internal website at </a:t>
            </a:r>
            <a:r>
              <a:rPr lang="en-US" altLang="en-US" sz="1800" dirty="0">
                <a:hlinkClick r:id="rId3"/>
              </a:rPr>
              <a:t>https://internal.gsfc.nasa.gov/information-about-goddards-organizations</a:t>
            </a:r>
            <a:r>
              <a:rPr lang="en-US" altLang="en-US" sz="1800" dirty="0"/>
              <a:t>.</a:t>
            </a:r>
          </a:p>
        </p:txBody>
      </p:sp>
      <p:pic>
        <p:nvPicPr>
          <p:cNvPr id="3" name="Picture 2">
            <a:extLst>
              <a:ext uri="{FF2B5EF4-FFF2-40B4-BE49-F238E27FC236}">
                <a16:creationId xmlns:a16="http://schemas.microsoft.com/office/drawing/2014/main" id="{851ED146-1946-EADC-3828-311B1231D380}"/>
              </a:ext>
            </a:extLst>
          </p:cNvPr>
          <p:cNvPicPr>
            <a:picLocks noChangeAspect="1"/>
          </p:cNvPicPr>
          <p:nvPr/>
        </p:nvPicPr>
        <p:blipFill>
          <a:blip r:embed="rId4"/>
          <a:stretch>
            <a:fillRect/>
          </a:stretch>
        </p:blipFill>
        <p:spPr>
          <a:xfrm>
            <a:off x="533400" y="231775"/>
            <a:ext cx="7680550" cy="54599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CE4C8237-1722-4100-93F5-27CE1CDA74A1}"/>
              </a:ext>
            </a:extLst>
          </p:cNvPr>
          <p:cNvCxnSpPr>
            <a:cxnSpLocks/>
            <a:stCxn id="0" idx="3"/>
          </p:cNvCxnSpPr>
          <p:nvPr/>
        </p:nvCxnSpPr>
        <p:spPr>
          <a:xfrm>
            <a:off x="4367213" y="1997075"/>
            <a:ext cx="20478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19A76B-3CC0-43A4-8CB7-7AB917AFF262}"/>
              </a:ext>
            </a:extLst>
          </p:cNvPr>
          <p:cNvCxnSpPr>
            <a:cxnSpLocks/>
          </p:cNvCxnSpPr>
          <p:nvPr/>
        </p:nvCxnSpPr>
        <p:spPr>
          <a:xfrm>
            <a:off x="8407400" y="5329238"/>
            <a:ext cx="1588" cy="26352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59BF7B-196F-4E70-840D-937B4FBC9235}"/>
              </a:ext>
            </a:extLst>
          </p:cNvPr>
          <p:cNvCxnSpPr>
            <a:cxnSpLocks/>
          </p:cNvCxnSpPr>
          <p:nvPr/>
        </p:nvCxnSpPr>
        <p:spPr>
          <a:xfrm>
            <a:off x="7315200" y="5316538"/>
            <a:ext cx="1588" cy="255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0B227DE-2A14-42BE-8ABD-E4A5095C8DBD}"/>
              </a:ext>
            </a:extLst>
          </p:cNvPr>
          <p:cNvCxnSpPr>
            <a:cxnSpLocks/>
          </p:cNvCxnSpPr>
          <p:nvPr/>
        </p:nvCxnSpPr>
        <p:spPr>
          <a:xfrm>
            <a:off x="6219825" y="5314950"/>
            <a:ext cx="0" cy="26352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B92921E-D99F-45BE-A017-9A99082B1C3E}"/>
              </a:ext>
            </a:extLst>
          </p:cNvPr>
          <p:cNvCxnSpPr>
            <a:cxnSpLocks/>
          </p:cNvCxnSpPr>
          <p:nvPr/>
        </p:nvCxnSpPr>
        <p:spPr>
          <a:xfrm flipH="1">
            <a:off x="5130800" y="5326063"/>
            <a:ext cx="0" cy="2667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33D4787-42B3-4AE6-A7DE-D2C9B6E5FAAD}"/>
              </a:ext>
            </a:extLst>
          </p:cNvPr>
          <p:cNvCxnSpPr>
            <a:cxnSpLocks/>
          </p:cNvCxnSpPr>
          <p:nvPr/>
        </p:nvCxnSpPr>
        <p:spPr>
          <a:xfrm>
            <a:off x="4002088" y="5319713"/>
            <a:ext cx="1587" cy="2587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C485FF0-C5B6-419F-8F87-32B952710276}"/>
              </a:ext>
            </a:extLst>
          </p:cNvPr>
          <p:cNvCxnSpPr>
            <a:cxnSpLocks/>
          </p:cNvCxnSpPr>
          <p:nvPr/>
        </p:nvCxnSpPr>
        <p:spPr>
          <a:xfrm>
            <a:off x="2911475" y="5319713"/>
            <a:ext cx="1588" cy="26987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25F5CBC-4EE1-468A-B1B3-C6C0AEE19AF7}"/>
              </a:ext>
            </a:extLst>
          </p:cNvPr>
          <p:cNvSpPr>
            <a:spLocks noGrp="1"/>
          </p:cNvSpPr>
          <p:nvPr>
            <p:ph type="ctrTitle"/>
          </p:nvPr>
        </p:nvSpPr>
        <p:spPr>
          <a:xfrm>
            <a:off x="666750" y="19050"/>
            <a:ext cx="8704263" cy="1181100"/>
          </a:xfrm>
        </p:spPr>
        <p:txBody>
          <a:bodyPr rtlCol="0">
            <a:normAutofit/>
          </a:bodyPr>
          <a:lstStyle/>
          <a:p>
            <a:pPr algn="l" eaLnBrk="1" fontAlgn="auto" hangingPunct="1">
              <a:spcAft>
                <a:spcPts val="0"/>
              </a:spcAft>
              <a:defRPr/>
            </a:pPr>
            <a:r>
              <a:rPr lang="en-US" sz="5200" b="1" spc="-150" dirty="0">
                <a:solidFill>
                  <a:schemeClr val="accent5">
                    <a:lumMod val="50000"/>
                  </a:schemeClr>
                </a:solidFill>
                <a:latin typeface="Arial" pitchFamily="34" charset="0"/>
                <a:cs typeface="Arial" pitchFamily="34" charset="0"/>
              </a:rPr>
              <a:t>170</a:t>
            </a:r>
            <a:endParaRPr lang="en-US" sz="5200" b="1" spc="-15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65A41C-922A-40E7-AEB7-34FC95D1A8C0}"/>
              </a:ext>
            </a:extLst>
          </p:cNvPr>
          <p:cNvSpPr/>
          <p:nvPr/>
        </p:nvSpPr>
        <p:spPr>
          <a:xfrm>
            <a:off x="1878013" y="555625"/>
            <a:ext cx="7265987" cy="3333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C79070A4-67BB-4695-BAA7-AF5485493B99}"/>
              </a:ext>
            </a:extLst>
          </p:cNvPr>
          <p:cNvSpPr txBox="1">
            <a:spLocks/>
          </p:cNvSpPr>
          <p:nvPr/>
        </p:nvSpPr>
        <p:spPr>
          <a:xfrm>
            <a:off x="1774825" y="611188"/>
            <a:ext cx="7369175" cy="3048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4BACC6">
                    <a:lumMod val="50000"/>
                  </a:srgbClr>
                </a:solidFill>
                <a:effectLst/>
                <a:uLnTx/>
                <a:uFillTx/>
                <a:latin typeface="Arial" panose="020B0604020202020204" pitchFamily="34" charset="0"/>
                <a:ea typeface="+mn-ea"/>
                <a:cs typeface="Arial" pitchFamily="34" charset="0"/>
              </a:rPr>
              <a:t>NASA / GSFC Office of Procurement</a:t>
            </a:r>
          </a:p>
        </p:txBody>
      </p:sp>
      <p:sp>
        <p:nvSpPr>
          <p:cNvPr id="7" name="Rectangle 6">
            <a:extLst>
              <a:ext uri="{FF2B5EF4-FFF2-40B4-BE49-F238E27FC236}">
                <a16:creationId xmlns:a16="http://schemas.microsoft.com/office/drawing/2014/main" id="{C435709A-CF4D-4582-853B-75E8DCFCB866}"/>
              </a:ext>
            </a:extLst>
          </p:cNvPr>
          <p:cNvSpPr/>
          <p:nvPr/>
        </p:nvSpPr>
        <p:spPr>
          <a:xfrm>
            <a:off x="819030" y="2452600"/>
            <a:ext cx="3565645" cy="533400"/>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Deputy Procurement Officer for Policy</a:t>
            </a:r>
            <a:b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800" b="1" i="0" u="none" strike="noStrike" kern="1200" cap="small" spc="0" normalizeH="0" baseline="0" noProof="0" dirty="0">
                <a:ln>
                  <a:noFill/>
                </a:ln>
                <a:solidFill>
                  <a:srgbClr val="4BACC6">
                    <a:lumMod val="50000"/>
                  </a:srgbClr>
                </a:solidFill>
                <a:effectLst/>
                <a:uLnTx/>
                <a:uFillTx/>
                <a:latin typeface="Calibri"/>
                <a:ea typeface="+mn-ea"/>
                <a:cs typeface="+mn-cs"/>
              </a:rPr>
              <a:t>Brian Leyda</a:t>
            </a:r>
            <a:endParaRPr kumimoji="0" lang="en-US" sz="18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90" name="Rectangle 89">
            <a:extLst>
              <a:ext uri="{FF2B5EF4-FFF2-40B4-BE49-F238E27FC236}">
                <a16:creationId xmlns:a16="http://schemas.microsoft.com/office/drawing/2014/main" id="{931E3A6E-43F3-464C-8C3F-529FD08EF877}"/>
              </a:ext>
            </a:extLst>
          </p:cNvPr>
          <p:cNvSpPr/>
          <p:nvPr/>
        </p:nvSpPr>
        <p:spPr>
          <a:xfrm>
            <a:off x="0" y="0"/>
            <a:ext cx="9144000" cy="15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Rectangle 93">
            <a:extLst>
              <a:ext uri="{FF2B5EF4-FFF2-40B4-BE49-F238E27FC236}">
                <a16:creationId xmlns:a16="http://schemas.microsoft.com/office/drawing/2014/main" id="{E5630848-C879-49B6-9C7F-E48134995FD3}"/>
              </a:ext>
            </a:extLst>
          </p:cNvPr>
          <p:cNvSpPr/>
          <p:nvPr/>
        </p:nvSpPr>
        <p:spPr>
          <a:xfrm>
            <a:off x="1323708" y="3434289"/>
            <a:ext cx="1014222" cy="1888219"/>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CODE 172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GOES</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Geostationary Operational Environmental Satellite / Space Weather</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dirty="0">
              <a:solidFill>
                <a:prstClr val="black">
                  <a:lumMod val="65000"/>
                  <a:lumOff val="35000"/>
                </a:prstClr>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small"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tammy seidel</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Associate Chief</a:t>
            </a:r>
            <a:endParaRPr kumimoji="0" lang="en-US" sz="900" b="0" i="0" u="none" strike="noStrike" kern="1200" cap="none" spc="-40" normalizeH="0" baseline="0" noProof="0" dirty="0">
              <a:ln>
                <a:noFill/>
              </a:ln>
              <a:solidFill>
                <a:srgbClr val="4BACC6">
                  <a:lumMod val="50000"/>
                </a:srgbClr>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1EED220D-01CB-4475-8C82-8C281226A056}"/>
              </a:ext>
            </a:extLst>
          </p:cNvPr>
          <p:cNvSpPr/>
          <p:nvPr/>
        </p:nvSpPr>
        <p:spPr>
          <a:xfrm>
            <a:off x="2405745" y="3434289"/>
            <a:ext cx="1014222" cy="1888219"/>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CODE 173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80" normalizeH="0" baseline="0" noProof="0" dirty="0">
                <a:ln>
                  <a:noFill/>
                </a:ln>
                <a:solidFill>
                  <a:srgbClr val="4BACC6">
                    <a:lumMod val="50000"/>
                  </a:srgbClr>
                </a:solidFill>
                <a:effectLst/>
                <a:uLnTx/>
                <a:uFillTx/>
                <a:latin typeface="Calibri"/>
                <a:ea typeface="+mn-ea"/>
                <a:cs typeface="+mn-cs"/>
              </a:rPr>
              <a:t>HEADQUARTERS</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Headquarters Procurement Office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60" normalizeH="0" baseline="0" noProof="0" dirty="0">
                <a:ln>
                  <a:noFill/>
                </a:ln>
                <a:solidFill>
                  <a:srgbClr val="4BACC6">
                    <a:lumMod val="50000"/>
                  </a:srgbClr>
                </a:solidFill>
                <a:effectLst/>
                <a:uLnTx/>
                <a:uFillTx/>
                <a:latin typeface="Calibri"/>
                <a:ea typeface="+mn-ea"/>
                <a:cs typeface="+mn-cs"/>
              </a:rPr>
              <a:t>jennifer o’connell</a:t>
            </a:r>
            <a:br>
              <a:rPr kumimoji="0" lang="en-US" sz="1200" b="1" i="0" u="none" strike="noStrike" kern="1200" cap="small" spc="-6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Associate Chief</a:t>
            </a:r>
            <a:endParaRPr kumimoji="0" lang="en-US" sz="800" b="0" i="0" u="none" strike="noStrike" kern="1200" cap="none" spc="-20" normalizeH="0" baseline="0" noProof="0" dirty="0">
              <a:ln>
                <a:noFill/>
              </a:ln>
              <a:solidFill>
                <a:srgbClr val="4BACC6">
                  <a:lumMod val="50000"/>
                </a:srgbClr>
              </a:solidFill>
              <a:effectLst/>
              <a:uLnTx/>
              <a:uFillTx/>
              <a:latin typeface="Calibri"/>
              <a:ea typeface="+mn-ea"/>
              <a:cs typeface="+mn-cs"/>
            </a:endParaRPr>
          </a:p>
        </p:txBody>
      </p:sp>
      <p:cxnSp>
        <p:nvCxnSpPr>
          <p:cNvPr id="41" name="Elbow Connector 40">
            <a:extLst>
              <a:ext uri="{FF2B5EF4-FFF2-40B4-BE49-F238E27FC236}">
                <a16:creationId xmlns:a16="http://schemas.microsoft.com/office/drawing/2014/main" id="{272A8AFF-68E9-4104-B3D3-FBE966F59A09}"/>
              </a:ext>
            </a:extLst>
          </p:cNvPr>
          <p:cNvCxnSpPr>
            <a:cxnSpLocks/>
          </p:cNvCxnSpPr>
          <p:nvPr/>
        </p:nvCxnSpPr>
        <p:spPr>
          <a:xfrm rot="10800000" flipV="1">
            <a:off x="231775" y="3236913"/>
            <a:ext cx="4705350" cy="1147762"/>
          </a:xfrm>
          <a:prstGeom prst="bentConnector3">
            <a:avLst>
              <a:gd name="adj1" fmla="val 10245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a16="http://schemas.microsoft.com/office/drawing/2014/main" id="{D514A86F-C789-47A7-900A-6DD1F0B9B18F}"/>
              </a:ext>
            </a:extLst>
          </p:cNvPr>
          <p:cNvCxnSpPr>
            <a:cxnSpLocks/>
          </p:cNvCxnSpPr>
          <p:nvPr/>
        </p:nvCxnSpPr>
        <p:spPr>
          <a:xfrm>
            <a:off x="4289425" y="3238500"/>
            <a:ext cx="4625975" cy="1136650"/>
          </a:xfrm>
          <a:prstGeom prst="bentConnector3">
            <a:avLst>
              <a:gd name="adj1" fmla="val 10268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149AC192-D906-42E4-8282-2DEEAE891389}"/>
              </a:ext>
            </a:extLst>
          </p:cNvPr>
          <p:cNvSpPr/>
          <p:nvPr/>
        </p:nvSpPr>
        <p:spPr>
          <a:xfrm>
            <a:off x="6809156" y="3427475"/>
            <a:ext cx="1014984" cy="1892063"/>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CODE 177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40" normalizeH="0" baseline="0" noProof="0" dirty="0">
                <a:ln>
                  <a:noFill/>
                </a:ln>
                <a:solidFill>
                  <a:srgbClr val="4BACC6">
                    <a:lumMod val="50000"/>
                  </a:srgbClr>
                </a:solidFill>
                <a:effectLst/>
                <a:uLnTx/>
                <a:uFillTx/>
                <a:latin typeface="Calibri"/>
                <a:ea typeface="+mn-ea"/>
                <a:cs typeface="+mn-cs"/>
              </a:rPr>
              <a:t>SPACE SCIENCES</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Space Sciences Procurement Office</a:t>
            </a:r>
            <a:br>
              <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steve lloyd</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Associate Chief </a:t>
            </a:r>
            <a:endParaRPr kumimoji="0" lang="en-US" sz="9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B47D787F-A59B-418F-B5B3-E47FD3AD1E1D}"/>
              </a:ext>
            </a:extLst>
          </p:cNvPr>
          <p:cNvSpPr/>
          <p:nvPr/>
        </p:nvSpPr>
        <p:spPr>
          <a:xfrm>
            <a:off x="2451846" y="5585849"/>
            <a:ext cx="922020" cy="813816"/>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maikeyza brown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candis edwards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maria mcnamee</a:t>
            </a: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9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42" name="Title 1">
            <a:extLst>
              <a:ext uri="{FF2B5EF4-FFF2-40B4-BE49-F238E27FC236}">
                <a16:creationId xmlns:a16="http://schemas.microsoft.com/office/drawing/2014/main" id="{FB41253D-87C3-47E4-B7DD-2B47A83C0860}"/>
              </a:ext>
            </a:extLst>
          </p:cNvPr>
          <p:cNvSpPr txBox="1">
            <a:spLocks/>
          </p:cNvSpPr>
          <p:nvPr/>
        </p:nvSpPr>
        <p:spPr>
          <a:xfrm>
            <a:off x="854075" y="5537200"/>
            <a:ext cx="1508125" cy="341313"/>
          </a:xfrm>
          <a:prstGeom prst="rect">
            <a:avLst/>
          </a:prstGeom>
        </p:spPr>
        <p:txBody>
          <a:bodyPr anchor="ctr">
            <a:normAutofit fontScale="85000"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lumOff val="50000"/>
                  </a:prstClr>
                </a:solidFill>
                <a:effectLst/>
                <a:uLnTx/>
                <a:uFillTx/>
                <a:latin typeface="Calibri"/>
                <a:ea typeface="+mn-ea"/>
                <a:cs typeface="Arial" pitchFamily="34" charset="0"/>
              </a:rPr>
              <a:t>Procurement Managers</a:t>
            </a:r>
            <a:endParaRPr kumimoji="0" lang="en-US" sz="800" b="1" i="0" u="none" strike="noStrike" kern="1200" cap="none" spc="0" normalizeH="0" baseline="0" noProof="0" dirty="0">
              <a:ln>
                <a:noFill/>
              </a:ln>
              <a:solidFill>
                <a:prstClr val="black">
                  <a:lumMod val="50000"/>
                  <a:lumOff val="50000"/>
                </a:prstClr>
              </a:solidFill>
              <a:effectLst/>
              <a:uLnTx/>
              <a:uFillTx/>
              <a:latin typeface="Calibri"/>
              <a:ea typeface="+mn-ea"/>
              <a:cs typeface="Arial" pitchFamily="34" charset="0"/>
            </a:endParaRPr>
          </a:p>
        </p:txBody>
      </p:sp>
      <p:sp>
        <p:nvSpPr>
          <p:cNvPr id="46" name="Rectangle 45">
            <a:extLst>
              <a:ext uri="{FF2B5EF4-FFF2-40B4-BE49-F238E27FC236}">
                <a16:creationId xmlns:a16="http://schemas.microsoft.com/office/drawing/2014/main" id="{0742D8ED-6A7A-4453-BC20-829A6F9F2735}"/>
              </a:ext>
            </a:extLst>
          </p:cNvPr>
          <p:cNvSpPr/>
          <p:nvPr/>
        </p:nvSpPr>
        <p:spPr>
          <a:xfrm>
            <a:off x="3541508" y="5585849"/>
            <a:ext cx="922020" cy="813816"/>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 </a:t>
            </a:r>
            <a:b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lakeshia rawlings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karen smith</a:t>
            </a:r>
            <a:endParaRPr kumimoji="0" lang="en-US" sz="800" b="1" i="0" u="none" strike="noStrike" kern="1200" cap="small"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b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9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A7522F32-039B-4E87-9BF1-F6B3B8366820}"/>
              </a:ext>
            </a:extLst>
          </p:cNvPr>
          <p:cNvSpPr/>
          <p:nvPr/>
        </p:nvSpPr>
        <p:spPr>
          <a:xfrm>
            <a:off x="6855638" y="5586984"/>
            <a:ext cx="922020" cy="813816"/>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 </a:t>
            </a:r>
            <a:b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lashawn feimster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malika graham</a:t>
            </a:r>
            <a:b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br>
            <a:endParaRPr kumimoji="0" lang="en-US" sz="800" b="1" i="0" u="none" strike="noStrike" kern="1200" cap="small"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900" b="1" i="0" u="none" strike="noStrike" kern="1200" cap="small" spc="0" normalizeH="0" baseline="0" noProof="0" dirty="0">
                <a:ln>
                  <a:noFill/>
                </a:ln>
                <a:solidFill>
                  <a:prstClr val="white"/>
                </a:solidFill>
                <a:effectLst/>
                <a:uLnTx/>
                <a:uFillTx/>
                <a:latin typeface="Calibri"/>
                <a:ea typeface="+mn-ea"/>
                <a:cs typeface="+mn-cs"/>
              </a:rPr>
            </a:br>
            <a:endParaRPr kumimoji="0" lang="en-US" sz="900" b="1" i="0" u="none" strike="noStrike" kern="1200" cap="small"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10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1FA29F5F-F29C-4977-9266-D50491880038}"/>
              </a:ext>
            </a:extLst>
          </p:cNvPr>
          <p:cNvSpPr/>
          <p:nvPr/>
        </p:nvSpPr>
        <p:spPr>
          <a:xfrm>
            <a:off x="7947279" y="5586984"/>
            <a:ext cx="922020" cy="813816"/>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 </a:t>
            </a:r>
            <a:b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craig keish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michelle padfield</a:t>
            </a:r>
            <a:endParaRPr kumimoji="0" lang="en-US" sz="800" b="1" i="0" u="none" strike="noStrike" kern="1200" cap="small"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000" b="1" i="0" u="none" strike="noStrike" kern="1200" cap="small" spc="0" normalizeH="0" baseline="0" noProof="0" dirty="0">
                <a:ln>
                  <a:noFill/>
                </a:ln>
                <a:solidFill>
                  <a:prstClr val="white"/>
                </a:solidFill>
                <a:effectLst/>
                <a:uLnTx/>
                <a:uFillTx/>
                <a:latin typeface="Calibri"/>
                <a:ea typeface="+mn-ea"/>
                <a:cs typeface="+mn-cs"/>
              </a:rPr>
            </a:br>
            <a:br>
              <a:rPr kumimoji="0" lang="en-US" sz="600" b="1" i="0" u="none" strike="noStrike" kern="1200" cap="small" spc="0" normalizeH="0" baseline="0" noProof="0" dirty="0">
                <a:ln>
                  <a:noFill/>
                </a:ln>
                <a:solidFill>
                  <a:prstClr val="white"/>
                </a:solidFill>
                <a:effectLst/>
                <a:uLnTx/>
                <a:uFillTx/>
                <a:latin typeface="Calibri"/>
                <a:ea typeface="+mn-ea"/>
                <a:cs typeface="+mn-cs"/>
              </a:rPr>
            </a:br>
            <a:br>
              <a:rPr kumimoji="0" lang="en-US" sz="1000" b="1" i="0" u="none" strike="noStrike" kern="1200" cap="small" spc="0" normalizeH="0" baseline="0" noProof="0" dirty="0">
                <a:ln>
                  <a:noFill/>
                </a:ln>
                <a:solidFill>
                  <a:prstClr val="white"/>
                </a:solidFill>
                <a:effectLst/>
                <a:uLnTx/>
                <a:uFillTx/>
                <a:latin typeface="Calibri"/>
                <a:ea typeface="+mn-ea"/>
                <a:cs typeface="+mn-cs"/>
              </a:rPr>
            </a:br>
            <a:br>
              <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10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95" name="Rectangle 94">
            <a:extLst>
              <a:ext uri="{FF2B5EF4-FFF2-40B4-BE49-F238E27FC236}">
                <a16:creationId xmlns:a16="http://schemas.microsoft.com/office/drawing/2014/main" id="{E1F1AD6F-F919-4A6B-923D-A0F6D71F4001}"/>
              </a:ext>
            </a:extLst>
          </p:cNvPr>
          <p:cNvSpPr/>
          <p:nvPr/>
        </p:nvSpPr>
        <p:spPr>
          <a:xfrm>
            <a:off x="5713095" y="3430779"/>
            <a:ext cx="1014222" cy="1892063"/>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CODE 176</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PROGRAM</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Program Support</a:t>
            </a: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Procurement Office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200" b="1" i="0" u="none" strike="noStrike" kern="1200" cap="small" spc="-20" normalizeH="0" baseline="0" noProof="0" dirty="0">
                <a:ln>
                  <a:noFill/>
                </a:ln>
                <a:solidFill>
                  <a:srgbClr val="4BACC6">
                    <a:lumMod val="50000"/>
                  </a:srgbClr>
                </a:solidFill>
                <a:effectLst/>
                <a:uLnTx/>
                <a:uFillTx/>
                <a:latin typeface="Calibri"/>
                <a:ea typeface="+mn-ea"/>
                <a:cs typeface="+mn-cs"/>
              </a:rPr>
              <a:t>carlos mckenzie</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Associate Chief </a:t>
            </a:r>
            <a:endParaRPr kumimoji="0" lang="en-US" sz="9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cxnSp>
        <p:nvCxnSpPr>
          <p:cNvPr id="26" name="Straight Connector 25">
            <a:extLst>
              <a:ext uri="{FF2B5EF4-FFF2-40B4-BE49-F238E27FC236}">
                <a16:creationId xmlns:a16="http://schemas.microsoft.com/office/drawing/2014/main" id="{CABCE717-CFF9-4787-A61C-F387B0B58109}"/>
              </a:ext>
            </a:extLst>
          </p:cNvPr>
          <p:cNvCxnSpPr>
            <a:cxnSpLocks/>
            <a:stCxn id="0" idx="2"/>
          </p:cNvCxnSpPr>
          <p:nvPr/>
        </p:nvCxnSpPr>
        <p:spPr>
          <a:xfrm>
            <a:off x="4572000" y="1600200"/>
            <a:ext cx="0" cy="163671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98CC23C-4D93-476E-AEE8-0068E6CC7B5D}"/>
              </a:ext>
            </a:extLst>
          </p:cNvPr>
          <p:cNvSpPr/>
          <p:nvPr/>
        </p:nvSpPr>
        <p:spPr>
          <a:xfrm>
            <a:off x="887450" y="1066800"/>
            <a:ext cx="7369101" cy="533400"/>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Director / Procurement Officer</a:t>
            </a:r>
            <a:b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800" b="1" i="0" u="none" strike="noStrike" kern="1200" cap="small" spc="0" normalizeH="0" baseline="0" noProof="0" dirty="0">
                <a:ln>
                  <a:noFill/>
                </a:ln>
                <a:solidFill>
                  <a:srgbClr val="4BACC6">
                    <a:lumMod val="50000"/>
                  </a:srgbClr>
                </a:solidFill>
                <a:effectLst/>
                <a:uLnTx/>
                <a:uFillTx/>
                <a:latin typeface="Calibri"/>
                <a:ea typeface="+mn-ea"/>
                <a:cs typeface="+mn-cs"/>
              </a:rPr>
              <a:t>Mary Stevens</a:t>
            </a:r>
            <a:endParaRPr kumimoji="0" lang="en-US" sz="18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55" name="Title 1">
            <a:extLst>
              <a:ext uri="{FF2B5EF4-FFF2-40B4-BE49-F238E27FC236}">
                <a16:creationId xmlns:a16="http://schemas.microsoft.com/office/drawing/2014/main" id="{6432DCB6-302A-42FF-BC38-D11D5403330E}"/>
              </a:ext>
            </a:extLst>
          </p:cNvPr>
          <p:cNvSpPr txBox="1">
            <a:spLocks/>
          </p:cNvSpPr>
          <p:nvPr/>
        </p:nvSpPr>
        <p:spPr>
          <a:xfrm>
            <a:off x="312738" y="271463"/>
            <a:ext cx="628650" cy="3048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dirty="0">
                <a:ln>
                  <a:noFill/>
                </a:ln>
                <a:solidFill>
                  <a:srgbClr val="4BACC6">
                    <a:lumMod val="50000"/>
                  </a:srgbClr>
                </a:solidFill>
                <a:effectLst/>
                <a:uLnTx/>
                <a:uFillTx/>
                <a:latin typeface="Arial" panose="020B0604020202020204" pitchFamily="34" charset="0"/>
                <a:ea typeface="+mn-ea"/>
                <a:cs typeface="Arial" pitchFamily="34" charset="0"/>
              </a:rPr>
              <a:t>CODE</a:t>
            </a:r>
          </a:p>
        </p:txBody>
      </p:sp>
      <p:sp>
        <p:nvSpPr>
          <p:cNvPr id="57" name="Rectangle 56">
            <a:extLst>
              <a:ext uri="{FF2B5EF4-FFF2-40B4-BE49-F238E27FC236}">
                <a16:creationId xmlns:a16="http://schemas.microsoft.com/office/drawing/2014/main" id="{B903A84E-9936-41F1-AAD0-314B02363AA2}"/>
              </a:ext>
            </a:extLst>
          </p:cNvPr>
          <p:cNvSpPr/>
          <p:nvPr/>
        </p:nvSpPr>
        <p:spPr>
          <a:xfrm>
            <a:off x="4759325" y="2124891"/>
            <a:ext cx="3428808" cy="533400"/>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10" normalizeH="0" baseline="0" noProof="0" dirty="0">
                <a:ln>
                  <a:noFill/>
                </a:ln>
                <a:solidFill>
                  <a:prstClr val="black">
                    <a:lumMod val="65000"/>
                    <a:lumOff val="35000"/>
                  </a:prstClr>
                </a:solidFill>
                <a:effectLst/>
                <a:uLnTx/>
                <a:uFillTx/>
                <a:latin typeface="Calibri"/>
                <a:ea typeface="+mn-ea"/>
                <a:cs typeface="+mn-cs"/>
              </a:rPr>
              <a:t>Associate Chief for Operations and Business Management</a:t>
            </a:r>
            <a:b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800" b="1" i="0" u="none" strike="noStrike" kern="1200" cap="small" spc="0" normalizeH="0" baseline="0" noProof="0" dirty="0">
                <a:ln>
                  <a:noFill/>
                </a:ln>
                <a:solidFill>
                  <a:srgbClr val="4BACC6">
                    <a:lumMod val="50000"/>
                  </a:srgbClr>
                </a:solidFill>
                <a:effectLst/>
                <a:uLnTx/>
                <a:uFillTx/>
                <a:latin typeface="Calibri"/>
                <a:ea typeface="+mn-ea"/>
                <a:cs typeface="+mn-cs"/>
              </a:rPr>
              <a:t>Cindy Cherrix</a:t>
            </a:r>
            <a:endParaRPr kumimoji="0" lang="en-US" sz="18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DD3F31AF-D6C6-4DB9-9935-4472A8C83EF9}"/>
              </a:ext>
            </a:extLst>
          </p:cNvPr>
          <p:cNvSpPr/>
          <p:nvPr/>
        </p:nvSpPr>
        <p:spPr>
          <a:xfrm>
            <a:off x="4669655" y="5586984"/>
            <a:ext cx="922020" cy="813816"/>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 </a:t>
            </a:r>
            <a:b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pauline barrett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ricarda mason</a:t>
            </a:r>
            <a:b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br>
            <a:endPar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small"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b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9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4AE7277B-A3D9-4C2D-BAB4-E20F3AFA202E}"/>
              </a:ext>
            </a:extLst>
          </p:cNvPr>
          <p:cNvSpPr/>
          <p:nvPr/>
        </p:nvSpPr>
        <p:spPr>
          <a:xfrm>
            <a:off x="5759196" y="5585849"/>
            <a:ext cx="922020" cy="813816"/>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 </a:t>
            </a:r>
            <a:b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antwan reid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Anthony </a:t>
            </a:r>
            <a:r>
              <a:rPr kumimoji="0" lang="en-US" sz="1000" b="1" i="0" u="none" strike="noStrike" kern="1200" cap="small" spc="0" normalizeH="0" baseline="0" noProof="0" dirty="0" err="1">
                <a:ln>
                  <a:noFill/>
                </a:ln>
                <a:solidFill>
                  <a:srgbClr val="4BACC6">
                    <a:lumMod val="50000"/>
                  </a:srgbClr>
                </a:solidFill>
                <a:effectLst/>
                <a:uLnTx/>
                <a:uFillTx/>
                <a:latin typeface="Calibri"/>
                <a:ea typeface="+mn-ea"/>
                <a:cs typeface="+mn-cs"/>
              </a:rPr>
              <a:t>lyas</a:t>
            </a:r>
            <a:br>
              <a:rPr kumimoji="0" lang="en-US" sz="800" b="1" i="0" u="none" strike="noStrike" kern="1200" cap="small" spc="0" normalizeH="0" baseline="0" noProof="0" dirty="0">
                <a:ln>
                  <a:noFill/>
                </a:ln>
                <a:solidFill>
                  <a:srgbClr val="4BACC6">
                    <a:lumMod val="50000"/>
                  </a:srgbClr>
                </a:solidFill>
                <a:effectLst/>
                <a:uLnTx/>
                <a:uFillTx/>
                <a:latin typeface="Calibri"/>
                <a:ea typeface="+mn-ea"/>
                <a:cs typeface="+mn-cs"/>
              </a:rPr>
            </a:br>
            <a:br>
              <a:rPr kumimoji="0" lang="en-US" sz="1000" b="1" i="0" u="none" strike="noStrike" kern="1200" cap="small" spc="0" normalizeH="0" baseline="0" noProof="0" dirty="0">
                <a:ln>
                  <a:noFill/>
                </a:ln>
                <a:solidFill>
                  <a:prstClr val="white"/>
                </a:solidFill>
                <a:effectLst/>
                <a:uLnTx/>
                <a:uFillTx/>
                <a:latin typeface="Calibri"/>
                <a:ea typeface="+mn-ea"/>
                <a:cs typeface="+mn-cs"/>
              </a:rPr>
            </a:br>
            <a:br>
              <a:rPr kumimoji="0" lang="en-US" sz="600" b="1" i="0" u="none" strike="noStrike" kern="1200" cap="small" spc="0" normalizeH="0" baseline="0" noProof="0" dirty="0">
                <a:ln>
                  <a:noFill/>
                </a:ln>
                <a:solidFill>
                  <a:prstClr val="white"/>
                </a:solidFill>
                <a:effectLst/>
                <a:uLnTx/>
                <a:uFillTx/>
                <a:latin typeface="Calibri"/>
                <a:ea typeface="+mn-ea"/>
                <a:cs typeface="+mn-cs"/>
              </a:rPr>
            </a:br>
            <a:endParaRPr kumimoji="0" lang="en-US" sz="1000" b="1" i="0" u="none" strike="noStrike" kern="1200" cap="small"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10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135" name="Rectangle 134">
            <a:extLst>
              <a:ext uri="{FF2B5EF4-FFF2-40B4-BE49-F238E27FC236}">
                <a16:creationId xmlns:a16="http://schemas.microsoft.com/office/drawing/2014/main" id="{5BCA5285-96D3-4140-8330-5B73741B6F24}"/>
              </a:ext>
            </a:extLst>
          </p:cNvPr>
          <p:cNvSpPr/>
          <p:nvPr/>
        </p:nvSpPr>
        <p:spPr>
          <a:xfrm>
            <a:off x="231419" y="3438143"/>
            <a:ext cx="1014222" cy="1892808"/>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CODE 171</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JPSS / SSMO</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Joint Polar Satellite System / Space Science Management Office </a:t>
            </a:r>
            <a:r>
              <a:rPr kumimoji="0" lang="en-US" sz="900" b="0" i="0" u="none" strike="noStrike" kern="1200" cap="none" spc="-30" normalizeH="0" baseline="0" noProof="0" dirty="0">
                <a:ln>
                  <a:noFill/>
                </a:ln>
                <a:solidFill>
                  <a:prstClr val="black">
                    <a:lumMod val="65000"/>
                    <a:lumOff val="35000"/>
                  </a:prstClr>
                </a:solidFill>
                <a:effectLst/>
                <a:uLnTx/>
                <a:uFillTx/>
                <a:latin typeface="Calibri"/>
                <a:ea typeface="+mn-ea"/>
                <a:cs typeface="+mn-cs"/>
              </a:rPr>
              <a:t>Procurement </a:t>
            </a: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Office</a:t>
            </a: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eric newman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Associate Chief</a:t>
            </a:r>
            <a:endParaRPr kumimoji="0" lang="en-US" sz="9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121" name="Rectangle 120">
            <a:extLst>
              <a:ext uri="{FF2B5EF4-FFF2-40B4-BE49-F238E27FC236}">
                <a16:creationId xmlns:a16="http://schemas.microsoft.com/office/drawing/2014/main" id="{7D708B97-9473-4A61-92FF-C71AC1CC70B4}"/>
              </a:ext>
            </a:extLst>
          </p:cNvPr>
          <p:cNvSpPr/>
          <p:nvPr/>
        </p:nvSpPr>
        <p:spPr>
          <a:xfrm>
            <a:off x="7901178" y="3429558"/>
            <a:ext cx="1014222" cy="1892063"/>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CODE 178</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1200" b="1" i="0" u="none" strike="noStrike" kern="1200" cap="small" spc="-90" normalizeH="0" baseline="0" noProof="0" dirty="0">
                <a:ln>
                  <a:noFill/>
                </a:ln>
                <a:solidFill>
                  <a:srgbClr val="4BACC6">
                    <a:lumMod val="50000"/>
                  </a:srgbClr>
                </a:solidFill>
                <a:effectLst/>
                <a:uLnTx/>
                <a:uFillTx/>
                <a:latin typeface="Calibri"/>
                <a:ea typeface="+mn-ea"/>
                <a:cs typeface="+mn-cs"/>
              </a:rPr>
              <a:t>EARTH SCIENCES</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30" normalizeH="0" baseline="0" noProof="0" dirty="0">
                <a:ln>
                  <a:noFill/>
                </a:ln>
                <a:solidFill>
                  <a:prstClr val="black">
                    <a:lumMod val="65000"/>
                    <a:lumOff val="35000"/>
                  </a:prstClr>
                </a:solidFill>
                <a:effectLst/>
                <a:uLnTx/>
                <a:uFillTx/>
                <a:latin typeface="Calibri"/>
                <a:ea typeface="+mn-ea"/>
                <a:cs typeface="+mn-cs"/>
              </a:rPr>
              <a:t>Earth Sciences Procurement </a:t>
            </a: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Office</a:t>
            </a: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ayana briscoe</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Associate Chief</a:t>
            </a: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9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2EF75EDD-D75C-4792-BEA2-039725D4A9A5}"/>
              </a:ext>
            </a:extLst>
          </p:cNvPr>
          <p:cNvSpPr/>
          <p:nvPr/>
        </p:nvSpPr>
        <p:spPr>
          <a:xfrm>
            <a:off x="3495407" y="3438143"/>
            <a:ext cx="1014222" cy="1888219"/>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CODE 174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40" normalizeH="0" baseline="0" noProof="0" dirty="0">
                <a:ln>
                  <a:noFill/>
                </a:ln>
                <a:solidFill>
                  <a:srgbClr val="4BACC6">
                    <a:lumMod val="50000"/>
                  </a:srgbClr>
                </a:solidFill>
                <a:effectLst/>
                <a:uLnTx/>
                <a:uFillTx/>
                <a:latin typeface="Calibri"/>
                <a:ea typeface="+mn-ea"/>
                <a:cs typeface="+mn-cs"/>
              </a:rPr>
              <a:t>INSTITUTIONAL</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Institutional Procurement Office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delia robey</a:t>
            </a:r>
            <a:br>
              <a:rPr kumimoji="0" lang="en-US" sz="1200" b="1" i="0" u="none" strike="noStrike" kern="1200" cap="small" spc="-6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Associate Chief</a:t>
            </a:r>
            <a:endParaRPr kumimoji="0" lang="en-US" sz="800" b="0" i="0" u="none" strike="noStrike" kern="1200" cap="none" spc="-20" normalizeH="0" baseline="0" noProof="0" dirty="0">
              <a:ln>
                <a:noFill/>
              </a:ln>
              <a:solidFill>
                <a:srgbClr val="4BACC6">
                  <a:lumMod val="50000"/>
                </a:srgbClr>
              </a:solidFill>
              <a:effectLst/>
              <a:uLnTx/>
              <a:uFillTx/>
              <a:latin typeface="Calibri"/>
              <a:ea typeface="+mn-ea"/>
              <a:cs typeface="+mn-cs"/>
            </a:endParaRPr>
          </a:p>
        </p:txBody>
      </p:sp>
      <p:sp>
        <p:nvSpPr>
          <p:cNvPr id="60" name="Rectangle 59">
            <a:extLst>
              <a:ext uri="{FF2B5EF4-FFF2-40B4-BE49-F238E27FC236}">
                <a16:creationId xmlns:a16="http://schemas.microsoft.com/office/drawing/2014/main" id="{11B8A660-5FF8-4123-ACAA-7EEB653AB0D7}"/>
              </a:ext>
            </a:extLst>
          </p:cNvPr>
          <p:cNvSpPr/>
          <p:nvPr/>
        </p:nvSpPr>
        <p:spPr>
          <a:xfrm>
            <a:off x="4623554" y="3433965"/>
            <a:ext cx="1014222" cy="1888219"/>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CODE 175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40" normalizeH="0" baseline="0" noProof="0" dirty="0">
                <a:ln>
                  <a:noFill/>
                </a:ln>
                <a:solidFill>
                  <a:srgbClr val="4BACC6">
                    <a:lumMod val="50000"/>
                  </a:srgbClr>
                </a:solidFill>
                <a:effectLst/>
                <a:uLnTx/>
                <a:uFillTx/>
                <a:latin typeface="Calibri"/>
                <a:ea typeface="+mn-ea"/>
                <a:cs typeface="+mn-cs"/>
              </a:rPr>
              <a:t>ENGINEERING</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Engineering Procurement Office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alicia carter</a:t>
            </a:r>
            <a:br>
              <a:rPr kumimoji="0" lang="en-US" sz="1200" b="1" i="0" u="none" strike="noStrike" kern="1200" cap="small" spc="-6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Associate Chief</a:t>
            </a:r>
            <a:endParaRPr kumimoji="0" lang="en-US" sz="800" b="0" i="0" u="none" strike="noStrike" kern="1200" cap="none" spc="-20" normalizeH="0" baseline="0" noProof="0" dirty="0">
              <a:ln>
                <a:noFill/>
              </a:ln>
              <a:solidFill>
                <a:srgbClr val="4BACC6">
                  <a:lumMod val="50000"/>
                </a:srgbClr>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22221CC1-0AAC-43BF-80BC-D8E4E5FB598C}"/>
              </a:ext>
            </a:extLst>
          </p:cNvPr>
          <p:cNvSpPr/>
          <p:nvPr/>
        </p:nvSpPr>
        <p:spPr>
          <a:xfrm>
            <a:off x="801626" y="1730375"/>
            <a:ext cx="3565645" cy="533400"/>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10" normalizeH="0" baseline="0" noProof="0" dirty="0">
                <a:ln>
                  <a:noFill/>
                </a:ln>
                <a:solidFill>
                  <a:prstClr val="black">
                    <a:lumMod val="65000"/>
                    <a:lumOff val="35000"/>
                  </a:prstClr>
                </a:solidFill>
                <a:effectLst/>
                <a:uLnTx/>
                <a:uFillTx/>
                <a:latin typeface="Calibri"/>
                <a:ea typeface="+mn-ea"/>
                <a:cs typeface="+mn-cs"/>
              </a:rPr>
              <a:t>Deputy Procurement Officer for Acquisitions</a:t>
            </a:r>
            <a:b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800" b="1" i="0" u="none" strike="noStrike" kern="1200" cap="small" spc="0" normalizeH="0" baseline="0" noProof="0" dirty="0">
                <a:ln>
                  <a:noFill/>
                </a:ln>
                <a:solidFill>
                  <a:srgbClr val="4BACC6">
                    <a:lumMod val="50000"/>
                  </a:srgbClr>
                </a:solidFill>
                <a:effectLst/>
                <a:uLnTx/>
                <a:uFillTx/>
                <a:latin typeface="Calibri"/>
                <a:ea typeface="+mn-ea"/>
                <a:cs typeface="+mn-cs"/>
              </a:rPr>
              <a:t>Nipa Shah</a:t>
            </a:r>
          </a:p>
        </p:txBody>
      </p:sp>
      <p:cxnSp>
        <p:nvCxnSpPr>
          <p:cNvPr id="39" name="Straight Connector 38">
            <a:extLst>
              <a:ext uri="{FF2B5EF4-FFF2-40B4-BE49-F238E27FC236}">
                <a16:creationId xmlns:a16="http://schemas.microsoft.com/office/drawing/2014/main" id="{ADAA68F3-FC88-428F-8212-E7DFD88D221C}"/>
              </a:ext>
            </a:extLst>
          </p:cNvPr>
          <p:cNvCxnSpPr>
            <a:cxnSpLocks/>
            <a:stCxn id="0" idx="3"/>
          </p:cNvCxnSpPr>
          <p:nvPr/>
        </p:nvCxnSpPr>
        <p:spPr>
          <a:xfrm>
            <a:off x="4384675" y="2719388"/>
            <a:ext cx="18573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4F4415E-6949-4545-8CC3-7026DEF316CA}"/>
              </a:ext>
            </a:extLst>
          </p:cNvPr>
          <p:cNvCxnSpPr>
            <a:cxnSpLocks/>
            <a:endCxn id="0" idx="1"/>
          </p:cNvCxnSpPr>
          <p:nvPr/>
        </p:nvCxnSpPr>
        <p:spPr>
          <a:xfrm>
            <a:off x="4572000" y="2392363"/>
            <a:ext cx="1873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D1E2BB92CBC144967077C2021A537D" ma:contentTypeVersion="7" ma:contentTypeDescription="Create a new document." ma:contentTypeScope="" ma:versionID="4b4937c65581239c121d04b5e2e374f0">
  <xsd:schema xmlns:xsd="http://www.w3.org/2001/XMLSchema" xmlns:xs="http://www.w3.org/2001/XMLSchema" xmlns:p="http://schemas.microsoft.com/office/2006/metadata/properties" xmlns:ns3="c852713b-0caa-4ac0-ba75-048f00e27b76" targetNamespace="http://schemas.microsoft.com/office/2006/metadata/properties" ma:root="true" ma:fieldsID="9f4272557a3f35d179c68c604b7ba4c7" ns3:_="">
    <xsd:import namespace="c852713b-0caa-4ac0-ba75-048f00e27b7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2713b-0caa-4ac0-ba75-048f00e27b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782EB3-05DD-4B6B-A653-997E0A91D7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2713b-0caa-4ac0-ba75-048f00e27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4832E2-9472-4A38-BF22-2BE5D12946AD}">
  <ds:schemaRefs>
    <ds:schemaRef ds:uri="http://schemas.microsoft.com/sharepoint/v3/contenttype/forms"/>
  </ds:schemaRefs>
</ds:datastoreItem>
</file>

<file path=customXml/itemProps3.xml><?xml version="1.0" encoding="utf-8"?>
<ds:datastoreItem xmlns:ds="http://schemas.openxmlformats.org/officeDocument/2006/customXml" ds:itemID="{A7BAB0DA-665F-4381-AAB3-5787D4FFE404}">
  <ds:schemaRefs>
    <ds:schemaRef ds:uri="http://schemas.openxmlformats.org/package/2006/metadata/core-properties"/>
    <ds:schemaRef ds:uri="http://www.w3.org/XML/1998/namespace"/>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c852713b-0caa-4ac0-ba75-048f00e27b7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28596</TotalTime>
  <Words>3797</Words>
  <Application>Microsoft Office PowerPoint</Application>
  <PresentationFormat>On-screen Show (4:3)</PresentationFormat>
  <Paragraphs>518</Paragraphs>
  <Slides>35</Slides>
  <Notes>33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Tahoma</vt:lpstr>
      <vt:lpstr>Times New Roman</vt:lpstr>
      <vt:lpstr>Wingdings</vt:lpstr>
      <vt:lpstr>Default Design</vt:lpstr>
      <vt:lpstr>Office Theme</vt:lpstr>
      <vt:lpstr>Worksheet</vt:lpstr>
      <vt:lpstr>PowerPoint Presentation</vt:lpstr>
      <vt:lpstr>Welcome to NASA’s Goddard Space Flight Center . . . </vt:lpstr>
      <vt:lpstr>PowerPoint Presentation</vt:lpstr>
      <vt:lpstr>PowerPoint Presentation</vt:lpstr>
      <vt:lpstr>PowerPoint Presentation</vt:lpstr>
      <vt:lpstr>PowerPoint Presentation</vt:lpstr>
      <vt:lpstr>Goddard Space Flight Center</vt:lpstr>
      <vt:lpstr>PowerPoint Presentation</vt:lpstr>
      <vt:lpstr>170</vt:lpstr>
      <vt:lpstr>How We Are Organized</vt:lpstr>
      <vt:lpstr>Procurement Operations Division </vt:lpstr>
      <vt:lpstr>Procurement Operations Division (Continued)</vt:lpstr>
      <vt:lpstr>Procurement’s Management Team</vt:lpstr>
      <vt:lpstr>Our Skill Groups</vt:lpstr>
      <vt:lpstr>What We All Do</vt:lpstr>
      <vt:lpstr>What We All Do (Continued)</vt:lpstr>
      <vt:lpstr> POD Procurement Obligations  FY 2013 – FY 2023</vt:lpstr>
      <vt:lpstr>FY 23 Actions</vt:lpstr>
      <vt:lpstr>Procurement Systems </vt:lpstr>
      <vt:lpstr>Roles and Responsibilities of Management   </vt:lpstr>
      <vt:lpstr>Roles and Responsibilities of Management (Continued)</vt:lpstr>
      <vt:lpstr>Roles and Responsibilities of Management (Continued)</vt:lpstr>
      <vt:lpstr>Roles and Responsibilities of Management (Continued)</vt:lpstr>
      <vt:lpstr>PowerPoint Presentation</vt:lpstr>
      <vt:lpstr>Developing and Managing the Acquisition Workforce</vt:lpstr>
      <vt:lpstr>Individual Development Plans (IDP’s)</vt:lpstr>
      <vt:lpstr>Individual Development Plans (Continued)</vt:lpstr>
      <vt:lpstr>Other Training Requirements</vt:lpstr>
      <vt:lpstr>Procurement All-Hands and Training Forums</vt:lpstr>
      <vt:lpstr>General Employee Information</vt:lpstr>
      <vt:lpstr>PowerPoint Presentation</vt:lpstr>
      <vt:lpstr>General Information on  Procurement’s Website</vt:lpstr>
      <vt:lpstr> Procurement’s Website Items of Interest</vt:lpstr>
      <vt:lpstr>General Websites of Interest</vt:lpstr>
      <vt:lpstr>Final Thoughts</vt:lpstr>
    </vt:vector>
  </TitlesOfParts>
  <Company>MSFC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BYRON BUTLER</dc:creator>
  <cp:lastModifiedBy>Newman, Eric J. (GSFC-1700)</cp:lastModifiedBy>
  <cp:revision>634</cp:revision>
  <cp:lastPrinted>2017-10-19T19:16:29Z</cp:lastPrinted>
  <dcterms:created xsi:type="dcterms:W3CDTF">2000-05-26T19:18:12Z</dcterms:created>
  <dcterms:modified xsi:type="dcterms:W3CDTF">2024-02-23T17:59:21Z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0x0101002BD1E2BB92CBC144967077C2021A537D</vt:lpwstr>
  </property>
</Properties>
</file>