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76" r:id="rId3"/>
    <p:sldId id="279" r:id="rId4"/>
    <p:sldId id="274" r:id="rId5"/>
    <p:sldId id="273" r:id="rId6"/>
    <p:sldId id="275" r:id="rId7"/>
  </p:sldIdLst>
  <p:sldSz cx="9144000" cy="73152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mstein" initials="HMS4" lastIdx="4" clrIdx="0"/>
  <p:cmAuthor id="1" name="Gross, Kelly M. (GSFC-250.0)[APPLIED SCIENCES &amp; INFORMATION SYSTEMS INC]" initials="GKM(S&amp;ISI" lastIdx="5" clrIdx="1">
    <p:extLst>
      <p:ext uri="{19B8F6BF-5375-455C-9EA6-DF929625EA0E}">
        <p15:presenceInfo xmlns:p15="http://schemas.microsoft.com/office/powerpoint/2012/main" userId="S-1-5-21-330711430-3775241029-4075259233-770399" providerId="AD"/>
      </p:ext>
    </p:extLst>
  </p:cmAuthor>
  <p:cmAuthor id="2" name="Simmons, William J. (GSFC-250.0)[APPLIED SCIENCES &amp; INFORMATION SYSTEMS INC]" initials="SWJ(S&amp;ISI" lastIdx="6" clrIdx="2">
    <p:extLst>
      <p:ext uri="{19B8F6BF-5375-455C-9EA6-DF929625EA0E}">
        <p15:presenceInfo xmlns:p15="http://schemas.microsoft.com/office/powerpoint/2012/main" userId="S-1-5-21-330711430-3775241029-4075259233-738550" providerId="AD"/>
      </p:ext>
    </p:extLst>
  </p:cmAuthor>
  <p:cmAuthor id="3" name="Humerickhouse, Lisa J. (GSFC-250.0)[STRAUGHAN ENVIRONMENTAL SVCS]" initials="HLJ(ES" lastIdx="3" clrIdx="3">
    <p:extLst>
      <p:ext uri="{19B8F6BF-5375-455C-9EA6-DF929625EA0E}">
        <p15:presenceInfo xmlns:p15="http://schemas.microsoft.com/office/powerpoint/2012/main" userId="S-1-5-21-330711430-3775241029-4075259233-106012" providerId="AD"/>
      </p:ext>
    </p:extLst>
  </p:cmAuthor>
  <p:cmAuthor id="4" name="Ford, Rebecca R. (GSFC-250.0)[DDC Construction Services, LLC]" initials="FRR(CSL" lastIdx="5" clrIdx="4">
    <p:extLst>
      <p:ext uri="{19B8F6BF-5375-455C-9EA6-DF929625EA0E}">
        <p15:presenceInfo xmlns:p15="http://schemas.microsoft.com/office/powerpoint/2012/main" userId="S-1-5-21-330711430-3775241029-4075259233-82695" providerId="AD"/>
      </p:ext>
    </p:extLst>
  </p:cmAuthor>
  <p:cmAuthor id="5" name="Stein, Harry (GSFC-250.0)[Bluestone Environmental Group, Inc]" initials="SH(EGI" lastIdx="2" clrIdx="5">
    <p:extLst>
      <p:ext uri="{19B8F6BF-5375-455C-9EA6-DF929625EA0E}">
        <p15:presenceInfo xmlns:p15="http://schemas.microsoft.com/office/powerpoint/2012/main" userId="S::hmstein@ndc.nasa.gov::d3b39963-512a-4b9a-b2d6-4e4217dbd2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4" autoAdjust="0"/>
    <p:restoredTop sz="97554" autoAdjust="0"/>
  </p:normalViewPr>
  <p:slideViewPr>
    <p:cSldViewPr>
      <p:cViewPr varScale="1">
        <p:scale>
          <a:sx n="101" d="100"/>
          <a:sy n="101" d="100"/>
        </p:scale>
        <p:origin x="1253" y="67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rwolfe1\Desktop\202302%20Annual%20Waste%20Re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atte"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1-85A2-4E22-AE74-E508760269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85A2-4E22-AE74-E508760269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5-85A2-4E22-AE74-E508760269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7-85A2-4E22-AE74-E5087602694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9-85A2-4E22-AE74-E5087602694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B-85A2-4E22-AE74-E5087602694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D-85A2-4E22-AE74-E5087602694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F-85A2-4E22-AE74-E5087602694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11-85A2-4E22-AE74-E5087602694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13-85A2-4E22-AE74-E5087602694D}"/>
              </c:ext>
            </c:extLst>
          </c:dPt>
          <c:dLbls>
            <c:dLbl>
              <c:idx val="0"/>
              <c:layout>
                <c:manualLayout>
                  <c:x val="-2.6234507144940328E-2"/>
                  <c:y val="2.42041715922354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E2C009-1DF7-4445-8BA2-904AB9460BAA}" type="CATEGORYNAME">
                      <a:rPr lang="en-US" sz="1200" smtClean="0"/>
                      <a:pPr>
                        <a:defRPr sz="1200"/>
                      </a:pPr>
                      <a:t>[CATEGORY NAME]</a:t>
                    </a:fld>
                    <a:r>
                      <a:rPr lang="en-US" sz="1200" baseline="0" dirty="0"/>
                      <a:t> </a:t>
                    </a:r>
                    <a:fld id="{FD7A24FF-A468-4926-9206-CAF92F684B1E}" type="VALUE">
                      <a:rPr lang="en-US" sz="1200" baseline="0" smtClean="0"/>
                      <a:pPr>
                        <a:defRPr sz="1200"/>
                      </a:pPr>
                      <a:t>[VALUE]</a:t>
                    </a:fld>
                    <a:r>
                      <a:rPr lang="en-US" sz="1200" baseline="0" dirty="0"/>
                      <a:t>lbs.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67901234567898"/>
                      <c:h val="8.75858686260482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5A2-4E22-AE74-E5087602694D}"/>
                </c:ext>
              </c:extLst>
            </c:dLbl>
            <c:dLbl>
              <c:idx val="1"/>
              <c:layout>
                <c:manualLayout>
                  <c:x val="-1.5432098765432098E-2"/>
                  <c:y val="8.6628793713105886E-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A974DC7-C861-43B2-A85A-140BA127B40E}" type="CATEGORYNAME">
                      <a:rPr lang="en-US" sz="1200" smtClean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200" baseline="0" dirty="0"/>
                      <a:t> </a:t>
                    </a:r>
                    <a:fld id="{18F46131-E762-4F91-9268-68EE10888520}" type="VALUE">
                      <a:rPr lang="en-US" sz="1200" baseline="0" smtClean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sz="1200" baseline="0" dirty="0"/>
                      <a:t>lbs.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48765432098766"/>
                      <c:h val="8.75858686260482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5A2-4E22-AE74-E5087602694D}"/>
                </c:ext>
              </c:extLst>
            </c:dLbl>
            <c:dLbl>
              <c:idx val="2"/>
              <c:layout>
                <c:manualLayout>
                  <c:x val="-7.716049382716049E-3"/>
                  <c:y val="-1.32021415330837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6FD6D3E-754E-4080-8754-B9FDB20BB69E}" type="CATEGORYNAME">
                      <a:rPr lang="en-US" sz="1200" smtClean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200" baseline="0" dirty="0"/>
                      <a:t> </a:t>
                    </a:r>
                    <a:fld id="{5C9163F0-5027-4075-B905-8408859ABFE9}" type="VALUE">
                      <a:rPr lang="en-US" sz="1200" baseline="0" smtClean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sz="1200" baseline="0" dirty="0"/>
                      <a:t>lbs.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7483960338291"/>
                      <c:h val="8.75858686260482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5A2-4E22-AE74-E5087602694D}"/>
                </c:ext>
              </c:extLst>
            </c:dLbl>
            <c:dLbl>
              <c:idx val="3"/>
              <c:layout>
                <c:manualLayout>
                  <c:x val="1.9290123456790067E-2"/>
                  <c:y val="-1.98033422428161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A25951-36B0-4EC0-8D0E-B5DF537A8201}" type="CATEGORYNAME">
                      <a:rPr lang="en-US" sz="1200" smtClean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200" baseline="0" dirty="0"/>
                      <a:t> </a:t>
                    </a:r>
                    <a:fld id="{A0C05612-1DF6-4C82-B08C-84505AC7F46C}" type="VALUE">
                      <a:rPr lang="en-US" sz="1200" baseline="0" smtClean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sz="1200" baseline="0" dirty="0"/>
                      <a:t>lbs.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63432001555362"/>
                      <c:h val="7.614515035553323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5A2-4E22-AE74-E5087602694D}"/>
                </c:ext>
              </c:extLst>
            </c:dLbl>
            <c:dLbl>
              <c:idx val="4"/>
              <c:layout>
                <c:manualLayout>
                  <c:x val="1.0802469135802469E-2"/>
                  <c:y val="-1.54025128933965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785220-61D4-4531-AEEE-E39FD60C7114}" type="CATEGORYNAME">
                      <a:rPr lang="en-US" sz="1200" smtClean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200" baseline="0" dirty="0"/>
                      <a:t> </a:t>
                    </a:r>
                    <a:fld id="{0F861DD2-CFFA-461F-B4B2-59F8A7953F6A}" type="VALUE">
                      <a:rPr lang="en-US" sz="1200" baseline="0" smtClean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sz="1200" baseline="0" dirty="0"/>
                      <a:t>lbs.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41358024691359"/>
                      <c:h val="8.75858686260482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5A2-4E22-AE74-E5087602694D}"/>
                </c:ext>
              </c:extLst>
            </c:dLbl>
            <c:dLbl>
              <c:idx val="5"/>
              <c:layout>
                <c:manualLayout>
                  <c:x val="1.5432098765432098E-2"/>
                  <c:y val="-4.400742720625778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9328D5-7FD8-4C75-B53E-57DF91D0029F}" type="CATEGORYNAME">
                      <a:rPr lang="en-US" sz="1200" smtClean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200" baseline="0" dirty="0"/>
                      <a:t> </a:t>
                    </a:r>
                    <a:fld id="{C056F754-8882-4520-B6C1-F6FD55CF1DEB}" type="VALUE">
                      <a:rPr lang="en-US" sz="1200" baseline="0" smtClean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sz="1200" baseline="0" dirty="0"/>
                      <a:t>lbs.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24382716049384"/>
                      <c:h val="9.19866113466740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5A2-4E22-AE74-E5087602694D}"/>
                </c:ext>
              </c:extLst>
            </c:dLbl>
            <c:dLbl>
              <c:idx val="6"/>
              <c:layout>
                <c:manualLayout>
                  <c:x val="1.8518579274812871E-2"/>
                  <c:y val="4.400742720625778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65FCF39-5754-424E-A7F7-2F7D981586F1}" type="CATEGORYNAME">
                      <a:rPr lang="en-US" sz="1200" smtClean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200" baseline="0" dirty="0"/>
                      <a:t> </a:t>
                    </a:r>
                    <a:fld id="{05D09495-ABF0-4B28-82A7-52E3DCEFE38F}" type="VALUE">
                      <a:rPr lang="en-US" sz="1200" baseline="0" smtClean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sz="1200" baseline="0" dirty="0"/>
                      <a:t>lbs.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72691260814618"/>
                      <c:h val="9.638735406729982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5A2-4E22-AE74-E5087602694D}"/>
                </c:ext>
              </c:extLst>
            </c:dLbl>
            <c:dLbl>
              <c:idx val="7"/>
              <c:layout>
                <c:manualLayout>
                  <c:x val="1.2345679012345678E-2"/>
                  <c:y val="3.74063997541128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5E4D0D7-3C92-443C-9B94-F3F391651F12}" type="CATEGORYNAME">
                      <a:rPr lang="en-US" sz="1200" smtClean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200" baseline="0" dirty="0"/>
                      <a:t> </a:t>
                    </a:r>
                    <a:fld id="{A2DFFAA2-83AE-49A9-9C6A-D4D3BC7614AF}" type="VALUE">
                      <a:rPr lang="en-US" sz="1200" baseline="0" smtClean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sz="1200" baseline="0" dirty="0"/>
                      <a:t>lbs.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65283853407213"/>
                      <c:h val="8.31851259054224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5A2-4E22-AE74-E5087602694D}"/>
                </c:ext>
              </c:extLst>
            </c:dLbl>
            <c:dLbl>
              <c:idx val="8"/>
              <c:layout>
                <c:manualLayout>
                  <c:x val="3.7037037037036979E-2"/>
                  <c:y val="4.400742720625768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2AC718-DAD5-49B6-8997-A5197A14D64D}" type="CATEGORYNAME">
                      <a:rPr lang="en-US" sz="1200" smtClean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200" baseline="0" dirty="0"/>
                      <a:t> </a:t>
                    </a:r>
                    <a:fld id="{7A97EB3C-5085-4FF5-8989-BED459263033}" type="VALUE">
                      <a:rPr lang="en-US" sz="1200" baseline="0" smtClean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sz="1200" baseline="0" dirty="0"/>
                      <a:t>lbs.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47222222222221"/>
                      <c:h val="6.735336733917754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85A2-4E22-AE74-E5087602694D}"/>
                </c:ext>
              </c:extLst>
            </c:dLbl>
            <c:dLbl>
              <c:idx val="9"/>
              <c:layout>
                <c:manualLayout>
                  <c:x val="3.8580246913580245E-2"/>
                  <c:y val="2.200371360312889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EBBA082-CCE7-4BC4-BA11-23D19623F6E8}" type="CATEGORYNAME">
                      <a:rPr lang="en-US" sz="1200" smtClean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200" baseline="0" dirty="0"/>
                      <a:t> </a:t>
                    </a:r>
                    <a:fld id="{F70A8B16-AEA3-4742-A6B7-910319362622}" type="VALUE">
                      <a:rPr lang="en-US" sz="1200" baseline="0" smtClean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sz="1200" baseline="0" dirty="0"/>
                      <a:t>lbs.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41209779333138"/>
                      <c:h val="6.735336733917754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85A2-4E22-AE74-E508760269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'Top 10 Profiles'!$D$2:$D$11</c:f>
              <c:strCache>
                <c:ptCount val="10"/>
                <c:pt idx="0">
                  <c:v>SPW-POL-003</c:v>
                </c:pt>
                <c:pt idx="1">
                  <c:v>BAT-BLA-001</c:v>
                </c:pt>
                <c:pt idx="2">
                  <c:v>SNC-MIX-001</c:v>
                </c:pt>
                <c:pt idx="3">
                  <c:v>CLT-ECO-001</c:v>
                </c:pt>
                <c:pt idx="4">
                  <c:v>SPW-POL-001</c:v>
                </c:pt>
                <c:pt idx="5">
                  <c:v>LMP-FTB-001</c:v>
                </c:pt>
                <c:pt idx="6">
                  <c:v>WIP-NCW-001</c:v>
                </c:pt>
                <c:pt idx="7">
                  <c:v>EQU-RES-001</c:v>
                </c:pt>
                <c:pt idx="8">
                  <c:v>CLT-CHL-005</c:v>
                </c:pt>
                <c:pt idx="9">
                  <c:v>CLT-CHL-007</c:v>
                </c:pt>
              </c:strCache>
            </c:strRef>
          </c:cat>
          <c:val>
            <c:numRef>
              <c:f>'Top 10 Profiles'!$E$2:$E$11</c:f>
              <c:numCache>
                <c:formatCode>_(* #,##0_);_(* \(#,##0\);_(* "-"??_);_(@_)</c:formatCode>
                <c:ptCount val="10"/>
                <c:pt idx="0">
                  <c:v>12572</c:v>
                </c:pt>
                <c:pt idx="1">
                  <c:v>12194.5</c:v>
                </c:pt>
                <c:pt idx="2">
                  <c:v>8058.8</c:v>
                </c:pt>
                <c:pt idx="3">
                  <c:v>7439</c:v>
                </c:pt>
                <c:pt idx="4">
                  <c:v>6869.01</c:v>
                </c:pt>
                <c:pt idx="5">
                  <c:v>6333</c:v>
                </c:pt>
                <c:pt idx="6">
                  <c:v>5840.1999999999989</c:v>
                </c:pt>
                <c:pt idx="7">
                  <c:v>3496</c:v>
                </c:pt>
                <c:pt idx="8">
                  <c:v>3300</c:v>
                </c:pt>
                <c:pt idx="9">
                  <c:v>3300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5A2-4E22-AE74-E508760269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75000"/>
      </a:schemeClr>
    </a:solidFill>
    <a:ln>
      <a:noFill/>
    </a:ln>
    <a:effectLst>
      <a:softEdge rad="25400"/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CY 2021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#,##0</c:formatCode>
                <c:ptCount val="4"/>
                <c:pt idx="0">
                  <c:v>5110</c:v>
                </c:pt>
                <c:pt idx="1">
                  <c:v>11603</c:v>
                </c:pt>
                <c:pt idx="2">
                  <c:v>16783</c:v>
                </c:pt>
                <c:pt idx="3">
                  <c:v>29775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CC-4E4D-A738-06F2B6ECE24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CY 2021 by Qtr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#,##0</c:formatCode>
                <c:ptCount val="4"/>
                <c:pt idx="0">
                  <c:v>5110</c:v>
                </c:pt>
                <c:pt idx="1">
                  <c:v>6493</c:v>
                </c:pt>
                <c:pt idx="2">
                  <c:v>5180</c:v>
                </c:pt>
                <c:pt idx="3">
                  <c:v>12992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CC-4E4D-A738-06F2B6ECE24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CY 2022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635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#,##0</c:formatCode>
                <c:ptCount val="4"/>
                <c:pt idx="0">
                  <c:v>5074</c:v>
                </c:pt>
                <c:pt idx="1">
                  <c:v>13008</c:v>
                </c:pt>
                <c:pt idx="2">
                  <c:v>19330</c:v>
                </c:pt>
                <c:pt idx="3">
                  <c:v>31643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CC-4E4D-A738-06F2B6ECE24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CY 2022 by Qtr</c:v>
                </c:pt>
              </c:strCache>
            </c:strRef>
          </c:tx>
          <c:spPr>
            <a:ln w="22225" cap="rnd">
              <a:solidFill>
                <a:schemeClr val="accent4"/>
              </a:solidFill>
            </a:ln>
            <a:effectLst>
              <a:glow rad="635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Sheet1!$B$5:$E$5</c:f>
              <c:numCache>
                <c:formatCode>#,##0</c:formatCode>
                <c:ptCount val="4"/>
                <c:pt idx="0">
                  <c:v>5074</c:v>
                </c:pt>
                <c:pt idx="1">
                  <c:v>7934</c:v>
                </c:pt>
                <c:pt idx="2">
                  <c:v>6322</c:v>
                </c:pt>
                <c:pt idx="3">
                  <c:v>12313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CC-4E4D-A738-06F2B6ECE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6235208"/>
        <c:axId val="250246496"/>
      </c:lineChart>
      <c:catAx>
        <c:axId val="2462352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246496"/>
        <c:crosses val="autoZero"/>
        <c:auto val="1"/>
        <c:lblAlgn val="ctr"/>
        <c:lblOffset val="100"/>
        <c:noMultiLvlLbl val="0"/>
      </c:catAx>
      <c:valAx>
        <c:axId val="2502464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235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50000"/>
                <a:lumOff val="50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noFill/>
      <a:round/>
    </a:ln>
    <a:effectLst>
      <a:softEdge rad="25400"/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CY 2021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#,##0</c:formatCode>
                <c:ptCount val="4"/>
                <c:pt idx="0">
                  <c:v>22964</c:v>
                </c:pt>
                <c:pt idx="1">
                  <c:v>32384</c:v>
                </c:pt>
                <c:pt idx="2">
                  <c:v>51763</c:v>
                </c:pt>
                <c:pt idx="3">
                  <c:v>68236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FC-4704-871A-239733C5FE3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CY 2021 by Qtr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#,##0</c:formatCode>
                <c:ptCount val="4"/>
                <c:pt idx="0">
                  <c:v>22964</c:v>
                </c:pt>
                <c:pt idx="1">
                  <c:v>9420</c:v>
                </c:pt>
                <c:pt idx="2">
                  <c:v>19379</c:v>
                </c:pt>
                <c:pt idx="3">
                  <c:v>16473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FC-4704-871A-239733C5FE3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CY 2022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635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#,##0</c:formatCode>
                <c:ptCount val="4"/>
                <c:pt idx="0">
                  <c:v>5708</c:v>
                </c:pt>
                <c:pt idx="1">
                  <c:v>41683</c:v>
                </c:pt>
                <c:pt idx="2">
                  <c:v>97635</c:v>
                </c:pt>
                <c:pt idx="3">
                  <c:v>114840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F6-4E78-91FC-BFDE19E9237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CY 2022 by Qtr</c:v>
                </c:pt>
              </c:strCache>
            </c:strRef>
          </c:tx>
          <c:spPr>
            <a:ln w="22225" cap="rnd">
              <a:solidFill>
                <a:schemeClr val="accent4"/>
              </a:solidFill>
            </a:ln>
            <a:effectLst>
              <a:glow rad="635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Sheet1!$B$5:$E$5</c:f>
              <c:numCache>
                <c:formatCode>#,##0</c:formatCode>
                <c:ptCount val="4"/>
                <c:pt idx="0">
                  <c:v>5708</c:v>
                </c:pt>
                <c:pt idx="1">
                  <c:v>35975</c:v>
                </c:pt>
                <c:pt idx="2">
                  <c:v>2952</c:v>
                </c:pt>
                <c:pt idx="3">
                  <c:v>17205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F6-4E78-91FC-BFDE19E92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2992120"/>
        <c:axId val="242992512"/>
      </c:lineChart>
      <c:catAx>
        <c:axId val="2429921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992512"/>
        <c:crosses val="autoZero"/>
        <c:auto val="1"/>
        <c:lblAlgn val="ctr"/>
        <c:lblOffset val="100"/>
        <c:noMultiLvlLbl val="0"/>
      </c:catAx>
      <c:valAx>
        <c:axId val="2429925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992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50000"/>
                <a:lumOff val="50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noFill/>
      <a:round/>
    </a:ln>
    <a:effectLst>
      <a:softEdge rad="25400"/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CY 2022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1216</c:v>
                </c:pt>
                <c:pt idx="1">
                  <c:v>4433</c:v>
                </c:pt>
                <c:pt idx="2">
                  <c:v>9733</c:v>
                </c:pt>
                <c:pt idx="3">
                  <c:v>13992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59-449B-861C-87A67CF2A7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CY 2022 by Qtr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1216</c:v>
                </c:pt>
                <c:pt idx="1">
                  <c:v>3217</c:v>
                </c:pt>
                <c:pt idx="2">
                  <c:v>5300</c:v>
                </c:pt>
                <c:pt idx="3">
                  <c:v>4259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59-449B-861C-87A67CF2A7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CY 2021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635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#,##0</c:formatCode>
                <c:ptCount val="4"/>
                <c:pt idx="0">
                  <c:v>1639</c:v>
                </c:pt>
                <c:pt idx="1">
                  <c:v>2772</c:v>
                </c:pt>
                <c:pt idx="2">
                  <c:v>7101</c:v>
                </c:pt>
                <c:pt idx="3">
                  <c:v>10866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DA3-4DB3-823A-A2E554DC18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CY 2021 by Qtr</c:v>
                </c:pt>
              </c:strCache>
            </c:strRef>
          </c:tx>
          <c:spPr>
            <a:ln w="22225" cap="rnd">
              <a:solidFill>
                <a:schemeClr val="accent4"/>
              </a:solidFill>
            </a:ln>
            <a:effectLst>
              <a:glow rad="635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Sheet1!$E$2:$E$5</c:f>
              <c:numCache>
                <c:formatCode>#,##0</c:formatCode>
                <c:ptCount val="4"/>
                <c:pt idx="0">
                  <c:v>1639</c:v>
                </c:pt>
                <c:pt idx="1">
                  <c:v>1133</c:v>
                </c:pt>
                <c:pt idx="2">
                  <c:v>4329</c:v>
                </c:pt>
                <c:pt idx="3">
                  <c:v>3765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DA3-4DB3-823A-A2E554DC1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2990552"/>
        <c:axId val="250248848"/>
      </c:lineChart>
      <c:catAx>
        <c:axId val="2429905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248848"/>
        <c:crosses val="autoZero"/>
        <c:auto val="1"/>
        <c:lblAlgn val="ctr"/>
        <c:lblOffset val="100"/>
        <c:noMultiLvlLbl val="0"/>
      </c:catAx>
      <c:valAx>
        <c:axId val="2502488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9905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50000"/>
                <a:lumOff val="50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noFill/>
      <a:round/>
    </a:ln>
    <a:effectLst>
      <a:softEdge rad="25400"/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6888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t" anchorCtr="0" compatLnSpc="1">
            <a:prstTxWarp prst="textNoShape">
              <a:avLst/>
            </a:prstTxWarp>
          </a:bodyPr>
          <a:lstStyle>
            <a:lvl1pPr defTabSz="92962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1"/>
            <a:ext cx="3036888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t" anchorCtr="0" compatLnSpc="1">
            <a:prstTxWarp prst="textNoShape">
              <a:avLst/>
            </a:prstTxWarp>
          </a:bodyPr>
          <a:lstStyle>
            <a:lvl1pPr algn="r" defTabSz="92962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41438" y="693738"/>
            <a:ext cx="433070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387768"/>
            <a:ext cx="5607050" cy="415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956"/>
            <a:ext cx="3036888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b" anchorCtr="0" compatLnSpc="1">
            <a:prstTxWarp prst="textNoShape">
              <a:avLst/>
            </a:prstTxWarp>
          </a:bodyPr>
          <a:lstStyle>
            <a:lvl1pPr defTabSz="92962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773956"/>
            <a:ext cx="3036888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b" anchorCtr="0" compatLnSpc="1">
            <a:prstTxWarp prst="textNoShape">
              <a:avLst/>
            </a:prstTxWarp>
          </a:bodyPr>
          <a:lstStyle>
            <a:lvl1pPr algn="r" defTabSz="929627">
              <a:defRPr sz="1200"/>
            </a:lvl1pPr>
          </a:lstStyle>
          <a:p>
            <a:pPr>
              <a:defRPr/>
            </a:pPr>
            <a:fld id="{3D7CD57C-B7B6-4191-B6A1-771A84F61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713"/>
            <a:ext cx="7772400" cy="1568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4963"/>
            <a:ext cx="6400800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Source: Hazardous Waste Database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DBCDA-6BB9-4E85-B9E6-F25B6F165B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Source: Hazardous Waste Database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90CA9-7267-4B89-8921-793E7B829C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3688"/>
            <a:ext cx="2057400" cy="6240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3688"/>
            <a:ext cx="6019800" cy="6240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Source: Hazardous Waste Database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BCDE3-97CB-430E-9DF5-8084187E02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688"/>
            <a:ext cx="82296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6563"/>
            <a:ext cx="4038600" cy="4827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06563"/>
            <a:ext cx="4038600" cy="233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95763"/>
            <a:ext cx="4038600" cy="2338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Source: Hazardous Waste Database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60DF-8EA8-4A90-A66D-2E4A817AF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Source: Hazardous Waste Database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A01D8-A9D5-4B0A-AB35-5DD9C80E83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00588"/>
            <a:ext cx="7772400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00388"/>
            <a:ext cx="7772400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Source: Hazardous Waste Database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8758A-507D-4132-A652-935A957E29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6563"/>
            <a:ext cx="4038600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038600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Source: Hazardous Waste Database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BE631-0726-484A-A194-C1AB73324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6713"/>
            <a:ext cx="40401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338"/>
            <a:ext cx="40401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36713"/>
            <a:ext cx="40417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9338"/>
            <a:ext cx="40417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Source: Hazardous Waste Database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C6583-7DE3-4DAB-8148-6AA01D5586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Source: Hazardous Waste Database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D0ED7-44BF-4F75-AF90-DBF06DB9E3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Source: Hazardous Waste Database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2F00A-257C-4442-9E08-BA98B35D7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3008313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90513"/>
            <a:ext cx="5111750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30350"/>
            <a:ext cx="3008313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Source: Hazardous Waste Database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0F3BA-6AAB-4466-A763-5ABDA87A14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21275"/>
            <a:ext cx="5486400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54050"/>
            <a:ext cx="5486400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4525"/>
            <a:ext cx="5486400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Source: Hazardous Waste Database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0775-6059-4066-B09D-72D272F83D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3688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6563"/>
            <a:ext cx="822960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61150"/>
            <a:ext cx="2133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661150"/>
            <a:ext cx="3810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/>
              <a:t>Data Source: Hazardous Waste Database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61150"/>
            <a:ext cx="2133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4A308B-B3BE-4B7D-B1E3-FDFA50CC0E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8" name="Rectangle 923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tar, outdoor object, nature, night sky&#10;&#10;Description automatically generated">
            <a:extLst>
              <a:ext uri="{FF2B5EF4-FFF2-40B4-BE49-F238E27FC236}">
                <a16:creationId xmlns:a16="http://schemas.microsoft.com/office/drawing/2014/main" id="{9D97CDE1-B1C1-4D37-837E-2616363D2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r="39969" b="257"/>
          <a:stretch/>
        </p:blipFill>
        <p:spPr>
          <a:xfrm>
            <a:off x="2642616" y="10"/>
            <a:ext cx="6501384" cy="7315190"/>
          </a:xfrm>
          <a:prstGeom prst="rect">
            <a:avLst/>
          </a:prstGeom>
        </p:spPr>
      </p:pic>
      <p:sp>
        <p:nvSpPr>
          <p:cNvPr id="9240" name="Rectangle 923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73152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971800"/>
            <a:ext cx="3842894" cy="22997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700" b="1" kern="1200" dirty="0">
                <a:solidFill>
                  <a:schemeClr val="tx1"/>
                </a:solidFill>
              </a:rPr>
              <a:t>GSFC </a:t>
            </a:r>
            <a:r>
              <a:rPr lang="en-US" sz="3600" b="1" kern="1200" dirty="0">
                <a:solidFill>
                  <a:schemeClr val="tx1"/>
                </a:solidFill>
              </a:rPr>
              <a:t>Annual Waste </a:t>
            </a:r>
            <a:r>
              <a:rPr lang="en-US" sz="3700" b="1" kern="1200" dirty="0">
                <a:solidFill>
                  <a:schemeClr val="tx1"/>
                </a:solidFill>
              </a:rPr>
              <a:t>Program Report CY 2022</a:t>
            </a:r>
            <a:br>
              <a:rPr lang="en-US" sz="3700" b="1" kern="1200" dirty="0">
                <a:solidFill>
                  <a:schemeClr val="tx1"/>
                </a:solidFill>
              </a:rPr>
            </a:br>
            <a:endParaRPr lang="en-US" sz="3700" b="1" kern="1200" dirty="0">
              <a:solidFill>
                <a:schemeClr val="tx1"/>
              </a:solidFill>
            </a:endParaRPr>
          </a:p>
        </p:txBody>
      </p:sp>
      <p:sp>
        <p:nvSpPr>
          <p:cNvPr id="9242" name="Rectangle 924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6776" y="481391"/>
            <a:ext cx="15605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44" name="Rectangle 924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850048"/>
            <a:ext cx="2983230" cy="19507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6ED2A9F-1CF4-4DBC-BE0C-1671D4B4A1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6" y="264654"/>
            <a:ext cx="1676400" cy="11176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Profile Descriptions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971800"/>
          </a:xfrm>
          <a:solidFill>
            <a:schemeClr val="accent4">
              <a:lumMod val="65000"/>
              <a:lumOff val="35000"/>
            </a:schemeClr>
          </a:solidFill>
          <a:effectLst>
            <a:softEdge rad="25400"/>
          </a:effectLst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SPW-POL-003 – SLURRY FROM LAPPING SOLUTIONS</a:t>
            </a:r>
          </a:p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BAT-BLA-001 – LEAD ACID BATTERIES</a:t>
            </a:r>
          </a:p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SNC-MIX-001 – MIXED NON-CHLORINATED SOLVENTS</a:t>
            </a:r>
          </a:p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CLT-ECO-001 – FUCH’S ECO COOL</a:t>
            </a:r>
          </a:p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SPW-POL-001 – ABRASIVE COMPOUND FOR POLISHING METAL PARTS</a:t>
            </a:r>
          </a:p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LMP-FTB-001 – USED FLUORESCENT LAMPS</a:t>
            </a:r>
          </a:p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WIP-NCW-001 – NON CHLORINATED SOLVENT WIPES</a:t>
            </a:r>
          </a:p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EQU-RES-001 – RESIN FROM BOILER WATER TREATMENT AT BLDG. 24</a:t>
            </a:r>
          </a:p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CLT-CHL-005 – SLUDGE/WATER FROM CHILLER 8 MECHANICAL ROOM</a:t>
            </a:r>
          </a:p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CLT-CHL-007 – SLUDGE/WATER FROM CHILLER 7 MECHANICAL ROOM</a:t>
            </a:r>
          </a:p>
          <a:p>
            <a:pPr>
              <a:buFont typeface="+mj-lt"/>
              <a:buAutoNum type="arabicPeriod"/>
            </a:pPr>
            <a:endParaRPr lang="en-US" sz="1600" b="1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lvl="0"/>
            <a:endParaRPr lang="en-US" sz="1600" b="1" dirty="0">
              <a:solidFill>
                <a:schemeClr val="bg1"/>
              </a:solidFill>
            </a:endParaRPr>
          </a:p>
          <a:p>
            <a:pPr lvl="0"/>
            <a:endParaRPr lang="en-US" sz="1600" b="1" dirty="0">
              <a:solidFill>
                <a:schemeClr val="bg1"/>
              </a:solidFill>
            </a:endParaRPr>
          </a:p>
          <a:p>
            <a:pPr lvl="0"/>
            <a:endParaRPr lang="en-U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Top 10 Profiles in 2022 by Weight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889750"/>
            <a:ext cx="3810000" cy="27305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Data Source: Hazardous Waste Database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A01D8-A9D5-4B0A-AB35-5DD9C80E83A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306408B-03D1-4B44-9A9C-88B704BA4F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15273"/>
              </p:ext>
            </p:extLst>
          </p:nvPr>
        </p:nvGraphicFramePr>
        <p:xfrm>
          <a:off x="457200" y="1010047"/>
          <a:ext cx="8229600" cy="5771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377236"/>
              </p:ext>
            </p:extLst>
          </p:nvPr>
        </p:nvGraphicFramePr>
        <p:xfrm>
          <a:off x="4516438" y="4319588"/>
          <a:ext cx="28575" cy="1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296156" imgH="4038613" progId="Excel.Sheet.8">
                  <p:embed/>
                </p:oleObj>
              </mc:Choice>
              <mc:Fallback>
                <p:oleObj name="Worksheet" r:id="rId3" imgW="7296156" imgH="4038613" progId="Excel.Sheet.8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4319588"/>
                        <a:ext cx="28575" cy="1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C9AF6F-0124-468C-825B-2BBF981014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381000"/>
            <a:ext cx="8458200" cy="12192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Quarterly Manifested Hazardous Waste </a:t>
            </a:r>
            <a:br>
              <a:rPr lang="en-US" sz="36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1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weight in pounds</a:t>
            </a: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177580"/>
              </p:ext>
            </p:extLst>
          </p:nvPr>
        </p:nvGraphicFramePr>
        <p:xfrm>
          <a:off x="430213" y="1722743"/>
          <a:ext cx="8229600" cy="521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96902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C9AF6F-0124-468C-825B-2BBF981014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71450"/>
            <a:ext cx="8458200" cy="12192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Quarterly Other Regulated Waste </a:t>
            </a:r>
            <a:br>
              <a:rPr lang="en-US" sz="36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1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weight in pounds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912381"/>
              </p:ext>
            </p:extLst>
          </p:nvPr>
        </p:nvGraphicFramePr>
        <p:xfrm>
          <a:off x="457200" y="1706563"/>
          <a:ext cx="8229600" cy="482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069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C9AF6F-0124-468C-825B-2BBF981014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71450"/>
            <a:ext cx="8458200" cy="12192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Quarterly Universal Waste </a:t>
            </a:r>
            <a:br>
              <a:rPr lang="en-US" sz="36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1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weight in pounds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231395"/>
              </p:ext>
            </p:extLst>
          </p:nvPr>
        </p:nvGraphicFramePr>
        <p:xfrm>
          <a:off x="457200" y="1706563"/>
          <a:ext cx="8229600" cy="482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40717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33010</TotalTime>
  <Words>161</Words>
  <Application>Microsoft Office PowerPoint</Application>
  <PresentationFormat>Custom</PresentationFormat>
  <Paragraphs>37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Baskerville Old Face</vt:lpstr>
      <vt:lpstr>Calibri</vt:lpstr>
      <vt:lpstr>Default Design</vt:lpstr>
      <vt:lpstr>Worksheet</vt:lpstr>
      <vt:lpstr>GSFC Annual Waste Program Report CY 2022 </vt:lpstr>
      <vt:lpstr>Profile Descriptions</vt:lpstr>
      <vt:lpstr>Top 10 Profiles in 2022 by Weight</vt:lpstr>
      <vt:lpstr>Quarterly Manifested Hazardous Waste  weight in pounds</vt:lpstr>
      <vt:lpstr>Quarterly Other Regulated Waste  weight in pounds</vt:lpstr>
      <vt:lpstr>Quarterly Universal Waste  weight in pounds</vt:lpstr>
    </vt:vector>
  </TitlesOfParts>
  <Company>LMIT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GSFC FY 2006 Waste Report</dc:title>
  <dc:creator>Safety &amp; Environmental</dc:creator>
  <cp:lastModifiedBy>Stein, Harry M. (GSFC-2500)</cp:lastModifiedBy>
  <cp:revision>1522</cp:revision>
  <cp:lastPrinted>2017-01-12T16:52:56Z</cp:lastPrinted>
  <dcterms:created xsi:type="dcterms:W3CDTF">2006-04-18T13:15:19Z</dcterms:created>
  <dcterms:modified xsi:type="dcterms:W3CDTF">2023-09-07T18:23:41Z</dcterms:modified>
</cp:coreProperties>
</file>